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4" r:id="rId8"/>
    <p:sldId id="385" r:id="rId9"/>
    <p:sldId id="379" r:id="rId10"/>
    <p:sldId id="376" r:id="rId11"/>
    <p:sldId id="375" r:id="rId12"/>
    <p:sldId id="377" r:id="rId13"/>
    <p:sldId id="386"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3500" b="1" dirty="0">
                <a:solidFill>
                  <a:srgbClr val="7030A0"/>
                </a:solidFill>
                <a:latin typeface="Verdana" panose="020B0604030504040204" pitchFamily="34" charset="0"/>
                <a:ea typeface="+mn-ea"/>
                <a:cs typeface="+mn-cs"/>
              </a:rPr>
              <a:t>MISSING CHILD IDENTIFICATION SYSTEM</a:t>
            </a:r>
          </a:p>
          <a:p>
            <a:endParaRPr lang="en-IN" sz="4000" b="1" dirty="0">
              <a:solidFill>
                <a:srgbClr val="7030A0"/>
              </a:solidFill>
              <a:latin typeface="Verdana" panose="020B0604030504040204" pitchFamily="34" charset="0"/>
              <a:ea typeface="+mn-ea"/>
              <a:cs typeface="+mn-cs"/>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000" b="1" spc="5" dirty="0">
                <a:solidFill>
                  <a:srgbClr val="FF0000"/>
                </a:solidFill>
                <a:latin typeface="DejaVu Sans Bold"/>
                <a:ea typeface="DejaVu Sans Bold"/>
                <a:cs typeface="DejaVu Sans Bold"/>
                <a:sym typeface="DejaVu Sans Bold"/>
              </a:rPr>
              <a:t>B21A2425C26</a:t>
            </a:r>
          </a:p>
          <a:p>
            <a:pPr>
              <a:spcBef>
                <a:spcPct val="0"/>
              </a:spcBef>
              <a:buClrTx/>
              <a:buNone/>
            </a:pPr>
            <a:r>
              <a:rPr lang="en-US" sz="2000" b="1" spc="5" dirty="0">
                <a:solidFill>
                  <a:srgbClr val="FF0000"/>
                </a:solidFill>
                <a:latin typeface="DejaVu Sans Bold"/>
                <a:ea typeface="DejaVu Sans Bold"/>
                <a:cs typeface="DejaVu Sans Bold"/>
                <a:sym typeface="DejaVu Sans Bold"/>
              </a:rPr>
              <a:t>Monisha D 210701167</a:t>
            </a:r>
          </a:p>
          <a:p>
            <a:pPr>
              <a:spcBef>
                <a:spcPct val="0"/>
              </a:spcBef>
              <a:buClrTx/>
              <a:buNone/>
            </a:pPr>
            <a:r>
              <a:rPr lang="en-US" sz="2000" b="1" spc="5" dirty="0" err="1">
                <a:solidFill>
                  <a:srgbClr val="FF0000"/>
                </a:solidFill>
                <a:latin typeface="DejaVu Sans Bold"/>
                <a:ea typeface="DejaVu Sans Bold"/>
                <a:cs typeface="DejaVu Sans Bold"/>
                <a:sym typeface="DejaVu Sans Bold"/>
              </a:rPr>
              <a:t>Nivethitha</a:t>
            </a:r>
            <a:r>
              <a:rPr lang="en-US" sz="2000" b="1" spc="5" dirty="0">
                <a:solidFill>
                  <a:srgbClr val="FF0000"/>
                </a:solidFill>
                <a:latin typeface="DejaVu Sans Bold"/>
                <a:ea typeface="DejaVu Sans Bold"/>
                <a:cs typeface="DejaVu Sans Bold"/>
                <a:sym typeface="DejaVu Sans Bold"/>
              </a:rPr>
              <a:t> </a:t>
            </a:r>
            <a:r>
              <a:rPr lang="en-US" sz="2000" b="1" spc="5" dirty="0" err="1">
                <a:solidFill>
                  <a:srgbClr val="FF0000"/>
                </a:solidFill>
                <a:latin typeface="DejaVu Sans Bold"/>
                <a:ea typeface="DejaVu Sans Bold"/>
                <a:cs typeface="DejaVu Sans Bold"/>
                <a:sym typeface="DejaVu Sans Bold"/>
              </a:rPr>
              <a:t>chowthri</a:t>
            </a:r>
            <a:r>
              <a:rPr lang="en-US" sz="2000" b="1" spc="5" dirty="0">
                <a:solidFill>
                  <a:srgbClr val="FF0000"/>
                </a:solidFill>
                <a:latin typeface="DejaVu Sans Bold"/>
                <a:ea typeface="DejaVu Sans Bold"/>
                <a:cs typeface="DejaVu Sans Bold"/>
                <a:sym typeface="DejaVu Sans Bold"/>
              </a:rPr>
              <a:t> 210701185</a:t>
            </a:r>
          </a:p>
          <a:p>
            <a:pPr>
              <a:spcBef>
                <a:spcPct val="0"/>
              </a:spcBef>
              <a:buClr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7" name="image15.jpeg">
            <a:extLst>
              <a:ext uri="{FF2B5EF4-FFF2-40B4-BE49-F238E27FC236}">
                <a16:creationId xmlns:a16="http://schemas.microsoft.com/office/drawing/2014/main" id="{2284D309-A4E2-BCC7-2224-1699172DE72A}"/>
              </a:ext>
            </a:extLst>
          </p:cNvPr>
          <p:cNvPicPr>
            <a:picLocks noGrp="1" noChangeAspect="1"/>
          </p:cNvPicPr>
          <p:nvPr>
            <p:ph idx="1"/>
          </p:nvPr>
        </p:nvPicPr>
        <p:blipFill>
          <a:blip r:embed="rId2" cstate="print"/>
          <a:stretch>
            <a:fillRect/>
          </a:stretch>
        </p:blipFill>
        <p:spPr>
          <a:xfrm>
            <a:off x="1832800" y="1783023"/>
            <a:ext cx="2375287" cy="3836381"/>
          </a:xfrm>
          <a:prstGeom prst="rect">
            <a:avLst/>
          </a:prstGeom>
        </p:spPr>
      </p:pic>
      <p:pic>
        <p:nvPicPr>
          <p:cNvPr id="8" name="image16.jpeg">
            <a:extLst>
              <a:ext uri="{FF2B5EF4-FFF2-40B4-BE49-F238E27FC236}">
                <a16:creationId xmlns:a16="http://schemas.microsoft.com/office/drawing/2014/main" id="{36BDC397-10A9-45F3-E742-CD552A639034}"/>
              </a:ext>
            </a:extLst>
          </p:cNvPr>
          <p:cNvPicPr>
            <a:picLocks noChangeAspect="1"/>
          </p:cNvPicPr>
          <p:nvPr/>
        </p:nvPicPr>
        <p:blipFill>
          <a:blip r:embed="rId3" cstate="print"/>
          <a:stretch>
            <a:fillRect/>
          </a:stretch>
        </p:blipFill>
        <p:spPr>
          <a:xfrm>
            <a:off x="7049714" y="1697671"/>
            <a:ext cx="2426587" cy="3921733"/>
          </a:xfrm>
          <a:prstGeom prst="rect">
            <a:avLst/>
          </a:prstGeom>
        </p:spPr>
      </p:pic>
      <p:sp>
        <p:nvSpPr>
          <p:cNvPr id="10" name="TextBox 9">
            <a:extLst>
              <a:ext uri="{FF2B5EF4-FFF2-40B4-BE49-F238E27FC236}">
                <a16:creationId xmlns:a16="http://schemas.microsoft.com/office/drawing/2014/main" id="{FC2791C1-4418-1795-6CC6-75A24F9D719F}"/>
              </a:ext>
            </a:extLst>
          </p:cNvPr>
          <p:cNvSpPr txBox="1"/>
          <p:nvPr/>
        </p:nvSpPr>
        <p:spPr>
          <a:xfrm>
            <a:off x="5891647" y="5706616"/>
            <a:ext cx="4939837" cy="538609"/>
          </a:xfrm>
          <a:prstGeom prst="rect">
            <a:avLst/>
          </a:prstGeom>
          <a:noFill/>
        </p:spPr>
        <p:txBody>
          <a:bodyPr wrap="square">
            <a:spAutoFit/>
          </a:bodyPr>
          <a:lstStyle/>
          <a:p>
            <a:pPr marL="524510">
              <a:spcBef>
                <a:spcPts val="445"/>
              </a:spcBef>
            </a:pPr>
            <a:r>
              <a:rPr lang="en-US" sz="1100" dirty="0">
                <a:effectLst/>
                <a:latin typeface="Times New Roman" panose="02020603050405020304" pitchFamily="18" charset="0"/>
                <a:ea typeface="Times New Roman" panose="02020603050405020304" pitchFamily="18" charset="0"/>
              </a:rPr>
              <a:t>Fig.2 Login</a:t>
            </a:r>
            <a:r>
              <a:rPr lang="en-US" sz="1100" spc="1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Page</a:t>
            </a:r>
            <a:r>
              <a:rPr lang="en-US" sz="1100" spc="1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1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“MISSING</a:t>
            </a:r>
            <a:r>
              <a:rPr lang="en-US" sz="1100" spc="1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CHILD</a:t>
            </a:r>
            <a:r>
              <a:rPr lang="en-US" sz="1100" spc="1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IDENTIFICATION</a:t>
            </a:r>
            <a:r>
              <a:rPr lang="en-US" sz="1100" spc="1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SYSTEM”</a:t>
            </a:r>
            <a:endParaRPr lang="en-IN" sz="1100" dirty="0">
              <a:effectLst/>
              <a:latin typeface="Times New Roman" panose="02020603050405020304" pitchFamily="18" charset="0"/>
              <a:ea typeface="Times New Roman" panose="02020603050405020304" pitchFamily="18" charset="0"/>
            </a:endParaRPr>
          </a:p>
          <a:p>
            <a:pPr>
              <a:spcBef>
                <a:spcPts val="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CDD6763A-28EA-54BA-0A8A-FE42A0D1130D}"/>
              </a:ext>
            </a:extLst>
          </p:cNvPr>
          <p:cNvSpPr txBox="1"/>
          <p:nvPr/>
        </p:nvSpPr>
        <p:spPr>
          <a:xfrm>
            <a:off x="550524" y="5706616"/>
            <a:ext cx="4939837" cy="538609"/>
          </a:xfrm>
          <a:prstGeom prst="rect">
            <a:avLst/>
          </a:prstGeom>
          <a:noFill/>
        </p:spPr>
        <p:txBody>
          <a:bodyPr wrap="square">
            <a:spAutoFit/>
          </a:bodyPr>
          <a:lstStyle/>
          <a:p>
            <a:pPr marL="524510">
              <a:spcBef>
                <a:spcPts val="445"/>
              </a:spcBef>
            </a:pPr>
            <a:r>
              <a:rPr lang="en-US" sz="1100" dirty="0">
                <a:effectLst/>
                <a:latin typeface="Times New Roman" panose="02020603050405020304" pitchFamily="18" charset="0"/>
                <a:ea typeface="Times New Roman" panose="02020603050405020304" pitchFamily="18" charset="0"/>
              </a:rPr>
              <a:t>Fig.1 </a:t>
            </a:r>
            <a:r>
              <a:rPr lang="en-US" sz="1100" dirty="0">
                <a:latin typeface="Times New Roman" panose="02020603050405020304" pitchFamily="18" charset="0"/>
                <a:ea typeface="Times New Roman" panose="02020603050405020304" pitchFamily="18" charset="0"/>
              </a:rPr>
              <a:t>Sign in </a:t>
            </a:r>
            <a:r>
              <a:rPr lang="en-US" sz="1100" dirty="0">
                <a:effectLst/>
                <a:latin typeface="Times New Roman" panose="02020603050405020304" pitchFamily="18" charset="0"/>
                <a:ea typeface="Times New Roman" panose="02020603050405020304" pitchFamily="18" charset="0"/>
              </a:rPr>
              <a:t>Page</a:t>
            </a:r>
            <a:r>
              <a:rPr lang="en-US" sz="1100" spc="1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1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“MISSING</a:t>
            </a:r>
            <a:r>
              <a:rPr lang="en-US" sz="1100" spc="1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CHILD</a:t>
            </a:r>
            <a:r>
              <a:rPr lang="en-US" sz="1100" spc="1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IDENTIFICATION</a:t>
            </a:r>
            <a:r>
              <a:rPr lang="en-US" sz="1100" spc="1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SYSTEM”</a:t>
            </a:r>
            <a:endParaRPr lang="en-IN" sz="1100" dirty="0">
              <a:effectLst/>
              <a:latin typeface="Times New Roman" panose="02020603050405020304" pitchFamily="18" charset="0"/>
              <a:ea typeface="Times New Roman" panose="02020603050405020304" pitchFamily="18" charset="0"/>
            </a:endParaRPr>
          </a:p>
          <a:p>
            <a:pPr>
              <a:spcBef>
                <a:spcPts val="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824253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9" name="Rectangle 3">
            <a:extLst>
              <a:ext uri="{FF2B5EF4-FFF2-40B4-BE49-F238E27FC236}">
                <a16:creationId xmlns:a16="http://schemas.microsoft.com/office/drawing/2014/main" id="{33639898-C04F-7477-B06A-EC4B503BFD29}"/>
              </a:ext>
            </a:extLst>
          </p:cNvPr>
          <p:cNvSpPr>
            <a:spLocks noChangeArrowheads="1"/>
          </p:cNvSpPr>
          <p:nvPr/>
        </p:nvSpPr>
        <p:spPr bwMode="auto">
          <a:xfrm>
            <a:off x="1238597" y="1719927"/>
            <a:ext cx="102662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"Track the Missing Child" portal uses advanced facial recognition technology to help quickly locate and reunite missing children with their families, involving both the public and law enforcement in the process. It enables public participation, reducing the strain on law enforcement and creating a more inclusive approach to child safety. With over 9,000 records, the portal provides an up-to-date resource for identifying missing children. The system integrates privacy and security measures to protect sensitive data, ensuring trust among families and authorities. However, challenges include ensuring ethical use of facial recognition, maintaining data accuracy, and fostering public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The portal is designed with privacy and security in mind, ensuring that sensitive data is protected through robust authentication and encryption methods. This builds trust among families and authorities, fostering greater participation in the platform. However, there are several challenges that need to be addressed, including ensuring the ethical use of facial recognition technology to protect individual privacy, maintaining the accuracy and timeliness of the information, and engaging the public to actively contribute to the search process. Overcoming these challenges is crucial for the success of the platform and for improving child protection efforts on a larger scale.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LeCun, Y., Bengio, Y., &amp; Hinton, G. (2015). Deep learning. Nature, 521(7553), 436-444.</a:t>
            </a:r>
            <a:endParaRPr lang="en-IN" altLang="en-US" sz="18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Kumar, P., Latheef, S. T., &amp; Santhosh, R. (2023). Face recognition attendance system using local binary pattern algorithm. 2023 2nd International Conference on Vision Towards Emerging Trends in Communication and Networking Technologies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ViTECoN</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1-6.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Kumar, P., S, V. K., P, L., &amp;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SenthilPandi</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 (2023). Enhancing face mask detection using data   augmentation techniques. 2023 International Conference on Recent Advances in Science and Engineering Technology (ICRASET), 1-5.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Satle</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 Poojary, V., Abraham, J., &amp;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Wakode</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 (2016). Missing child identification using face recognition system. International Journal of Advanced Engineering and Innovative Technology (IJAEIT), 3(1), 1-6.</a:t>
            </a:r>
            <a:endParaRPr lang="en-IN" altLang="en-US" sz="18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Deniz, O., Bueno, G., Salido, J., &amp; la Torre, F. D. (2011). Face recognition using histograms of oriented gradients. Pattern Recognition Letters, 32(12), 1598-1603.</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Geng, C., &amp; Jiang, X. (2009). Face recognition using SIFT features. IEEE International Conference on Image Processing (ICIP).</a:t>
            </a: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28C04-F36C-D708-1C95-1C5920E8B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AE5F0-F0C6-892D-0674-7226FD3C3B16}"/>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E1198ED8-9626-1156-C54B-BA4AE46ECC9B}"/>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Naidu, D. J. S., &amp; Lokesh, R. (2020). Missing child identification system using deep learning with VGG-FACE recognition technique. SSRG International Journal of Computer Science and Engineering.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Bhanumathi</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 (2021). Missing child identification system using deep learning and multiclass SVM. International Journal of Research in Engineering, IT and Social Science.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Bahurupi</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 P., &amp; Chaudhari, D. S. (2012). Principal component analysis for face recognition. International Journal of Engineering and Advanced Technology, 1(5), 132-136.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Abdullah, M.,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Wazzan</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 &amp; Bo-</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saeed</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 (2012). Optimizing face recognition using PCA. International Journal of Artificial Intelligence &amp; Applications, 3(2), 87-97.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Wong, K. W., Lam, K. M., &amp; Siu, W. C. (2001). An efficient algorithm for human face detection and facial feature extraction under different conditions. Pattern Recognition, 34, 1993-2004.</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Ahonen</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 Hadid, A., &amp;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Pietikainen</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 (2004). Face recognition with local binary patterns. European Conference on Computer Vision, 469-481.</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Viola, P., &amp; Jones, M. (2001). Rapid object detection using a boosted cascade of simple features. IEEE Conference on Computer Vision and Pattern Recognition, 511-518</a:t>
            </a:r>
            <a:endParaRPr lang="en-IN" altLang="en-US" sz="18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8CB76B-069A-B3A9-A293-2E8E3801B6C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EFCBA8B-9442-A68D-878A-1549E3A020C3}"/>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B85E380-0EE2-296A-0CBB-30E38D381139}"/>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58567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b="1" dirty="0">
                <a:solidFill>
                  <a:srgbClr val="000000"/>
                </a:solidFill>
                <a:latin typeface="Times New Roman" panose="02020603050405020304" pitchFamily="18" charset="0"/>
                <a:cs typeface="Times New Roman" panose="02020603050405020304" pitchFamily="18" charset="0"/>
              </a:rPr>
              <a:t>PUBLICATION STATUS:  </a:t>
            </a:r>
            <a:r>
              <a:rPr lang="en-IN" altLang="en-US" sz="1800" dirty="0">
                <a:solidFill>
                  <a:srgbClr val="000000"/>
                </a:solidFill>
                <a:latin typeface="Times New Roman" panose="02020603050405020304" pitchFamily="18" charset="0"/>
                <a:cs typeface="Times New Roman" panose="02020603050405020304" pitchFamily="18" charset="0"/>
              </a:rPr>
              <a:t>PAPER COMMUNICATED TO CONFERNECE</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TITLE OF THE PAPER:  </a:t>
            </a:r>
            <a:r>
              <a:rPr lang="en-US" sz="1800" spc="-25" dirty="0">
                <a:effectLst/>
                <a:latin typeface="Times New Roman" panose="02020603050405020304" pitchFamily="18" charset="0"/>
                <a:ea typeface="Times New Roman" panose="02020603050405020304" pitchFamily="18" charset="0"/>
              </a:rPr>
              <a:t>MISSING CHILD DETECTION SYSTEM</a:t>
            </a:r>
            <a:r>
              <a:rPr lang="en-US" sz="1800" spc="-31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US" sz="1800" spc="-40"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DEEP</a:t>
            </a:r>
            <a:r>
              <a:rPr lang="en-US" sz="1800" spc="-7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LEARNING</a:t>
            </a:r>
            <a:r>
              <a:rPr lang="en-US" sz="1800" spc="-5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TECHNOLOGIES.</a:t>
            </a:r>
          </a:p>
          <a:p>
            <a:pPr marL="269875">
              <a:lnSpc>
                <a:spcPct val="150000"/>
              </a:lnSpc>
              <a:spcBef>
                <a:spcPts val="80"/>
              </a:spcBef>
            </a:pPr>
            <a:r>
              <a:rPr lang="en-US" sz="2400" b="1" spc="-20" dirty="0">
                <a:effectLst/>
                <a:latin typeface="Times New Roman" panose="02020603050405020304" pitchFamily="18" charset="0"/>
                <a:ea typeface="Times New Roman" panose="02020603050405020304" pitchFamily="18" charset="0"/>
              </a:rPr>
              <a:t>AUTHORS</a:t>
            </a:r>
            <a:r>
              <a:rPr lang="en-US" sz="1800" b="1" spc="-20" dirty="0">
                <a:effectLst/>
                <a:latin typeface="Times New Roman" panose="02020603050405020304" pitchFamily="18" charset="0"/>
                <a:ea typeface="Times New Roman" panose="02020603050405020304" pitchFamily="18" charset="0"/>
              </a:rPr>
              <a:t>:</a:t>
            </a:r>
            <a:r>
              <a:rPr lang="en-US" sz="1800" b="1" spc="-5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DR.</a:t>
            </a:r>
            <a:r>
              <a:rPr lang="en-US" sz="1800" spc="-60" dirty="0">
                <a:effectLst/>
                <a:latin typeface="Times New Roman" panose="02020603050405020304" pitchFamily="18" charset="0"/>
                <a:ea typeface="Times New Roman" panose="02020603050405020304" pitchFamily="18" charset="0"/>
              </a:rPr>
              <a:t> </a:t>
            </a:r>
            <a:r>
              <a:rPr lang="en-US" sz="1800" spc="-20" dirty="0">
                <a:latin typeface="Times New Roman" panose="02020603050405020304" pitchFamily="18" charset="0"/>
                <a:ea typeface="Times New Roman" panose="02020603050405020304" pitchFamily="18" charset="0"/>
              </a:rPr>
              <a:t>P.KUMAR</a:t>
            </a:r>
            <a:r>
              <a:rPr lang="en-US" sz="1800" spc="-20" dirty="0">
                <a:effectLst/>
                <a:latin typeface="Times New Roman" panose="02020603050405020304" pitchFamily="18" charset="0"/>
                <a:ea typeface="Times New Roman" panose="02020603050405020304" pitchFamily="18" charset="0"/>
              </a:rPr>
              <a:t>,</a:t>
            </a:r>
            <a:r>
              <a:rPr lang="en-US" sz="1800" spc="-4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MONISHA</a:t>
            </a:r>
            <a:r>
              <a:rPr lang="en-US" sz="1800" spc="-55"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D,</a:t>
            </a:r>
            <a:r>
              <a:rPr lang="en-US" sz="1800" spc="-5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NIVETHITHA</a:t>
            </a:r>
            <a:r>
              <a:rPr lang="en-US" sz="1800" spc="-3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CHOWTHRI</a:t>
            </a:r>
          </a:p>
          <a:p>
            <a:pPr marL="0" indent="0">
              <a:spcBef>
                <a:spcPts val="80"/>
              </a:spcBef>
              <a:buNone/>
            </a:pPr>
            <a:endParaRPr lang="en-IN" sz="1800" dirty="0">
              <a:effectLst/>
              <a:latin typeface="Times New Roman" panose="02020603050405020304" pitchFamily="18" charset="0"/>
              <a:ea typeface="Times New Roman" panose="02020603050405020304" pitchFamily="18" charset="0"/>
            </a:endParaRPr>
          </a:p>
          <a:p>
            <a:pPr marL="0" indent="0">
              <a:spcBef>
                <a:spcPts val="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lvl="0" indent="-342900">
              <a:spcBef>
                <a:spcPts val="2420"/>
              </a:spcBef>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Countless number</a:t>
            </a:r>
            <a:r>
              <a:rPr lang="en-US" sz="2400" spc="-2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8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 go</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missing every</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10" dirty="0">
                <a:solidFill>
                  <a:srgbClr val="080808"/>
                </a:solidFill>
                <a:effectLst/>
                <a:latin typeface="Times New Roman" panose="02020603050405020304" pitchFamily="18" charset="0"/>
                <a:ea typeface="Times New Roman" panose="02020603050405020304" pitchFamily="18" charset="0"/>
              </a:rPr>
              <a:t>year.</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marR="157480" lvl="0" indent="-342900">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The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category</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missing</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include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number</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possible</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reasons</a:t>
            </a:r>
            <a:r>
              <a:rPr lang="en-US" sz="2400" spc="-1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such</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as</a:t>
            </a:r>
            <a:r>
              <a:rPr lang="en-US" sz="2400" spc="-1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abduction</a:t>
            </a:r>
            <a:r>
              <a:rPr lang="en-US" sz="2400" spc="-1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or</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kidnapping</a:t>
            </a:r>
            <a:r>
              <a:rPr lang="en-US" sz="2400" spc="-2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a:t>
            </a:r>
            <a:r>
              <a:rPr lang="en-US" sz="2400" spc="-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children</a:t>
            </a:r>
            <a:r>
              <a:rPr lang="en-US" sz="2400" spc="-20"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by family members and by non-family members, run-away children or those forced to run away by family and surrounding circumstances, children who are in a difficult or</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aggressive environment, trafficked children or lost </a:t>
            </a:r>
            <a:r>
              <a:rPr lang="en-US" sz="2400" spc="-10" dirty="0">
                <a:solidFill>
                  <a:srgbClr val="080808"/>
                </a:solidFill>
                <a:effectLst/>
                <a:latin typeface="Times New Roman" panose="02020603050405020304" pitchFamily="18" charset="0"/>
                <a:ea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endParaRPr>
          </a:p>
          <a:p>
            <a:pPr marL="342900" lvl="0" indent="-342900">
              <a:spcBef>
                <a:spcPts val="860"/>
              </a:spcBef>
              <a:buSzPts val="1400"/>
              <a:buFont typeface="Times New Roman" panose="02020603050405020304" pitchFamily="18" charset="0"/>
              <a:buAutoNum type="arabicPeriod"/>
              <a:tabLst>
                <a:tab pos="568325" algn="l"/>
              </a:tabLst>
            </a:pPr>
            <a:r>
              <a:rPr lang="en-US" sz="2400" spc="-40" dirty="0">
                <a:solidFill>
                  <a:srgbClr val="080808"/>
                </a:solidFill>
                <a:effectLst/>
                <a:latin typeface="Times New Roman" panose="02020603050405020304" pitchFamily="18" charset="0"/>
                <a:ea typeface="Times New Roman" panose="02020603050405020304" pitchFamily="18" charset="0"/>
              </a:rPr>
              <a:t>Missing children</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often end</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up on the</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streets</a:t>
            </a:r>
            <a:r>
              <a:rPr lang="en-US" sz="2400" spc="-35" dirty="0">
                <a:solidFill>
                  <a:srgbClr val="080808"/>
                </a:solidFill>
                <a:effectLst/>
                <a:latin typeface="Times New Roman" panose="02020603050405020304" pitchFamily="18" charset="0"/>
                <a:ea typeface="Times New Roman" panose="02020603050405020304" pitchFamily="18" charset="0"/>
              </a:rPr>
              <a:t> </a:t>
            </a:r>
            <a:r>
              <a:rPr lang="en-US" sz="2400" spc="-40" dirty="0">
                <a:solidFill>
                  <a:srgbClr val="080808"/>
                </a:solidFill>
                <a:effectLst/>
                <a:latin typeface="Times New Roman" panose="02020603050405020304" pitchFamily="18" charset="0"/>
                <a:ea typeface="Times New Roman" panose="02020603050405020304" pitchFamily="18" charset="0"/>
              </a:rPr>
              <a:t>in </a:t>
            </a:r>
            <a:r>
              <a:rPr lang="en-US" sz="2400" spc="-10" dirty="0">
                <a:solidFill>
                  <a:srgbClr val="080808"/>
                </a:solidFill>
                <a:effectLst/>
                <a:latin typeface="Times New Roman" panose="02020603050405020304" pitchFamily="18" charset="0"/>
                <a:ea typeface="Times New Roman" panose="02020603050405020304" pitchFamily="18" charset="0"/>
              </a:rPr>
              <a:t>poverty.</a:t>
            </a:r>
            <a:endParaRPr lang="en-IN" sz="2400" spc="-40" dirty="0">
              <a:effectLst/>
              <a:latin typeface="Times New Roman" panose="02020603050405020304" pitchFamily="18" charset="0"/>
              <a:ea typeface="Times New Roman" panose="02020603050405020304" pitchFamily="18" charset="0"/>
            </a:endParaRPr>
          </a:p>
          <a:p>
            <a:pPr marL="342900" lvl="0" indent="-342900">
              <a:spcBef>
                <a:spcPts val="1175"/>
              </a:spcBef>
              <a:buSzPts val="1400"/>
              <a:buFont typeface="Times New Roman" panose="02020603050405020304" pitchFamily="18" charset="0"/>
              <a:buAutoNum type="arabicPeriod"/>
              <a:tabLst>
                <a:tab pos="568325" algn="l"/>
              </a:tabLst>
            </a:pPr>
            <a:r>
              <a:rPr lang="en-US" sz="2400" spc="-40" dirty="0">
                <a:effectLst/>
                <a:latin typeface="Times New Roman" panose="02020603050405020304" pitchFamily="18" charset="0"/>
                <a:ea typeface="Times New Roman" panose="02020603050405020304" pitchFamily="18" charset="0"/>
              </a:rPr>
              <a:t>This portal</a:t>
            </a:r>
            <a:r>
              <a:rPr lang="en-US" sz="2400" spc="-30"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is dedicated</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to</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the cause</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of</a:t>
            </a:r>
            <a:r>
              <a:rPr lang="en-US" sz="2400" spc="-3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tracking</a:t>
            </a:r>
            <a:r>
              <a:rPr lang="en-US" sz="2400" spc="-4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missing</a:t>
            </a:r>
            <a:r>
              <a:rPr lang="en-US" sz="2400" spc="-4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02895" marR="71755">
              <a:spcBef>
                <a:spcPts val="132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 in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country</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billions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is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hard</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find</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missing children under the age of</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18, who are either kidnapped or left run away from home are forcefully indulged into child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basic rights of these children such as education and physical and mental well being are ended contravene.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260"/>
              </a:spcBef>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Objectives</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child</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portal: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35"/>
              </a:spcBef>
              <a:buFont typeface="Wingdings" panose="05000000000000000000" pitchFamily="2" charset="2"/>
              <a:buChar char="q"/>
            </a:pP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To</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timely</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60"/>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ultimate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repatriation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rehabilitation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missing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35"/>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ensure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proper care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development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children.</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60"/>
              </a:spcBef>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up</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for participating</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organizations</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involved</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process</a:t>
            </a:r>
            <a:endParaRPr lang="en-IN" sz="2400" spc="-4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Missing Child Tracking System</a:t>
            </a:r>
            <a:r>
              <a:rPr lang="en-US" sz="2400" dirty="0">
                <a:latin typeface="Times New Roman" panose="02020603050405020304" pitchFamily="18" charset="0"/>
                <a:cs typeface="Times New Roman" panose="02020603050405020304" pitchFamily="18" charset="0"/>
              </a:rPr>
              <a:t> is a technology-driven solution designed to address the critical issue of missing children. Utilizing </a:t>
            </a:r>
            <a:r>
              <a:rPr lang="en-US" sz="2400" b="1" dirty="0">
                <a:latin typeface="Times New Roman" panose="02020603050405020304" pitchFamily="18" charset="0"/>
                <a:cs typeface="Times New Roman" panose="02020603050405020304" pitchFamily="18" charset="0"/>
              </a:rPr>
              <a:t>Deep Learning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Facial Recognition</a:t>
            </a:r>
            <a:r>
              <a:rPr lang="en-US" sz="2400" dirty="0">
                <a:latin typeface="Times New Roman" panose="02020603050405020304" pitchFamily="18" charset="0"/>
                <a:cs typeface="Times New Roman" panose="02020603050405020304" pitchFamily="18" charset="0"/>
              </a:rPr>
              <a:t> technologies, this system facilitates the identification and tracking of missing children through a Mobile app. Citizens can upload images of unidentified children, which are automatically matched against a secure database to identify potential matches.</a:t>
            </a:r>
          </a:p>
          <a:p>
            <a:r>
              <a:rPr lang="en-US" sz="2400" dirty="0">
                <a:latin typeface="Times New Roman" panose="02020603050405020304" pitchFamily="18" charset="0"/>
                <a:cs typeface="Times New Roman" panose="02020603050405020304" pitchFamily="18" charset="0"/>
              </a:rPr>
              <a:t>The system aims to ensure timely tracking, repatriation, and rehabilitation of missing children while reducing the burden on law enforcement. By promoting active citizen participation and collaboration with authorities, the project strives to create a safer and more just society, aligning with </a:t>
            </a:r>
            <a:r>
              <a:rPr lang="en-US" sz="2400" b="1" dirty="0">
                <a:latin typeface="Times New Roman" panose="02020603050405020304" pitchFamily="18" charset="0"/>
                <a:cs typeface="Times New Roman" panose="02020603050405020304" pitchFamily="18" charset="0"/>
              </a:rPr>
              <a:t>Sustainable Development Goal 16: Peace, Justice, and Strong Institutions</a:t>
            </a:r>
            <a:r>
              <a:rPr lang="en-US" sz="24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9" name="Picture 8">
            <a:extLst>
              <a:ext uri="{FF2B5EF4-FFF2-40B4-BE49-F238E27FC236}">
                <a16:creationId xmlns:a16="http://schemas.microsoft.com/office/drawing/2014/main" id="{CB86F898-1AEA-406D-9116-3C2247C86E56}"/>
              </a:ext>
            </a:extLst>
          </p:cNvPr>
          <p:cNvPicPr>
            <a:picLocks noChangeAspect="1"/>
          </p:cNvPicPr>
          <p:nvPr/>
        </p:nvPicPr>
        <p:blipFill>
          <a:blip r:embed="rId2"/>
          <a:stretch>
            <a:fillRect/>
          </a:stretch>
        </p:blipFill>
        <p:spPr>
          <a:xfrm>
            <a:off x="2631233" y="1871476"/>
            <a:ext cx="6377494" cy="4029447"/>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marR="718185" lvl="0" indent="-342900">
              <a:lnSpc>
                <a:spcPct val="105000"/>
              </a:lnSpc>
              <a:buFont typeface="Times New Roman" panose="02020603050405020304" pitchFamily="18" charset="0"/>
              <a:buChar char="•"/>
              <a:tabLst>
                <a:tab pos="457200" algn="l"/>
              </a:tabLst>
            </a:pPr>
            <a:r>
              <a:rPr lang="en-US" sz="1800" b="1" i="0" u="none" strike="noStrike" baseline="0" dirty="0">
                <a:latin typeface="Times New Roman" panose="02020603050405020304" pitchFamily="18" charset="0"/>
              </a:rPr>
              <a:t>Dataset Collection and Image Capture</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Data Preprocessing and Augmentation</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Data </a:t>
            </a:r>
            <a:r>
              <a:rPr lang="en-IN" sz="1800" b="1" dirty="0" err="1">
                <a:latin typeface="Times New Roman" panose="02020603050405020304" pitchFamily="18" charset="0"/>
                <a:cs typeface="Times New Roman" panose="02020603050405020304" pitchFamily="18" charset="0"/>
              </a:rPr>
              <a:t>Labeling</a:t>
            </a:r>
            <a:endParaRPr lang="en-IN" sz="1800" b="1" dirty="0">
              <a:latin typeface="Times New Roman" panose="02020603050405020304" pitchFamily="18" charset="0"/>
              <a:cs typeface="Times New Roman" panose="02020603050405020304" pitchFamily="18" charset="0"/>
            </a:endParaRP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Dataset Partitioning</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Model Training (CNN-based)</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Facial Recognition System (</a:t>
            </a:r>
            <a:r>
              <a:rPr lang="en-IN" sz="1800" b="1" dirty="0" err="1">
                <a:latin typeface="Times New Roman" panose="02020603050405020304" pitchFamily="18" charset="0"/>
                <a:cs typeface="Times New Roman" panose="02020603050405020304" pitchFamily="18" charset="0"/>
              </a:rPr>
              <a:t>FaceNet</a:t>
            </a:r>
            <a:r>
              <a:rPr lang="en-IN" sz="1800" b="1" dirty="0">
                <a:latin typeface="Times New Roman" panose="02020603050405020304" pitchFamily="18" charset="0"/>
                <a:cs typeface="Times New Roman" panose="02020603050405020304" pitchFamily="18" charset="0"/>
              </a:rPr>
              <a:t> Integration)</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Sign-Up Process</a:t>
            </a:r>
          </a:p>
          <a:p>
            <a:pPr marL="342900" marR="718185" lvl="0" indent="-342900">
              <a:lnSpc>
                <a:spcPct val="105000"/>
              </a:lnSpc>
              <a:buFont typeface="Times New Roman" panose="02020603050405020304" pitchFamily="18" charset="0"/>
              <a:buChar char="•"/>
              <a:tabLst>
                <a:tab pos="457200" algn="l"/>
              </a:tabLst>
            </a:pPr>
            <a:r>
              <a:rPr lang="en-IN" sz="1800" b="1" dirty="0">
                <a:latin typeface="Times New Roman" panose="02020603050405020304" pitchFamily="18" charset="0"/>
                <a:cs typeface="Times New Roman" panose="02020603050405020304" pitchFamily="18" charset="0"/>
              </a:rPr>
              <a:t>Log-In Process</a:t>
            </a:r>
            <a:endParaRPr lang="en-US" sz="1800" b="1" dirty="0">
              <a:solidFill>
                <a:srgbClr val="000000"/>
              </a:solidFill>
              <a:latin typeface="Times New Roman" panose="02020603050405020304" pitchFamily="18" charset="0"/>
              <a:cs typeface="Times New Roman" panose="02020603050405020304" pitchFamily="18" charset="0"/>
            </a:endParaRPr>
          </a:p>
          <a:p>
            <a:pPr marL="342900" marR="718185" lvl="0" indent="-342900">
              <a:lnSpc>
                <a:spcPct val="105000"/>
              </a:lnSpc>
              <a:buFont typeface="Times New Roman" panose="02020603050405020304" pitchFamily="18" charset="0"/>
              <a:buChar char="•"/>
              <a:tabLst>
                <a:tab pos="457200" algn="l"/>
              </a:tabLst>
            </a:pPr>
            <a:r>
              <a:rPr lang="en-IN" sz="1800" b="1" i="0" u="none" strike="noStrike" baseline="0" dirty="0">
                <a:solidFill>
                  <a:srgbClr val="000000"/>
                </a:solidFill>
                <a:latin typeface="Times New Roman" panose="02020603050405020304" pitchFamily="18" charset="0"/>
                <a:cs typeface="Times New Roman" panose="02020603050405020304" pitchFamily="18" charset="0"/>
              </a:rPr>
              <a:t>Evaluation </a:t>
            </a:r>
            <a:br>
              <a:rPr kumimoji="0" lang="en-IN" altLang="en-US" sz="1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Dataset Collection and Image Capture: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Capture Images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using a webcam via OpenCV. The system collects images of individuals, converts them to grayscale, and saves every 10th frame (or user-defined interval). Faces are detected and saved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folders based on the individual’s unique identifier.</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Data Preprocessing and Augmentation: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Rescale Images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by normalizing pixel values between 0 and 1.</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Optional Augmentation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techniques like random rotations or flips can be applied to improve the model’s robustness, though not explicitly used in your case.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3.Data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Labeling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Assign Unique Identifiers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each individual (e.g., person_1), and store their images in specific folders. Images are named sequentially (e.g., person_1_0.jpg) for easy retrieval during training.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1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1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08F7-4F89-293C-9043-5E2D4E387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13F06-8989-6A81-3B5F-11EF522ACD0C}"/>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8BCF1130-483C-3D50-D0D8-F76418ECC481}"/>
              </a:ext>
            </a:extLst>
          </p:cNvPr>
          <p:cNvSpPr>
            <a:spLocks noGrp="1"/>
          </p:cNvSpPr>
          <p:nvPr>
            <p:ph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Dataset Partitioning: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Split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into training (80%) and validation (20%) sets to train the model and evaluate its performance, ensuring it generalizes well to unseen data.</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Model Training (CNN-based):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Train a CNN Model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preprocessed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images to learn facial features and classify faces. The model is trained using an appropriate loss function to minimize classification errors.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Facial Recognition System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FaceNet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Integration):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Integrate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FaceNet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FaceNet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generate facial embeddings during the sign-up process. During login, the captured face is compared with stored embeddings using cosine similarity for identification.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27607A4-5C18-DE3B-B8FF-1889C2D2D16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B153A6E-13A5-76F1-2668-256EE32434C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10619C6-12E4-E42A-40B3-8B8C47E1FC46}"/>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367984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185EE-FEC5-A449-2D54-EAC865C52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AEE50-85AA-DEDA-6580-317AC9250473}"/>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C072DB0F-F109-9EFE-38AE-A370995623A8}"/>
              </a:ext>
            </a:extLst>
          </p:cNvPr>
          <p:cNvSpPr>
            <a:spLocks noGrp="1"/>
          </p:cNvSpPr>
          <p:nvPr>
            <p:ph idx="1"/>
          </p:nvPr>
        </p:nvSpPr>
        <p:spPr/>
        <p: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7. Sign-Up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Capture Facial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during sign-up. The user inputs their credentials, and the system captures facial images. These images are processed, and their embeddings are stored in an SQLite database along with the user’s credentials.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8. Log-In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Authenticate Users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by comparing the captured face embedding with the stored one using cosine similarity. The user’s password is also checked via hashing to ensure secure authentication.</a:t>
            </a:r>
          </a:p>
          <a:p>
            <a:pPr>
              <a:lnSpc>
                <a:spcPct val="107000"/>
              </a:lnSpc>
              <a:spcAft>
                <a:spcPts val="800"/>
              </a:spcAft>
            </a:pPr>
            <a:r>
              <a:rPr lang="en-IN" sz="1800" dirty="0"/>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9.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Evaluate Model Performance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using metrics like accuracy, precision, recall, and the confusion matrix to assess how well the model distinguishes between different individuals.</a:t>
            </a:r>
          </a:p>
          <a:p>
            <a:pPr marL="0" indent="0">
              <a:buNone/>
            </a:pPr>
            <a:endParaRPr lang="en-IN" dirty="0"/>
          </a:p>
        </p:txBody>
      </p:sp>
      <p:sp>
        <p:nvSpPr>
          <p:cNvPr id="4" name="Date Placeholder 3">
            <a:extLst>
              <a:ext uri="{FF2B5EF4-FFF2-40B4-BE49-F238E27FC236}">
                <a16:creationId xmlns:a16="http://schemas.microsoft.com/office/drawing/2014/main" id="{26F1754F-54C1-D549-C0CF-08D6B93CA0CC}"/>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300D9F75-0642-E958-46DB-194F702C11D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10DD302-C646-C1E8-9982-7FB3BB06818A}"/>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367590121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151</TotalTime>
  <Words>1706</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DejaVu Sans Bold</vt:lpstr>
      <vt:lpstr>Symbol</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First Module</vt:lpstr>
      <vt:lpstr>Conclusion &amp; Work for Phase II</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Monisha D</cp:lastModifiedBy>
  <cp:revision>11</cp:revision>
  <dcterms:created xsi:type="dcterms:W3CDTF">2023-08-03T04:32:32Z</dcterms:created>
  <dcterms:modified xsi:type="dcterms:W3CDTF">2024-11-26T15:48:37Z</dcterms:modified>
</cp:coreProperties>
</file>