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9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8280" b="-1"/>
          <a:stretch/>
        </p:blipFill>
        <p:spPr bwMode="auto">
          <a:xfrm>
            <a:off x="369277" y="56862"/>
            <a:ext cx="11500338" cy="901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3071446" y="994856"/>
            <a:ext cx="6096000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s-MX" sz="1600" b="1" kern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INSTITUTO TECNOLÓGICO DE FRONTERA COMALAPA</a:t>
            </a:r>
            <a:endParaRPr lang="es-MX" sz="2000" b="1" kern="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1400" b="1" kern="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MODALIDAD </a:t>
            </a:r>
            <a:r>
              <a:rPr lang="es-MX" sz="1400" b="1" kern="1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MIXTA</a:t>
            </a:r>
            <a:endParaRPr lang="es-MX" sz="1100" dirty="0" smtClean="0">
              <a:latin typeface="Arial MT"/>
              <a:ea typeface="Arial MT"/>
              <a:cs typeface="Arial MT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1400" b="1" kern="1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MATERIA: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1400" dirty="0" smtClean="0">
                <a:latin typeface="Arial" panose="020B0604020202020204" pitchFamily="34" charset="0"/>
                <a:ea typeface="Arial MT"/>
                <a:cs typeface="Arial MT"/>
              </a:rPr>
              <a:t>LENGUAJE Y AUTOMATAS II</a:t>
            </a:r>
            <a:endParaRPr lang="es-MX" sz="1100" dirty="0">
              <a:latin typeface="Arial MT"/>
              <a:ea typeface="Arial MT"/>
              <a:cs typeface="Arial MT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1400" b="1" kern="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SEMESTRE: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1400" dirty="0">
                <a:latin typeface="Arial" panose="020B0604020202020204" pitchFamily="34" charset="0"/>
                <a:ea typeface="Arial MT"/>
                <a:cs typeface="Arial MT"/>
              </a:rPr>
              <a:t>7mo </a:t>
            </a:r>
            <a:r>
              <a:rPr lang="es-ES" sz="1400" dirty="0" smtClean="0">
                <a:latin typeface="Arial" panose="020B0604020202020204" pitchFamily="34" charset="0"/>
                <a:ea typeface="Arial MT"/>
                <a:cs typeface="Arial MT"/>
              </a:rPr>
              <a:t>SEMESTRE</a:t>
            </a:r>
            <a:r>
              <a:rPr lang="es-ES" sz="1400" dirty="0">
                <a:latin typeface="Arial" panose="020B0604020202020204" pitchFamily="34" charset="0"/>
                <a:ea typeface="Arial MT"/>
                <a:cs typeface="Arial MT"/>
              </a:rPr>
              <a:t> </a:t>
            </a:r>
            <a:endParaRPr lang="es-MX" sz="1100" dirty="0">
              <a:latin typeface="Arial MT"/>
              <a:ea typeface="Arial MT"/>
              <a:cs typeface="Arial MT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1400" b="1" kern="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ESPECIALIDAD: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1400" dirty="0">
                <a:latin typeface="Arial" panose="020B0604020202020204" pitchFamily="34" charset="0"/>
                <a:ea typeface="Arial MT"/>
                <a:cs typeface="Arial MT"/>
              </a:rPr>
              <a:t>INGENIERÍA EN SISTEMAS COMPUTACIONALES</a:t>
            </a:r>
            <a:r>
              <a:rPr lang="es-ES" sz="1400" dirty="0" smtClean="0">
                <a:latin typeface="Arial" panose="020B0604020202020204" pitchFamily="34" charset="0"/>
                <a:ea typeface="Arial MT"/>
                <a:cs typeface="Arial MT"/>
              </a:rPr>
              <a:t>.</a:t>
            </a:r>
            <a:endParaRPr lang="es-MX" sz="1100" dirty="0">
              <a:latin typeface="Arial MT"/>
              <a:ea typeface="Arial MT"/>
              <a:cs typeface="Arial MT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1400" b="1" kern="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 DE CONTROL:</a:t>
            </a:r>
          </a:p>
          <a:p>
            <a:pPr algn="ctr">
              <a:spcAft>
                <a:spcPts val="0"/>
              </a:spcAft>
            </a:pPr>
            <a:r>
              <a:rPr lang="es-MX" sz="1400" dirty="0" smtClean="0">
                <a:latin typeface="Arial" panose="020B0604020202020204" pitchFamily="34" charset="0"/>
                <a:ea typeface="Arial MT"/>
                <a:cs typeface="Arial MT"/>
              </a:rPr>
              <a:t>221260040</a:t>
            </a:r>
            <a:endParaRPr lang="es-MX" sz="1100" dirty="0">
              <a:latin typeface="Arial MT"/>
              <a:ea typeface="Arial MT"/>
              <a:cs typeface="Arial MT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1400" b="1" kern="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 DEL ALUMNO:</a:t>
            </a:r>
          </a:p>
          <a:p>
            <a:pPr algn="ctr">
              <a:spcAft>
                <a:spcPts val="0"/>
              </a:spcAft>
            </a:pPr>
            <a:r>
              <a:rPr lang="es-MX" sz="1400" dirty="0">
                <a:latin typeface="Arial" panose="020B0604020202020204" pitchFamily="34" charset="0"/>
                <a:ea typeface="Arial MT"/>
                <a:cs typeface="Arial MT"/>
              </a:rPr>
              <a:t>HELEN GUADALUPE DIAZ </a:t>
            </a:r>
            <a:r>
              <a:rPr lang="es-MX" sz="1400" dirty="0" smtClean="0">
                <a:latin typeface="Arial" panose="020B0604020202020204" pitchFamily="34" charset="0"/>
                <a:ea typeface="Arial MT"/>
                <a:cs typeface="Arial MT"/>
              </a:rPr>
              <a:t>GUTIERREZ</a:t>
            </a:r>
            <a:endParaRPr lang="es-MX" sz="1100" dirty="0">
              <a:latin typeface="Arial MT"/>
              <a:ea typeface="Arial MT"/>
              <a:cs typeface="Arial MT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1400" b="1" kern="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 DEL DOCENTE: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1400" dirty="0" smtClean="0">
                <a:latin typeface="Arial" panose="020B0604020202020204" pitchFamily="34" charset="0"/>
                <a:ea typeface="Arial MT"/>
                <a:cs typeface="Arial MT"/>
              </a:rPr>
              <a:t>FRANCISCO JAVIER MINGO V.</a:t>
            </a:r>
            <a:endParaRPr lang="es-MX" sz="1100" dirty="0">
              <a:latin typeface="Arial MT"/>
              <a:ea typeface="Arial MT"/>
              <a:cs typeface="Arial MT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1400" b="1" kern="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 DEL TRABAJO:</a:t>
            </a:r>
          </a:p>
          <a:p>
            <a:pPr algn="ctr">
              <a:spcAft>
                <a:spcPts val="0"/>
              </a:spcAft>
            </a:pPr>
            <a:r>
              <a:rPr lang="es-MX" sz="1400" dirty="0" smtClean="0">
                <a:latin typeface="Arial" panose="020B0604020202020204" pitchFamily="34" charset="0"/>
                <a:ea typeface="Arial MT"/>
                <a:cs typeface="Arial MT"/>
              </a:rPr>
              <a:t>EXPOSICIÓN, UNIDAD 1</a:t>
            </a:r>
            <a:endParaRPr lang="es-MX" sz="1100" dirty="0">
              <a:latin typeface="Arial MT"/>
              <a:ea typeface="Arial MT"/>
              <a:cs typeface="Arial MT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MX" sz="1400" b="1" kern="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FECHA DE ENTREGA: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ES" sz="1400" dirty="0">
                <a:latin typeface="Arial" panose="020B0604020202020204" pitchFamily="34" charset="0"/>
                <a:ea typeface="Arial MT"/>
                <a:cs typeface="Arial MT"/>
              </a:rPr>
              <a:t>FRONTERA COMALAPA, CHIAPAS A </a:t>
            </a:r>
            <a:r>
              <a:rPr lang="es-ES" sz="1400" dirty="0" smtClean="0">
                <a:latin typeface="Arial" panose="020B0604020202020204" pitchFamily="34" charset="0"/>
                <a:ea typeface="Arial MT"/>
                <a:cs typeface="Arial MT"/>
              </a:rPr>
              <a:t>27 </a:t>
            </a:r>
            <a:r>
              <a:rPr lang="es-ES" sz="1400" dirty="0">
                <a:latin typeface="Arial" panose="020B0604020202020204" pitchFamily="34" charset="0"/>
                <a:ea typeface="Arial MT"/>
                <a:cs typeface="Arial MT"/>
              </a:rPr>
              <a:t>DE AGOSTO DEL 2025</a:t>
            </a:r>
            <a:endParaRPr lang="es-MX" sz="11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5585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02331" y="2020845"/>
            <a:ext cx="998734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1.3_ COMPROBACIÓN DE TIPO </a:t>
            </a:r>
          </a:p>
          <a:p>
            <a:pPr algn="ctr">
              <a:lnSpc>
                <a:spcPct val="150000"/>
              </a:lnSpc>
            </a:pPr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EXPRESIONES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521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00045" y="272262"/>
            <a:ext cx="8449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sz="5400" b="1" dirty="0">
                <a:ln/>
                <a:solidFill>
                  <a:schemeClr val="accent3"/>
                </a:solidFill>
              </a:rPr>
              <a:t>¿Qué </a:t>
            </a:r>
            <a:r>
              <a:rPr lang="es-MX" sz="5400" b="1" dirty="0" smtClean="0">
                <a:ln/>
                <a:solidFill>
                  <a:schemeClr val="accent3"/>
                </a:solidFill>
              </a:rPr>
              <a:t>es la comprobación </a:t>
            </a:r>
          </a:p>
          <a:p>
            <a:pPr algn="ctr"/>
            <a:r>
              <a:rPr lang="es-MX" sz="5400" b="1" dirty="0" smtClean="0">
                <a:ln/>
                <a:solidFill>
                  <a:schemeClr val="accent3"/>
                </a:solidFill>
              </a:rPr>
              <a:t>De tipos?</a:t>
            </a:r>
            <a:endParaRPr lang="es-E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00045" y="2614863"/>
            <a:ext cx="8315618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/>
              <a:t>La comprobación de tipos es el proceso de verificar que las operaciones en una expresión se realizan entre datos del tipo correcto.</a:t>
            </a:r>
          </a:p>
          <a:p>
            <a:pPr algn="just">
              <a:lnSpc>
                <a:spcPct val="150000"/>
              </a:lnSpc>
            </a:pPr>
            <a:r>
              <a:rPr lang="es-MX" sz="2400" dirty="0"/>
              <a:t>Se hace para evitar errores en tiempo de ejecución.</a:t>
            </a:r>
          </a:p>
          <a:p>
            <a:pPr algn="just">
              <a:lnSpc>
                <a:spcPct val="150000"/>
              </a:lnSpc>
            </a:pPr>
            <a:r>
              <a:rPr lang="es-MX" sz="2400" dirty="0"/>
              <a:t>Garantiza que el programa sea más seguro y confiable.</a:t>
            </a:r>
          </a:p>
        </p:txBody>
      </p:sp>
    </p:spTree>
    <p:extLst>
      <p:ext uri="{BB962C8B-B14F-4D97-AF65-F5344CB8AC3E}">
        <p14:creationId xmlns:p14="http://schemas.microsoft.com/office/powerpoint/2010/main" val="35035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37932" y="982397"/>
            <a:ext cx="8268546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MX" sz="5400" b="1" dirty="0" smtClean="0">
                <a:ln/>
                <a:solidFill>
                  <a:schemeClr val="accent3"/>
                </a:solidFill>
              </a:rPr>
              <a:t>¿Tipos de comprobación?</a:t>
            </a:r>
            <a:endParaRPr lang="es-MX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37932" y="2464007"/>
            <a:ext cx="9111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b="1" dirty="0"/>
              <a:t>En tiempo de compilación (estático):</a:t>
            </a:r>
            <a:r>
              <a:rPr lang="es-MX" sz="2800" dirty="0"/>
              <a:t>El compilador revisa los tipos antes de ejecutar el programa</a:t>
            </a:r>
            <a:r>
              <a:rPr lang="es-MX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s-MX" sz="2800" b="1" dirty="0" smtClean="0"/>
              <a:t>Ejemplo</a:t>
            </a:r>
            <a:r>
              <a:rPr lang="es-MX" sz="2800" b="1" dirty="0"/>
              <a:t>: </a:t>
            </a:r>
            <a:r>
              <a:rPr lang="es-MX" sz="2800" dirty="0"/>
              <a:t>en Java, C, C</a:t>
            </a:r>
            <a:r>
              <a:rPr lang="es-MX" sz="2800" dirty="0" smtClean="0"/>
              <a:t>++. </a:t>
            </a:r>
            <a:r>
              <a:rPr lang="es-MX" sz="2800" dirty="0"/>
              <a:t>el compilador marca error si intentas sumar una cadena con un número</a:t>
            </a:r>
            <a:r>
              <a:rPr lang="es-MX" sz="2800" dirty="0" smtClean="0"/>
              <a:t>.</a:t>
            </a:r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11071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37932" y="340713"/>
            <a:ext cx="8268546" cy="9233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MX" sz="5400" b="1" dirty="0" smtClean="0">
                <a:ln/>
                <a:solidFill>
                  <a:schemeClr val="accent3"/>
                </a:solidFill>
              </a:rPr>
              <a:t>¿Tipos de comprobación?</a:t>
            </a:r>
            <a:endParaRPr lang="es-MX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50227" y="2127122"/>
            <a:ext cx="9111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b="1" dirty="0" smtClean="0"/>
              <a:t>En tiempo de ejecución (dinámico):</a:t>
            </a:r>
            <a:r>
              <a:rPr lang="es-MX" sz="2800" dirty="0" smtClean="0"/>
              <a:t>El programa revisa los tipos mientras corre.</a:t>
            </a:r>
          </a:p>
          <a:p>
            <a:pPr algn="just">
              <a:lnSpc>
                <a:spcPct val="150000"/>
              </a:lnSpc>
            </a:pPr>
            <a:r>
              <a:rPr lang="es-MX" sz="2800" b="1" dirty="0" smtClean="0"/>
              <a:t>Ejemplo: </a:t>
            </a:r>
            <a:r>
              <a:rPr lang="es-MX" sz="2800" dirty="0" smtClean="0"/>
              <a:t>en Python </a:t>
            </a:r>
            <a:r>
              <a:rPr lang="es-MX" sz="2800" dirty="0" smtClean="0"/>
              <a:t>permite mezclar tipos, pero si la operación no es válida, lanza error en ese momento.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471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4189" y="352472"/>
            <a:ext cx="96279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sz="5400" b="1" dirty="0">
                <a:ln/>
                <a:solidFill>
                  <a:schemeClr val="accent3"/>
                </a:solidFill>
              </a:rPr>
              <a:t>¿Qué significa comprobación </a:t>
            </a:r>
            <a:endParaRPr lang="es-MX" sz="5400" b="1" dirty="0" smtClean="0">
              <a:ln/>
              <a:solidFill>
                <a:schemeClr val="accent3"/>
              </a:solidFill>
            </a:endParaRPr>
          </a:p>
          <a:p>
            <a:pPr algn="ctr"/>
            <a:r>
              <a:rPr lang="es-MX" sz="5400" b="1" dirty="0" smtClean="0">
                <a:ln/>
                <a:solidFill>
                  <a:schemeClr val="accent3"/>
                </a:solidFill>
              </a:rPr>
              <a:t>de </a:t>
            </a:r>
            <a:r>
              <a:rPr lang="es-MX" sz="5400" b="1" dirty="0">
                <a:ln/>
                <a:solidFill>
                  <a:schemeClr val="accent3"/>
                </a:solidFill>
              </a:rPr>
              <a:t>tipos?</a:t>
            </a:r>
            <a:endParaRPr lang="es-E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93557" y="2331387"/>
            <a:ext cx="93685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/>
              <a:t>Es el proceso de verificar que los valores y operaciones en una expresión sean compatibles con sus tipos de datos</a:t>
            </a:r>
            <a:r>
              <a:rPr lang="es-MX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s-MX" sz="2800" dirty="0" smtClean="0"/>
              <a:t>Por ejemplo:</a:t>
            </a:r>
          </a:p>
          <a:p>
            <a:pPr algn="just">
              <a:lnSpc>
                <a:spcPct val="150000"/>
              </a:lnSpc>
            </a:pPr>
            <a:r>
              <a:rPr lang="es-MX" sz="2800" dirty="0" smtClean="0"/>
              <a:t>5 </a:t>
            </a:r>
            <a:r>
              <a:rPr lang="es-MX" sz="2800" dirty="0"/>
              <a:t>+ 3 (</a:t>
            </a:r>
            <a:r>
              <a:rPr lang="es-MX" sz="2800" dirty="0" err="1"/>
              <a:t>int</a:t>
            </a:r>
            <a:r>
              <a:rPr lang="es-MX" sz="2800" dirty="0"/>
              <a:t> + </a:t>
            </a:r>
            <a:r>
              <a:rPr lang="es-MX" sz="2800" dirty="0" err="1"/>
              <a:t>int</a:t>
            </a:r>
            <a:r>
              <a:rPr lang="es-MX" sz="2800" dirty="0"/>
              <a:t> = </a:t>
            </a:r>
            <a:r>
              <a:rPr lang="es-MX" sz="2800" dirty="0" err="1"/>
              <a:t>int</a:t>
            </a:r>
            <a:r>
              <a:rPr lang="es-MX" sz="28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s-MX" sz="2800" dirty="0" smtClean="0"/>
              <a:t> "Hola</a:t>
            </a:r>
            <a:r>
              <a:rPr lang="es-MX" sz="2800" dirty="0"/>
              <a:t>" - 4 (</a:t>
            </a:r>
            <a:r>
              <a:rPr lang="es-MX" sz="2800" dirty="0" err="1"/>
              <a:t>string</a:t>
            </a:r>
            <a:r>
              <a:rPr lang="es-MX" sz="2800" dirty="0"/>
              <a:t> – </a:t>
            </a:r>
            <a:r>
              <a:rPr lang="es-MX" sz="2800" dirty="0" err="1"/>
              <a:t>int</a:t>
            </a:r>
            <a:r>
              <a:rPr lang="es-MX" sz="2800" dirty="0"/>
              <a:t> → no tiene sentido).</a:t>
            </a:r>
          </a:p>
        </p:txBody>
      </p:sp>
    </p:spTree>
    <p:extLst>
      <p:ext uri="{BB962C8B-B14F-4D97-AF65-F5344CB8AC3E}">
        <p14:creationId xmlns:p14="http://schemas.microsoft.com/office/powerpoint/2010/main" val="15016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218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MT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Helen</dc:creator>
  <cp:lastModifiedBy>Helen</cp:lastModifiedBy>
  <cp:revision>9</cp:revision>
  <dcterms:created xsi:type="dcterms:W3CDTF">2025-08-27T03:53:53Z</dcterms:created>
  <dcterms:modified xsi:type="dcterms:W3CDTF">2025-08-28T03:25:55Z</dcterms:modified>
</cp:coreProperties>
</file>