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33CC"/>
    <a:srgbClr val="2828A4"/>
    <a:srgbClr val="404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490B6-F05D-8C39-EBB5-A8BED4AFD915}"/>
              </a:ext>
            </a:extLst>
          </p:cNvPr>
          <p:cNvSpPr/>
          <p:nvPr/>
        </p:nvSpPr>
        <p:spPr>
          <a:xfrm>
            <a:off x="326571" y="1586204"/>
            <a:ext cx="11588621" cy="1674845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Annual Conference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Association of Preventive and social Medicine</a:t>
            </a: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Sector Goal – Relevance for India (a snippet)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I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November 2015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1D070A-B52A-6B58-0A87-EA1DB2B7E9C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2050"/>
            </a:avLst>
          </a:prstGeom>
          <a:solidFill>
            <a:srgbClr val="2828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706A90-D3C5-F46F-5A48-8503F758B71F}"/>
              </a:ext>
            </a:extLst>
          </p:cNvPr>
          <p:cNvSpPr/>
          <p:nvPr/>
        </p:nvSpPr>
        <p:spPr>
          <a:xfrm rot="20935051">
            <a:off x="3209731" y="4394718"/>
            <a:ext cx="5756987" cy="121298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Dinesh Agarwal, M.D.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Advisor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 POPULATION FUND, INDIA </a:t>
            </a:r>
          </a:p>
        </p:txBody>
      </p:sp>
    </p:spTree>
    <p:extLst>
      <p:ext uri="{BB962C8B-B14F-4D97-AF65-F5344CB8AC3E}">
        <p14:creationId xmlns:p14="http://schemas.microsoft.com/office/powerpoint/2010/main" val="24153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D4E214-E110-66DF-01F6-A8E0CA5915F0}"/>
              </a:ext>
            </a:extLst>
          </p:cNvPr>
          <p:cNvSpPr/>
          <p:nvPr/>
        </p:nvSpPr>
        <p:spPr>
          <a:xfrm>
            <a:off x="478438" y="2176273"/>
            <a:ext cx="3382362" cy="36379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HEALTH SECTOR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64B102-8AFC-4ED4-6161-C95D6F2DC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9" t="-2956" r="26808" b="2956"/>
          <a:stretch/>
        </p:blipFill>
        <p:spPr>
          <a:xfrm>
            <a:off x="389032" y="3873119"/>
            <a:ext cx="3471768" cy="99797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F6139D-E597-4892-B335-6CFA3E0A833F}"/>
              </a:ext>
            </a:extLst>
          </p:cNvPr>
          <p:cNvCxnSpPr/>
          <p:nvPr/>
        </p:nvCxnSpPr>
        <p:spPr>
          <a:xfrm flipV="1">
            <a:off x="3191933" y="1253067"/>
            <a:ext cx="982134" cy="7958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7D7C3E4-2C13-FBE0-05E6-BC94ADCB746C}"/>
              </a:ext>
            </a:extLst>
          </p:cNvPr>
          <p:cNvSpPr/>
          <p:nvPr/>
        </p:nvSpPr>
        <p:spPr>
          <a:xfrm>
            <a:off x="4275669" y="524935"/>
            <a:ext cx="3742266" cy="9905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status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DALs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Morbidity rates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0432A5-EB07-0529-886A-4425F7B43192}"/>
              </a:ext>
            </a:extLst>
          </p:cNvPr>
          <p:cNvCxnSpPr>
            <a:cxnSpLocks/>
          </p:cNvCxnSpPr>
          <p:nvPr/>
        </p:nvCxnSpPr>
        <p:spPr>
          <a:xfrm>
            <a:off x="4021667" y="2358169"/>
            <a:ext cx="4318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AFC4C-2743-7489-5823-3C2D39ECE0D1}"/>
              </a:ext>
            </a:extLst>
          </p:cNvPr>
          <p:cNvSpPr/>
          <p:nvPr/>
        </p:nvSpPr>
        <p:spPr>
          <a:xfrm>
            <a:off x="4614334" y="1947334"/>
            <a:ext cx="4444999" cy="9905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satisfaction / System responsivenes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satisfaction [NFHS]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depend on non-clinical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measurement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D797A-A8A2-43FE-98AD-1350BF0A6374}"/>
              </a:ext>
            </a:extLst>
          </p:cNvPr>
          <p:cNvCxnSpPr/>
          <p:nvPr/>
        </p:nvCxnSpPr>
        <p:spPr>
          <a:xfrm>
            <a:off x="3191933" y="2658533"/>
            <a:ext cx="982134" cy="1075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2C61BC-4163-2AB5-D416-1FFD04364885}"/>
              </a:ext>
            </a:extLst>
          </p:cNvPr>
          <p:cNvSpPr/>
          <p:nvPr/>
        </p:nvSpPr>
        <p:spPr>
          <a:xfrm>
            <a:off x="4453467" y="3429001"/>
            <a:ext cx="4267200" cy="9905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people protected against high cost of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medical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Catastrophic illness – Poor people</a:t>
            </a:r>
          </a:p>
        </p:txBody>
      </p:sp>
    </p:spTree>
    <p:extLst>
      <p:ext uri="{BB962C8B-B14F-4D97-AF65-F5344CB8AC3E}">
        <p14:creationId xmlns:p14="http://schemas.microsoft.com/office/powerpoint/2010/main" val="28136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CCB591-4D99-0FD3-4998-DF9A35D944B7}"/>
              </a:ext>
            </a:extLst>
          </p:cNvPr>
          <p:cNvSpPr/>
          <p:nvPr/>
        </p:nvSpPr>
        <p:spPr>
          <a:xfrm>
            <a:off x="2614835" y="192549"/>
            <a:ext cx="8151488" cy="407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C66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Reforms agenda for India and barriers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701C6E-70FC-323C-E1E8-7144872B03B5}"/>
              </a:ext>
            </a:extLst>
          </p:cNvPr>
          <p:cNvSpPr/>
          <p:nvPr/>
        </p:nvSpPr>
        <p:spPr>
          <a:xfrm>
            <a:off x="1666568" y="678426"/>
            <a:ext cx="7457767" cy="5392174"/>
          </a:xfrm>
          <a:prstGeom prst="roundRect">
            <a:avLst>
              <a:gd name="adj" fmla="val 12047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Policy – Decentralization, Devolution, Delegation – One size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does not fit all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Content – Comprehrensive, Epidemiological – Transition, Standard,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Private sector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 Oversight function – Regulation (Clinical establishment, PNDT, HOT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acts)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 Health financing options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to Reforms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Reforms are hard choices – Truly difficult 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consequences of actions are difficult to predict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often for one goal may not necessarily lead to improvements in 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other goals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 Resistance to change “Status Quo”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 Those who can benefit from reforms are not powerful and instead are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less organized.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5675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1055</TotalTime>
  <Words>211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</dc:creator>
  <cp:lastModifiedBy>siva kumar</cp:lastModifiedBy>
  <cp:revision>8</cp:revision>
  <dcterms:created xsi:type="dcterms:W3CDTF">2024-01-05T13:09:14Z</dcterms:created>
  <dcterms:modified xsi:type="dcterms:W3CDTF">2024-01-28T06:16:06Z</dcterms:modified>
</cp:coreProperties>
</file>