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56"/>
    <a:srgbClr val="0066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latin typeface="Baskerville Old Face" panose="02020602080505020303" pitchFamily="18" charset="0"/>
              </a:rPr>
              <a:t>Trends</a:t>
            </a:r>
            <a:r>
              <a:rPr lang="en-IN" b="1" baseline="0" dirty="0">
                <a:latin typeface="Baskerville Old Face" panose="02020602080505020303" pitchFamily="18" charset="0"/>
              </a:rPr>
              <a:t> in Urbanization by region (2003)</a:t>
            </a:r>
            <a:endParaRPr lang="en-IN" b="1" dirty="0">
              <a:latin typeface="Baskerville Old Face" panose="020206020805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67135A7-C5E3-4672-8873-07CC9CD98F0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72E-4C78-B904-EE93CA7692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098DCBC-F21F-4A68-8117-6CCA5EBAE5D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72E-4C78-B904-EE93CA7692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06B36B9-27F2-4EDA-9AF7-578281A4064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2E-4C78-B904-EE93CA7692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FEC2D8-A253-4660-8D9F-9590CCDCC1C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2E-4C78-B904-EE93CA769248}"/>
                </c:ext>
              </c:extLst>
            </c:dLbl>
            <c:dLbl>
              <c:idx val="4"/>
              <c:layout>
                <c:manualLayout>
                  <c:x val="-1.2476606363069245E-3"/>
                  <c:y val="8.0865863498511381E-2"/>
                </c:manualLayout>
              </c:layout>
              <c:tx>
                <c:rich>
                  <a:bodyPr/>
                  <a:lstStyle/>
                  <a:p>
                    <a:fld id="{2AD84817-80D5-47C6-A033-DD9D24D121C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72E-4C78-B904-EE93CA7692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WORLD</c:v>
                </c:pt>
                <c:pt idx="1">
                  <c:v>AFRICA</c:v>
                </c:pt>
                <c:pt idx="2">
                  <c:v>ASIA</c:v>
                </c:pt>
                <c:pt idx="3">
                  <c:v>LATIN AMERICA</c:v>
                </c:pt>
                <c:pt idx="4">
                  <c:v>MORE DEVELOPED REGION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15</c:v>
                </c:pt>
                <c:pt idx="2">
                  <c:v>17</c:v>
                </c:pt>
                <c:pt idx="3">
                  <c:v>42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1-4C14-820E-C0335C869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2923D1-C17A-47C9-B7E5-55AF65F2330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2E-4C78-B904-EE93CA7692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6B9155-E126-4CBD-A97D-5E16B371228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2E-4C78-B904-EE93CA7692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AEC5D94-CD24-4C54-94BC-E3871F9C37C2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2E-4C78-B904-EE93CA7692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54808EE-7437-4ADD-88C1-515245ADC4F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2E-4C78-B904-EE93CA7692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4DE1497-5F52-42C2-98B3-B0DBCA166A9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72E-4C78-B904-EE93CA7692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WORLD</c:v>
                </c:pt>
                <c:pt idx="1">
                  <c:v>AFRICA</c:v>
                </c:pt>
                <c:pt idx="2">
                  <c:v>ASIA</c:v>
                </c:pt>
                <c:pt idx="3">
                  <c:v>LATIN AMERICA</c:v>
                </c:pt>
                <c:pt idx="4">
                  <c:v>MORE DEVELOPED REGION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</c:v>
                </c:pt>
                <c:pt idx="1">
                  <c:v>37</c:v>
                </c:pt>
                <c:pt idx="2">
                  <c:v>37</c:v>
                </c:pt>
                <c:pt idx="3">
                  <c:v>76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1-4C14-820E-C0335C8694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2003</c:v>
                </c:pt>
              </c:strCache>
            </c:strRef>
          </c:tx>
          <c:spPr>
            <a:solidFill>
              <a:srgbClr val="006699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35883D2-E65B-46C9-BE00-99C79EE7F98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72E-4C78-B904-EE93CA7692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E5FA84-EF5D-428E-88B3-D041503C942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2E-4C78-B904-EE93CA7692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992EA8-7D59-4D5A-86D8-BDC641CBC10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2E-4C78-B904-EE93CA7692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347700-E77F-4511-965E-E0285C18B45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2E-4C78-B904-EE93CA7692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A6E99D-0C7E-4E32-8BC4-D16D15A7EB4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572E-4C78-B904-EE93CA7692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WORLD</c:v>
                </c:pt>
                <c:pt idx="1">
                  <c:v>AFRICA</c:v>
                </c:pt>
                <c:pt idx="2">
                  <c:v>ASIA</c:v>
                </c:pt>
                <c:pt idx="3">
                  <c:v>LATIN AMERICA</c:v>
                </c:pt>
                <c:pt idx="4">
                  <c:v>MORE DEVELOPED REGION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61</c:v>
                </c:pt>
                <c:pt idx="1">
                  <c:v>54</c:v>
                </c:pt>
                <c:pt idx="2">
                  <c:v>55</c:v>
                </c:pt>
                <c:pt idx="3">
                  <c:v>85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D1-4C14-820E-C0335C869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7460928"/>
        <c:axId val="837458016"/>
      </c:barChart>
      <c:catAx>
        <c:axId val="83746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58016"/>
        <c:crosses val="autoZero"/>
        <c:auto val="1"/>
        <c:lblAlgn val="ctr"/>
        <c:lblOffset val="100"/>
        <c:noMultiLvlLbl val="0"/>
      </c:catAx>
      <c:valAx>
        <c:axId val="83745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609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bg2">
            <a:lumMod val="90000"/>
            <a:shade val="30000"/>
            <a:satMod val="115000"/>
          </a:schemeClr>
        </a:gs>
        <a:gs pos="50000">
          <a:schemeClr val="bg2">
            <a:lumMod val="90000"/>
            <a:shade val="67500"/>
            <a:satMod val="115000"/>
          </a:schemeClr>
        </a:gs>
        <a:gs pos="100000">
          <a:schemeClr val="bg2">
            <a:lumMod val="90000"/>
            <a:shade val="100000"/>
            <a:satMod val="115000"/>
          </a:schemeClr>
        </a:gs>
      </a:gsLst>
      <a:lin ang="18900000" scaled="1"/>
      <a:tileRect/>
    </a:gradFill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3200" b="1" dirty="0">
                <a:latin typeface="Bodoni MT" panose="02070603080606020203" pitchFamily="18" charset="0"/>
              </a:rPr>
              <a:t>GLOBAL WARMING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146331" y="6001407"/>
            <a:ext cx="82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IT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3752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Bodoni MT" panose="02070603080606020203" pitchFamily="18" charset="0"/>
              </a:rPr>
              <a:t>WHAT IS GLOBAL WARMING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21" y="940528"/>
            <a:ext cx="10178322" cy="1384661"/>
          </a:xfrm>
          <a:solidFill>
            <a:srgbClr val="CC9900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 as we know is an increase in the temperature of Earth’s atmosphere i.e.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Earth gets hotter.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Scientific community believes that climate like Global warming have occurred throughout the Earth’s history and will continue to occur in the 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5636-4880-9F4D-9AB2-ADA4A49BA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3"/>
          <a:stretch/>
        </p:blipFill>
        <p:spPr>
          <a:xfrm>
            <a:off x="1447621" y="2325190"/>
            <a:ext cx="10178322" cy="45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42" y="300447"/>
            <a:ext cx="9747247" cy="339634"/>
          </a:xfrm>
        </p:spPr>
        <p:txBody>
          <a:bodyPr anchor="ctr"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RESPONSIBLE FOR GLOBAL wARMING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742" y="1160585"/>
            <a:ext cx="10178322" cy="35935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responsible fro GLOBAL WARMING. Some of them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as follows - </a:t>
            </a:r>
          </a:p>
          <a:p>
            <a:pPr marL="0" indent="0">
              <a:buNone/>
            </a:pPr>
            <a:endParaRPr lang="en-US" sz="6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 of Chloro-Fluoro carbons (CFCs) into the atmosphere.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6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Deforestation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6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Pollution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6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exploitation of resources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6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176" y="78658"/>
            <a:ext cx="5170450" cy="49236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Result of modernizatION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48520"/>
              </p:ext>
            </p:extLst>
          </p:nvPr>
        </p:nvGraphicFramePr>
        <p:xfrm>
          <a:off x="744514" y="727587"/>
          <a:ext cx="5459642" cy="501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AD218E-3FAE-A60D-E856-56CA33CAD165}"/>
              </a:ext>
            </a:extLst>
          </p:cNvPr>
          <p:cNvCxnSpPr/>
          <p:nvPr/>
        </p:nvCxnSpPr>
        <p:spPr>
          <a:xfrm>
            <a:off x="6302477" y="0"/>
            <a:ext cx="0" cy="6858000"/>
          </a:xfrm>
          <a:prstGeom prst="line">
            <a:avLst/>
          </a:prstGeom>
          <a:ln w="38100">
            <a:solidFill>
              <a:srgbClr val="E8E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9BFAB9-7BEA-DE38-F3E8-875D18E8E622}"/>
              </a:ext>
            </a:extLst>
          </p:cNvPr>
          <p:cNvSpPr txBox="1"/>
          <p:nvPr/>
        </p:nvSpPr>
        <p:spPr>
          <a:xfrm>
            <a:off x="6379823" y="68826"/>
            <a:ext cx="50931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MEASURES TO CONTROL GLOBAL 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WARMING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Use of eco – friendly fuels like CNG and </a:t>
            </a:r>
          </a:p>
          <a:p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LPG</a:t>
            </a:r>
          </a:p>
          <a:p>
            <a:endParaRPr lang="en-IN" sz="16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Planting more trees</a:t>
            </a:r>
          </a:p>
          <a:p>
            <a:endParaRPr lang="en-IN" sz="16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Reuse, replenish and recycle</a:t>
            </a:r>
          </a:p>
          <a:p>
            <a:endParaRPr lang="en-IN" sz="16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Judicious use of resources</a:t>
            </a:r>
          </a:p>
          <a:p>
            <a:endParaRPr lang="en-IN" sz="16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Use alternative sources of energy</a:t>
            </a:r>
          </a:p>
          <a:p>
            <a:endParaRPr lang="en-IN" sz="16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Impose strict laws by the Government to </a:t>
            </a:r>
          </a:p>
          <a:p>
            <a:r>
              <a:rPr lang="en-IN" sz="16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curb Global Warming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16c05727-aa75-4e4a-9b5f-8a80a1165891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162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Baskerville Old Face</vt:lpstr>
      <vt:lpstr>Bodoni MT</vt:lpstr>
      <vt:lpstr>Calibri</vt:lpstr>
      <vt:lpstr>Californian FB</vt:lpstr>
      <vt:lpstr>Gill Sans MT</vt:lpstr>
      <vt:lpstr>Impact</vt:lpstr>
      <vt:lpstr>Times New Roman</vt:lpstr>
      <vt:lpstr>Wingdings</vt:lpstr>
      <vt:lpstr>Badge</vt:lpstr>
      <vt:lpstr>GLOBAL WARMING</vt:lpstr>
      <vt:lpstr>WHAT IS GLOBAL WARMING</vt:lpstr>
      <vt:lpstr>FACTORS RESPONSIBLE FOR GLOBAL wARMING</vt:lpstr>
      <vt:lpstr>Result of modernizatION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2024-01-06T06:27:15Z</dcterms:created>
  <dcterms:modified xsi:type="dcterms:W3CDTF">2024-01-16T16:18:55Z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