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Lst>
  <p:notesMasterIdLst>
    <p:notesMasterId r:id="rId25"/>
  </p:notesMasterIdLst>
  <p:handoutMasterIdLst>
    <p:handoutMasterId r:id="rId26"/>
  </p:handoutMasterIdLst>
  <p:sldIdLst>
    <p:sldId id="528" r:id="rId2"/>
    <p:sldId id="529" r:id="rId3"/>
    <p:sldId id="532" r:id="rId4"/>
    <p:sldId id="549" r:id="rId5"/>
    <p:sldId id="562" r:id="rId6"/>
    <p:sldId id="535" r:id="rId7"/>
    <p:sldId id="536" r:id="rId8"/>
    <p:sldId id="537" r:id="rId9"/>
    <p:sldId id="538" r:id="rId10"/>
    <p:sldId id="539" r:id="rId11"/>
    <p:sldId id="546" r:id="rId12"/>
    <p:sldId id="547" r:id="rId13"/>
    <p:sldId id="548" r:id="rId14"/>
    <p:sldId id="563" r:id="rId15"/>
    <p:sldId id="564" r:id="rId16"/>
    <p:sldId id="551" r:id="rId17"/>
    <p:sldId id="552" r:id="rId18"/>
    <p:sldId id="565" r:id="rId19"/>
    <p:sldId id="554" r:id="rId20"/>
    <p:sldId id="559" r:id="rId21"/>
    <p:sldId id="566" r:id="rId22"/>
    <p:sldId id="567" r:id="rId23"/>
    <p:sldId id="560"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33C"/>
    <a:srgbClr val="E18300"/>
    <a:srgbClr val="FFDA70"/>
    <a:srgbClr val="FFC800"/>
    <a:srgbClr val="FFAA00"/>
    <a:srgbClr val="0A7832"/>
    <a:srgbClr val="0A7828"/>
    <a:srgbClr val="0A7228"/>
    <a:srgbClr val="9B9B9B"/>
    <a:srgbClr val="FFE0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0" d="100"/>
          <a:sy n="70" d="100"/>
        </p:scale>
        <p:origin x="536" y="48"/>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4/2/2023</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4/2/2023</a:t>
            </a:fld>
            <a:endParaRPr lang="en-US" dirty="0"/>
          </a:p>
        </p:txBody>
      </p:sp>
      <p:sp>
        <p:nvSpPr>
          <p:cNvPr id="4" name="Slide Image Placeholder 3"/>
          <p:cNvSpPr>
            <a:spLocks noGrp="1" noRot="1" noChangeAspect="1"/>
          </p:cNvSpPr>
          <p:nvPr>
            <p:ph type="sldImg" idx="2"/>
          </p:nvPr>
        </p:nvSpPr>
        <p:spPr>
          <a:xfrm>
            <a:off x="304800" y="6096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4D8F-ABFF-CA00-DD8F-B7401FD21AEB}"/>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en-IN"/>
          </a:p>
        </p:txBody>
      </p:sp>
      <p:sp>
        <p:nvSpPr>
          <p:cNvPr id="3" name="Subtitle 2">
            <a:extLst>
              <a:ext uri="{FF2B5EF4-FFF2-40B4-BE49-F238E27FC236}">
                <a16:creationId xmlns:a16="http://schemas.microsoft.com/office/drawing/2014/main" id="{0580F7F0-B952-DECA-83C8-8D4D6BDC68F0}"/>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5603C4-E9C6-8555-56D2-ED74070A178B}"/>
              </a:ext>
            </a:extLst>
          </p:cNvPr>
          <p:cNvSpPr>
            <a:spLocks noGrp="1"/>
          </p:cNvSpPr>
          <p:nvPr>
            <p:ph type="dt" sz="half" idx="10"/>
          </p:nvPr>
        </p:nvSpPr>
        <p:spPr/>
        <p:txBody>
          <a:bodyPr/>
          <a:lstStyle/>
          <a:p>
            <a:fld id="{B61BEF0D-F0BB-DE4B-95CE-6DB70DBA9567}" type="datetimeFigureOut">
              <a:rPr lang="en-US" smtClean="0"/>
              <a:pPr/>
              <a:t>4/2/2023</a:t>
            </a:fld>
            <a:endParaRPr lang="en-US" dirty="0"/>
          </a:p>
        </p:txBody>
      </p:sp>
      <p:sp>
        <p:nvSpPr>
          <p:cNvPr id="5" name="Footer Placeholder 4">
            <a:extLst>
              <a:ext uri="{FF2B5EF4-FFF2-40B4-BE49-F238E27FC236}">
                <a16:creationId xmlns:a16="http://schemas.microsoft.com/office/drawing/2014/main" id="{B7587D98-D886-8F5C-41E2-525CE493F7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E689C9-75DE-973A-8FE2-3328F0F2975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9793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C189-6EB1-95AC-40D9-592F9B1B1D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C2ECE6-960C-B994-4938-D862CA54EB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24F563-8896-49F4-61AC-ECABCDC44572}"/>
              </a:ext>
            </a:extLst>
          </p:cNvPr>
          <p:cNvSpPr>
            <a:spLocks noGrp="1"/>
          </p:cNvSpPr>
          <p:nvPr>
            <p:ph type="dt" sz="half" idx="10"/>
          </p:nvPr>
        </p:nvSpPr>
        <p:spPr/>
        <p:txBody>
          <a:bodyPr/>
          <a:lstStyle/>
          <a:p>
            <a:fld id="{55C6B4A9-1611-4792-9094-5F34BCA07E0B}" type="datetimeFigureOut">
              <a:rPr lang="en-US" smtClean="0"/>
              <a:t>4/2/2023</a:t>
            </a:fld>
            <a:endParaRPr lang="en-US" dirty="0"/>
          </a:p>
        </p:txBody>
      </p:sp>
      <p:sp>
        <p:nvSpPr>
          <p:cNvPr id="5" name="Footer Placeholder 4">
            <a:extLst>
              <a:ext uri="{FF2B5EF4-FFF2-40B4-BE49-F238E27FC236}">
                <a16:creationId xmlns:a16="http://schemas.microsoft.com/office/drawing/2014/main" id="{E0810A4D-A2DB-7C99-83CE-A6A91CD76D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B042B4-2B97-86C6-750B-EBBE149720D2}"/>
              </a:ext>
            </a:extLst>
          </p:cNvPr>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1361424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F087B4-C9A9-4190-110E-51827078A912}"/>
              </a:ext>
            </a:extLst>
          </p:cNvPr>
          <p:cNvSpPr>
            <a:spLocks noGrp="1"/>
          </p:cNvSpPr>
          <p:nvPr>
            <p:ph type="title" orient="vert"/>
          </p:nvPr>
        </p:nvSpPr>
        <p:spPr>
          <a:xfrm>
            <a:off x="8722628" y="365125"/>
            <a:ext cx="262821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2C4D3A-B80F-F3F3-DC71-F56E035491DB}"/>
              </a:ext>
            </a:extLst>
          </p:cNvPr>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18D9E5-028E-E416-BFD0-3E22F3E508D2}"/>
              </a:ext>
            </a:extLst>
          </p:cNvPr>
          <p:cNvSpPr>
            <a:spLocks noGrp="1"/>
          </p:cNvSpPr>
          <p:nvPr>
            <p:ph type="dt" sz="half" idx="10"/>
          </p:nvPr>
        </p:nvSpPr>
        <p:spPr/>
        <p:txBody>
          <a:bodyPr/>
          <a:lstStyle/>
          <a:p>
            <a:fld id="{B61BEF0D-F0BB-DE4B-95CE-6DB70DBA9567}" type="datetimeFigureOut">
              <a:rPr lang="en-US" smtClean="0"/>
              <a:pPr/>
              <a:t>4/2/2023</a:t>
            </a:fld>
            <a:endParaRPr lang="en-US" dirty="0"/>
          </a:p>
        </p:txBody>
      </p:sp>
      <p:sp>
        <p:nvSpPr>
          <p:cNvPr id="5" name="Footer Placeholder 4">
            <a:extLst>
              <a:ext uri="{FF2B5EF4-FFF2-40B4-BE49-F238E27FC236}">
                <a16:creationId xmlns:a16="http://schemas.microsoft.com/office/drawing/2014/main" id="{30D4AACD-195E-FB36-E24F-1E3342021C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262A730-7165-5729-218A-44110285EEC4}"/>
              </a:ext>
            </a:extLst>
          </p:cNvPr>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161452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6D343-924E-F79A-5401-9E8386B380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DFA437-4526-17BC-41FC-6A4FA943CB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223E1-28C9-082D-AAE4-D8E1944372F9}"/>
              </a:ext>
            </a:extLst>
          </p:cNvPr>
          <p:cNvSpPr>
            <a:spLocks noGrp="1"/>
          </p:cNvSpPr>
          <p:nvPr>
            <p:ph type="dt" sz="half" idx="10"/>
          </p:nvPr>
        </p:nvSpPr>
        <p:spPr/>
        <p:txBody>
          <a:bodyPr/>
          <a:lstStyle/>
          <a:p>
            <a:fld id="{B61BEF0D-F0BB-DE4B-95CE-6DB70DBA9567}" type="datetimeFigureOut">
              <a:rPr lang="en-US" smtClean="0"/>
              <a:pPr/>
              <a:t>4/2/2023</a:t>
            </a:fld>
            <a:endParaRPr lang="en-US" dirty="0"/>
          </a:p>
        </p:txBody>
      </p:sp>
      <p:sp>
        <p:nvSpPr>
          <p:cNvPr id="5" name="Footer Placeholder 4">
            <a:extLst>
              <a:ext uri="{FF2B5EF4-FFF2-40B4-BE49-F238E27FC236}">
                <a16:creationId xmlns:a16="http://schemas.microsoft.com/office/drawing/2014/main" id="{BD5EFD6E-923B-ED9F-4B20-77ED4A94F3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0578233-FACD-F30D-9458-9946C6A2A40F}"/>
              </a:ext>
            </a:extLst>
          </p:cNvPr>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291669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369C5-1EBD-F3D1-912A-33B0599D6EC9}"/>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E822E2-124A-B8CF-A918-8FF5CACE95FA}"/>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76D957-CDC1-1D75-E047-A8B2916F8788}"/>
              </a:ext>
            </a:extLst>
          </p:cNvPr>
          <p:cNvSpPr>
            <a:spLocks noGrp="1"/>
          </p:cNvSpPr>
          <p:nvPr>
            <p:ph type="dt" sz="half" idx="10"/>
          </p:nvPr>
        </p:nvSpPr>
        <p:spPr/>
        <p:txBody>
          <a:bodyPr/>
          <a:lstStyle/>
          <a:p>
            <a:fld id="{B61BEF0D-F0BB-DE4B-95CE-6DB70DBA9567}" type="datetimeFigureOut">
              <a:rPr lang="en-US" smtClean="0"/>
              <a:pPr/>
              <a:t>4/2/2023</a:t>
            </a:fld>
            <a:endParaRPr lang="en-US" dirty="0"/>
          </a:p>
        </p:txBody>
      </p:sp>
      <p:sp>
        <p:nvSpPr>
          <p:cNvPr id="5" name="Footer Placeholder 4">
            <a:extLst>
              <a:ext uri="{FF2B5EF4-FFF2-40B4-BE49-F238E27FC236}">
                <a16:creationId xmlns:a16="http://schemas.microsoft.com/office/drawing/2014/main" id="{A4608027-A581-F235-979A-BD10F8FF40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5F05C0-7108-281B-4816-89D869C6882C}"/>
              </a:ext>
            </a:extLst>
          </p:cNvPr>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4065092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2DD1-748A-0DFA-0923-04D7BF8DC5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BD5063-CDF2-6BA7-196E-2E47E6F706FC}"/>
              </a:ext>
            </a:extLst>
          </p:cNvPr>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B46691-A6AA-CA87-7B72-556C6E4451EA}"/>
              </a:ext>
            </a:extLst>
          </p:cNvPr>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7FA797-8EC4-F74F-0727-C394EB4BA373}"/>
              </a:ext>
            </a:extLst>
          </p:cNvPr>
          <p:cNvSpPr>
            <a:spLocks noGrp="1"/>
          </p:cNvSpPr>
          <p:nvPr>
            <p:ph type="dt" sz="half" idx="10"/>
          </p:nvPr>
        </p:nvSpPr>
        <p:spPr/>
        <p:txBody>
          <a:bodyPr/>
          <a:lstStyle/>
          <a:p>
            <a:fld id="{EB712588-04B1-427B-82EE-E8DB90309F08}" type="datetimeFigureOut">
              <a:rPr lang="en-US" smtClean="0"/>
              <a:t>4/2/2023</a:t>
            </a:fld>
            <a:endParaRPr lang="en-US" dirty="0"/>
          </a:p>
        </p:txBody>
      </p:sp>
      <p:sp>
        <p:nvSpPr>
          <p:cNvPr id="6" name="Footer Placeholder 5">
            <a:extLst>
              <a:ext uri="{FF2B5EF4-FFF2-40B4-BE49-F238E27FC236}">
                <a16:creationId xmlns:a16="http://schemas.microsoft.com/office/drawing/2014/main" id="{B153D8DB-8B99-26F9-C93A-C5E1A14FDEA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0A7976C-CFF4-201A-ABB5-7BAC360369FC}"/>
              </a:ext>
            </a:extLst>
          </p:cNvPr>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2008769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B0C5-24C3-DFA6-63AC-FF0F88610702}"/>
              </a:ext>
            </a:extLst>
          </p:cNvPr>
          <p:cNvSpPr>
            <a:spLocks noGrp="1"/>
          </p:cNvSpPr>
          <p:nvPr>
            <p:ph type="title"/>
          </p:nvPr>
        </p:nvSpPr>
        <p:spPr>
          <a:xfrm>
            <a:off x="839569" y="365126"/>
            <a:ext cx="10512862"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380F3F-BED5-4DE9-C9B5-A3DCD5B2D479}"/>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A75FB3-5FBB-2511-2D05-7569C8BF54CF}"/>
              </a:ext>
            </a:extLst>
          </p:cNvPr>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EECD6D-748D-69FA-162D-0509D2D88A81}"/>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692B38-44B0-4410-7BF5-FE000D82A72A}"/>
              </a:ext>
            </a:extLst>
          </p:cNvPr>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AB2C35-4E78-A672-46E5-2B1BCB576C89}"/>
              </a:ext>
            </a:extLst>
          </p:cNvPr>
          <p:cNvSpPr>
            <a:spLocks noGrp="1"/>
          </p:cNvSpPr>
          <p:nvPr>
            <p:ph type="dt" sz="half" idx="10"/>
          </p:nvPr>
        </p:nvSpPr>
        <p:spPr/>
        <p:txBody>
          <a:bodyPr/>
          <a:lstStyle/>
          <a:p>
            <a:fld id="{B61BEF0D-F0BB-DE4B-95CE-6DB70DBA9567}" type="datetimeFigureOut">
              <a:rPr lang="en-US" smtClean="0"/>
              <a:pPr/>
              <a:t>4/2/2023</a:t>
            </a:fld>
            <a:endParaRPr lang="en-US" dirty="0"/>
          </a:p>
        </p:txBody>
      </p:sp>
      <p:sp>
        <p:nvSpPr>
          <p:cNvPr id="8" name="Footer Placeholder 7">
            <a:extLst>
              <a:ext uri="{FF2B5EF4-FFF2-40B4-BE49-F238E27FC236}">
                <a16:creationId xmlns:a16="http://schemas.microsoft.com/office/drawing/2014/main" id="{718CDE12-A579-DFF7-1822-2ED13005383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99820EE-077F-3B94-986E-99DB806CC11A}"/>
              </a:ext>
            </a:extLst>
          </p:cNvPr>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4130484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1A3F-7EB9-25B4-BC2B-1AA5E020CD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5916AC-8E9E-705E-6436-95003FA8EAF7}"/>
              </a:ext>
            </a:extLst>
          </p:cNvPr>
          <p:cNvSpPr>
            <a:spLocks noGrp="1"/>
          </p:cNvSpPr>
          <p:nvPr>
            <p:ph type="dt" sz="half" idx="10"/>
          </p:nvPr>
        </p:nvSpPr>
        <p:spPr/>
        <p:txBody>
          <a:bodyPr/>
          <a:lstStyle/>
          <a:p>
            <a:fld id="{B61BEF0D-F0BB-DE4B-95CE-6DB70DBA9567}" type="datetimeFigureOut">
              <a:rPr lang="en-US" smtClean="0"/>
              <a:pPr/>
              <a:t>4/2/2023</a:t>
            </a:fld>
            <a:endParaRPr lang="en-US" dirty="0"/>
          </a:p>
        </p:txBody>
      </p:sp>
      <p:sp>
        <p:nvSpPr>
          <p:cNvPr id="4" name="Footer Placeholder 3">
            <a:extLst>
              <a:ext uri="{FF2B5EF4-FFF2-40B4-BE49-F238E27FC236}">
                <a16:creationId xmlns:a16="http://schemas.microsoft.com/office/drawing/2014/main" id="{9D4A9074-DABB-88CD-85D3-FB5F14D14AB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74909E9-CCA7-EE50-F70E-CFA2D49E236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6143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B25644-B5B7-E281-D616-878179016594}"/>
              </a:ext>
            </a:extLst>
          </p:cNvPr>
          <p:cNvSpPr>
            <a:spLocks noGrp="1"/>
          </p:cNvSpPr>
          <p:nvPr>
            <p:ph type="dt" sz="half" idx="10"/>
          </p:nvPr>
        </p:nvSpPr>
        <p:spPr/>
        <p:txBody>
          <a:bodyPr/>
          <a:lstStyle/>
          <a:p>
            <a:fld id="{B61BEF0D-F0BB-DE4B-95CE-6DB70DBA9567}" type="datetimeFigureOut">
              <a:rPr lang="en-US" smtClean="0"/>
              <a:pPr/>
              <a:t>4/2/2023</a:t>
            </a:fld>
            <a:endParaRPr lang="en-US" dirty="0"/>
          </a:p>
        </p:txBody>
      </p:sp>
      <p:sp>
        <p:nvSpPr>
          <p:cNvPr id="3" name="Footer Placeholder 2">
            <a:extLst>
              <a:ext uri="{FF2B5EF4-FFF2-40B4-BE49-F238E27FC236}">
                <a16:creationId xmlns:a16="http://schemas.microsoft.com/office/drawing/2014/main" id="{E0B6E018-DE84-F0D2-7862-EA74E848A84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68252EC-3A01-A614-B1E5-E1EEB01EA68E}"/>
              </a:ext>
            </a:extLst>
          </p:cNvPr>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2308349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6393-716E-2A1B-9013-025A8FE549E5}"/>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A11ED1-6755-E13A-2450-32695E3857F8}"/>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93EB1D-EEBC-B74F-40B8-D30D2C957F9D}"/>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344A0C-480F-60C4-57F0-A20D01FFD785}"/>
              </a:ext>
            </a:extLst>
          </p:cNvPr>
          <p:cNvSpPr>
            <a:spLocks noGrp="1"/>
          </p:cNvSpPr>
          <p:nvPr>
            <p:ph type="dt" sz="half" idx="10"/>
          </p:nvPr>
        </p:nvSpPr>
        <p:spPr/>
        <p:txBody>
          <a:bodyPr/>
          <a:lstStyle/>
          <a:p>
            <a:fld id="{42A54C80-263E-416B-A8E0-580EDEADCBDC}" type="datetimeFigureOut">
              <a:rPr lang="en-US" smtClean="0"/>
              <a:t>4/2/2023</a:t>
            </a:fld>
            <a:endParaRPr lang="en-US" dirty="0"/>
          </a:p>
        </p:txBody>
      </p:sp>
      <p:sp>
        <p:nvSpPr>
          <p:cNvPr id="6" name="Footer Placeholder 5">
            <a:extLst>
              <a:ext uri="{FF2B5EF4-FFF2-40B4-BE49-F238E27FC236}">
                <a16:creationId xmlns:a16="http://schemas.microsoft.com/office/drawing/2014/main" id="{B734EC72-6E87-192A-651F-2CC3629726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FD2BB78-5E4F-43CE-9411-0190C97D9BB5}"/>
              </a:ext>
            </a:extLst>
          </p:cNvPr>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981352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E0DC-5DE9-006D-EE09-3F325AF22B4A}"/>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BED9E6-A1A8-FB91-E364-6B0631FB5F8A}"/>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IN"/>
          </a:p>
        </p:txBody>
      </p:sp>
      <p:sp>
        <p:nvSpPr>
          <p:cNvPr id="4" name="Text Placeholder 3">
            <a:extLst>
              <a:ext uri="{FF2B5EF4-FFF2-40B4-BE49-F238E27FC236}">
                <a16:creationId xmlns:a16="http://schemas.microsoft.com/office/drawing/2014/main" id="{E0C019E4-EE50-819F-0DFF-69D490448F9D}"/>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AC2D-531D-C521-CE64-76C81E659AB4}"/>
              </a:ext>
            </a:extLst>
          </p:cNvPr>
          <p:cNvSpPr>
            <a:spLocks noGrp="1"/>
          </p:cNvSpPr>
          <p:nvPr>
            <p:ph type="dt" sz="half" idx="10"/>
          </p:nvPr>
        </p:nvSpPr>
        <p:spPr/>
        <p:txBody>
          <a:bodyPr/>
          <a:lstStyle/>
          <a:p>
            <a:fld id="{B61BEF0D-F0BB-DE4B-95CE-6DB70DBA9567}" type="datetimeFigureOut">
              <a:rPr lang="en-US" smtClean="0"/>
              <a:pPr/>
              <a:t>4/2/2023</a:t>
            </a:fld>
            <a:endParaRPr lang="en-US" dirty="0"/>
          </a:p>
        </p:txBody>
      </p:sp>
      <p:sp>
        <p:nvSpPr>
          <p:cNvPr id="6" name="Footer Placeholder 5">
            <a:extLst>
              <a:ext uri="{FF2B5EF4-FFF2-40B4-BE49-F238E27FC236}">
                <a16:creationId xmlns:a16="http://schemas.microsoft.com/office/drawing/2014/main" id="{7F7E21EC-8E3E-388D-0273-4657A9626E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0061CBC-A3BC-B795-825A-565766B21153}"/>
              </a:ext>
            </a:extLst>
          </p:cNvPr>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26890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6000"/>
            <a:lum/>
          </a:blip>
          <a:srcRect/>
          <a:stretch>
            <a:fillRect l="2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2038B9-4ED9-C6E8-0158-FC125BDDF521}"/>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296217-73AB-D48F-0B7B-753EF05E3E61}"/>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F17978-8677-DE1F-7933-31A0F734CAE5}"/>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4/2/2023</a:t>
            </a:fld>
            <a:endParaRPr lang="en-US" dirty="0"/>
          </a:p>
        </p:txBody>
      </p:sp>
      <p:sp>
        <p:nvSpPr>
          <p:cNvPr id="5" name="Footer Placeholder 4">
            <a:extLst>
              <a:ext uri="{FF2B5EF4-FFF2-40B4-BE49-F238E27FC236}">
                <a16:creationId xmlns:a16="http://schemas.microsoft.com/office/drawing/2014/main" id="{A8C7B6D3-75F8-4E73-62EB-EE72AB0C4869}"/>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96BC587-B7B1-DDF2-16C9-088A71C0692B}"/>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62812285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monicaashokac1998@gmail.com" TargetMode="External"/><Relationship Id="rId4" Type="http://schemas.openxmlformats.org/officeDocument/2006/relationships/hyperlink" Target="https://www.hindawi.com/journals/as/2014/303728/"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9FE3-B55A-41FB-E04E-F7983E5A766A}"/>
              </a:ext>
            </a:extLst>
          </p:cNvPr>
          <p:cNvSpPr>
            <a:spLocks noGrp="1"/>
          </p:cNvSpPr>
          <p:nvPr>
            <p:ph type="ctrTitle"/>
          </p:nvPr>
        </p:nvSpPr>
        <p:spPr>
          <a:xfrm>
            <a:off x="4726260" y="2348880"/>
            <a:ext cx="6476395" cy="864096"/>
          </a:xfrm>
          <a:blipFill>
            <a:blip r:embed="rId3">
              <a:alphaModFix amt="26000"/>
              <a:extLst>
                <a:ext uri="{837473B0-CC2E-450A-ABE3-18F120FF3D39}">
                  <a1611:picAttrSrcUrl xmlns:a1611="http://schemas.microsoft.com/office/drawing/2016/11/main" r:id="rId4"/>
                </a:ext>
              </a:extLst>
            </a:blip>
            <a:stretch>
              <a:fillRect/>
            </a:stretch>
          </a:blipFill>
        </p:spPr>
        <p:txBody>
          <a:bodyPr/>
          <a:lstStyle/>
          <a:p>
            <a:r>
              <a:rPr lang="en-IN" sz="5400" dirty="0">
                <a:solidFill>
                  <a:srgbClr val="7030A0"/>
                </a:solidFill>
                <a:latin typeface="Times New Roman" panose="02020603050405020304" pitchFamily="18" charset="0"/>
                <a:cs typeface="Times New Roman" panose="02020603050405020304" pitchFamily="18" charset="0"/>
              </a:rPr>
              <a:t>MRA Project ML 2</a:t>
            </a:r>
          </a:p>
        </p:txBody>
      </p:sp>
      <p:sp>
        <p:nvSpPr>
          <p:cNvPr id="3" name="Subtitle 2">
            <a:extLst>
              <a:ext uri="{FF2B5EF4-FFF2-40B4-BE49-F238E27FC236}">
                <a16:creationId xmlns:a16="http://schemas.microsoft.com/office/drawing/2014/main" id="{C8C5EBDA-6A13-F0DF-AFA9-6A1CC174B6A3}"/>
              </a:ext>
            </a:extLst>
          </p:cNvPr>
          <p:cNvSpPr>
            <a:spLocks noGrp="1"/>
          </p:cNvSpPr>
          <p:nvPr>
            <p:ph type="subTitle" idx="1"/>
          </p:nvPr>
        </p:nvSpPr>
        <p:spPr>
          <a:xfrm>
            <a:off x="6238428" y="4941168"/>
            <a:ext cx="5685656" cy="1440160"/>
          </a:xfrm>
        </p:spPr>
        <p:txBody>
          <a:bodyPr>
            <a:noAutofit/>
          </a:bodyPr>
          <a:lstStyle/>
          <a:p>
            <a:r>
              <a:rPr lang="en-IN" sz="1800" dirty="0">
                <a:solidFill>
                  <a:schemeClr val="tx1"/>
                </a:solidFill>
                <a:latin typeface="Times New Roman" panose="02020603050405020304" pitchFamily="18" charset="0"/>
                <a:cs typeface="Times New Roman" panose="02020603050405020304" pitchFamily="18" charset="0"/>
              </a:rPr>
              <a:t>Name: Monica A </a:t>
            </a:r>
          </a:p>
          <a:p>
            <a:r>
              <a:rPr lang="en-IN" sz="1800" dirty="0">
                <a:solidFill>
                  <a:schemeClr val="tx1"/>
                </a:solidFill>
                <a:latin typeface="Times New Roman" panose="02020603050405020304" pitchFamily="18" charset="0"/>
                <a:cs typeface="Times New Roman" panose="02020603050405020304" pitchFamily="18" charset="0"/>
              </a:rPr>
              <a:t>Batch: PGPDSBA.O.JUNE22.A</a:t>
            </a:r>
          </a:p>
          <a:p>
            <a:r>
              <a:rPr lang="en-IN" sz="1800" dirty="0">
                <a:solidFill>
                  <a:schemeClr val="tx1"/>
                </a:solidFill>
                <a:latin typeface="Times New Roman" panose="02020603050405020304" pitchFamily="18" charset="0"/>
                <a:cs typeface="Times New Roman" panose="02020603050405020304" pitchFamily="18" charset="0"/>
              </a:rPr>
              <a:t>Email: </a:t>
            </a:r>
            <a:r>
              <a:rPr lang="en-IN" sz="1800" dirty="0">
                <a:latin typeface="Times New Roman" panose="02020603050405020304" pitchFamily="18" charset="0"/>
                <a:cs typeface="Times New Roman" panose="02020603050405020304" pitchFamily="18" charset="0"/>
                <a:hlinkClick r:id="rId5"/>
              </a:rPr>
              <a:t>monicaashokac1998@gmail.com</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170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2AC75B-46AC-29A0-98F6-9AECC01890BC}"/>
              </a:ext>
            </a:extLst>
          </p:cNvPr>
          <p:cNvSpPr txBox="1"/>
          <p:nvPr/>
        </p:nvSpPr>
        <p:spPr>
          <a:xfrm>
            <a:off x="1089856" y="188640"/>
            <a:ext cx="10009112" cy="1200329"/>
          </a:xfrm>
          <a:prstGeom prst="rect">
            <a:avLst/>
          </a:prstGeom>
          <a:noFill/>
        </p:spPr>
        <p:txBody>
          <a:bodyPr wrap="square" rtlCol="0">
            <a:spAutoFit/>
          </a:bodyPr>
          <a:lstStyle/>
          <a:p>
            <a:pPr algn="ctr"/>
            <a:r>
              <a:rPr lang="en-IN" sz="1800" b="1" dirty="0">
                <a:latin typeface="Times New Roman" panose="02020603050405020304" pitchFamily="18" charset="0"/>
                <a:cs typeface="Times New Roman" panose="02020603050405020304" pitchFamily="18" charset="0"/>
              </a:rPr>
              <a:t>Weekly and Monthly Trends of 2020.</a:t>
            </a:r>
          </a:p>
          <a:p>
            <a:pPr algn="ct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For 2020, we only have first 2 months i.e. January and February Data. The total orders placed in 2020 are 99  </a:t>
            </a:r>
            <a:endParaRPr lang="en-IN" sz="18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VizSlides">
                <a:extLst>
                  <a:ext uri="{FF2B5EF4-FFF2-40B4-BE49-F238E27FC236}">
                    <a16:creationId xmlns:a16="http://schemas.microsoft.com/office/drawing/2014/main" id="{15EF51BF-5ACB-7AF7-D45C-EDB53FB389D0}"/>
                  </a:ext>
                </a:extLst>
              </p:cNvPr>
              <p:cNvGraphicFramePr>
                <a:graphicFrameLocks noGrp="1"/>
              </p:cNvGraphicFramePr>
              <p:nvPr>
                <p:extLst>
                  <p:ext uri="{D42A27DB-BD31-4B8C-83A1-F6EECF244321}">
                    <p14:modId xmlns:p14="http://schemas.microsoft.com/office/powerpoint/2010/main" val="745281330"/>
                  </p:ext>
                </p:extLst>
              </p:nvPr>
            </p:nvGraphicFramePr>
            <p:xfrm>
              <a:off x="1808162" y="1484784"/>
              <a:ext cx="8572500" cy="432546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title="VizSlides">
                <a:extLst>
                  <a:ext uri="{FF2B5EF4-FFF2-40B4-BE49-F238E27FC236}">
                    <a16:creationId xmlns:a16="http://schemas.microsoft.com/office/drawing/2014/main" id="{15EF51BF-5ACB-7AF7-D45C-EDB53FB389D0}"/>
                  </a:ext>
                </a:extLst>
              </p:cNvPr>
              <p:cNvPicPr>
                <a:picLocks noGrp="1" noRot="1" noChangeAspect="1" noMove="1" noResize="1" noEditPoints="1" noAdjustHandles="1" noChangeArrowheads="1" noChangeShapeType="1"/>
              </p:cNvPicPr>
              <p:nvPr/>
            </p:nvPicPr>
            <p:blipFill>
              <a:blip r:embed="rId3"/>
              <a:stretch>
                <a:fillRect/>
              </a:stretch>
            </p:blipFill>
            <p:spPr>
              <a:xfrm>
                <a:off x="1808162" y="1484784"/>
                <a:ext cx="8572500" cy="4325466"/>
              </a:xfrm>
              <a:prstGeom prst="rect">
                <a:avLst/>
              </a:prstGeom>
            </p:spPr>
          </p:pic>
        </mc:Fallback>
      </mc:AlternateContent>
    </p:spTree>
    <p:extLst>
      <p:ext uri="{BB962C8B-B14F-4D97-AF65-F5344CB8AC3E}">
        <p14:creationId xmlns:p14="http://schemas.microsoft.com/office/powerpoint/2010/main" val="3567673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VizSlides">
                <a:extLst>
                  <a:ext uri="{FF2B5EF4-FFF2-40B4-BE49-F238E27FC236}">
                    <a16:creationId xmlns:a16="http://schemas.microsoft.com/office/drawing/2014/main" id="{15EF51BF-5ACB-7AF7-D45C-EDB53FB389D0}"/>
                  </a:ext>
                </a:extLst>
              </p:cNvPr>
              <p:cNvGraphicFramePr>
                <a:graphicFrameLocks noGrp="1"/>
              </p:cNvGraphicFramePr>
              <p:nvPr>
                <p:extLst>
                  <p:ext uri="{D42A27DB-BD31-4B8C-83A1-F6EECF244321}">
                    <p14:modId xmlns:p14="http://schemas.microsoft.com/office/powerpoint/2010/main" val="3674541688"/>
                  </p:ext>
                </p:extLst>
              </p:nvPr>
            </p:nvGraphicFramePr>
            <p:xfrm>
              <a:off x="693812" y="908720"/>
              <a:ext cx="10657184" cy="569860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title="VizSlides">
                <a:extLst>
                  <a:ext uri="{FF2B5EF4-FFF2-40B4-BE49-F238E27FC236}">
                    <a16:creationId xmlns:a16="http://schemas.microsoft.com/office/drawing/2014/main" id="{15EF51BF-5ACB-7AF7-D45C-EDB53FB389D0}"/>
                  </a:ext>
                </a:extLst>
              </p:cNvPr>
              <p:cNvPicPr>
                <a:picLocks noGrp="1" noRot="1" noChangeAspect="1" noMove="1" noResize="1" noEditPoints="1" noAdjustHandles="1" noChangeArrowheads="1" noChangeShapeType="1"/>
              </p:cNvPicPr>
              <p:nvPr/>
            </p:nvPicPr>
            <p:blipFill>
              <a:blip r:embed="rId3"/>
              <a:stretch>
                <a:fillRect/>
              </a:stretch>
            </p:blipFill>
            <p:spPr>
              <a:xfrm>
                <a:off x="693812" y="908720"/>
                <a:ext cx="10657184" cy="5698604"/>
              </a:xfrm>
              <a:prstGeom prst="rect">
                <a:avLst/>
              </a:prstGeom>
            </p:spPr>
          </p:pic>
        </mc:Fallback>
      </mc:AlternateContent>
      <p:pic>
        <p:nvPicPr>
          <p:cNvPr id="6" name="Picture 5">
            <a:extLst>
              <a:ext uri="{FF2B5EF4-FFF2-40B4-BE49-F238E27FC236}">
                <a16:creationId xmlns:a16="http://schemas.microsoft.com/office/drawing/2014/main" id="{37B6FC84-78CB-4C5A-C9F1-9EAFB1027380}"/>
              </a:ext>
            </a:extLst>
          </p:cNvPr>
          <p:cNvPicPr>
            <a:picLocks noChangeAspect="1"/>
          </p:cNvPicPr>
          <p:nvPr/>
        </p:nvPicPr>
        <p:blipFill>
          <a:blip r:embed="rId4"/>
          <a:stretch>
            <a:fillRect/>
          </a:stretch>
        </p:blipFill>
        <p:spPr>
          <a:xfrm>
            <a:off x="2782044" y="250676"/>
            <a:ext cx="6096000" cy="485775"/>
          </a:xfrm>
          <a:prstGeom prst="rect">
            <a:avLst/>
          </a:prstGeom>
        </p:spPr>
      </p:pic>
    </p:spTree>
    <p:extLst>
      <p:ext uri="{BB962C8B-B14F-4D97-AF65-F5344CB8AC3E}">
        <p14:creationId xmlns:p14="http://schemas.microsoft.com/office/powerpoint/2010/main" val="9934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717B-8684-5114-48B6-755C27C21809}"/>
              </a:ext>
            </a:extLst>
          </p:cNvPr>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Data Analysis Inferences</a:t>
            </a:r>
          </a:p>
        </p:txBody>
      </p:sp>
      <p:sp>
        <p:nvSpPr>
          <p:cNvPr id="3" name="Content Placeholder 2">
            <a:extLst>
              <a:ext uri="{FF2B5EF4-FFF2-40B4-BE49-F238E27FC236}">
                <a16:creationId xmlns:a16="http://schemas.microsoft.com/office/drawing/2014/main" id="{A7265E3D-4A09-F74A-2274-3292FB0E3562}"/>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There are a total of 1139 orders placed. Among them the top 3 orders are Order ID: 1013, 957 and 226 with a total of 34 products purchased.</a:t>
            </a:r>
          </a:p>
          <a:p>
            <a:r>
              <a:rPr lang="en-IN" sz="2400" dirty="0">
                <a:latin typeface="Times New Roman" panose="02020603050405020304" pitchFamily="18" charset="0"/>
                <a:cs typeface="Times New Roman" panose="02020603050405020304" pitchFamily="18" charset="0"/>
              </a:rPr>
              <a:t>The highest product that is purchased irrespective of order dates is poultry, followed by soda and cereals.</a:t>
            </a:r>
          </a:p>
          <a:p>
            <a:r>
              <a:rPr lang="en-IN" sz="2400" dirty="0">
                <a:latin typeface="Times New Roman" panose="02020603050405020304" pitchFamily="18" charset="0"/>
                <a:cs typeface="Times New Roman" panose="02020603050405020304" pitchFamily="18" charset="0"/>
              </a:rPr>
              <a:t>The least purchased item is the hand soaps.</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The store is facing a decline in order on 2020, compared to the same time in the  last 2 years.</a:t>
            </a:r>
          </a:p>
          <a:p>
            <a:r>
              <a:rPr lang="en-US" sz="2400" dirty="0">
                <a:latin typeface="Times New Roman" panose="02020603050405020304" pitchFamily="18" charset="0"/>
                <a:cs typeface="Times New Roman" panose="02020603050405020304" pitchFamily="18" charset="0"/>
              </a:rPr>
              <a:t>The end of the week we see a raise in trend. Same cannot be said for the end on the month, there is a decrease.</a:t>
            </a:r>
          </a:p>
          <a:p>
            <a:r>
              <a:rPr lang="en-US" sz="2400" dirty="0">
                <a:latin typeface="Times New Roman" panose="02020603050405020304" pitchFamily="18" charset="0"/>
                <a:cs typeface="Times New Roman" panose="02020603050405020304" pitchFamily="18" charset="0"/>
              </a:rPr>
              <a:t>There no record are there for Q4 are found for 2018 and 2019. However, the sales has been decreasing (negative trend) since 2018 (2018&gt;2019&gt;2020)</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22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2071-3A6D-8FBA-153E-9E3F6C287584}"/>
              </a:ext>
            </a:extLst>
          </p:cNvPr>
          <p:cNvSpPr>
            <a:spLocks noGrp="1"/>
          </p:cNvSpPr>
          <p:nvPr>
            <p:ph type="title"/>
          </p:nvPr>
        </p:nvSpPr>
        <p:spPr>
          <a:xfrm>
            <a:off x="1197868" y="2492896"/>
            <a:ext cx="10512862" cy="1325563"/>
          </a:xfrm>
        </p:spPr>
        <p:txBody>
          <a:bodyPr>
            <a:normAutofit/>
          </a:bodyPr>
          <a:lstStyle/>
          <a:p>
            <a:pPr algn="ctr"/>
            <a:r>
              <a:rPr lang="en-I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MBA Analysis Using KNIME Analysis</a:t>
            </a:r>
          </a:p>
        </p:txBody>
      </p:sp>
    </p:spTree>
    <p:extLst>
      <p:ext uri="{BB962C8B-B14F-4D97-AF65-F5344CB8AC3E}">
        <p14:creationId xmlns:p14="http://schemas.microsoft.com/office/powerpoint/2010/main" val="3718397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404B-B2D0-5809-76A3-F7AE14A956CF}"/>
              </a:ext>
            </a:extLst>
          </p:cNvPr>
          <p:cNvSpPr>
            <a:spLocks noGrp="1"/>
          </p:cNvSpPr>
          <p:nvPr>
            <p:ph type="title"/>
          </p:nvPr>
        </p:nvSpPr>
        <p:spPr/>
        <p:txBody>
          <a:bodyPr/>
          <a:lstStyle/>
          <a:p>
            <a:pPr algn="ctr"/>
            <a:r>
              <a:rPr lang="en-IN" sz="4400" dirty="0">
                <a:latin typeface="Times New Roman" panose="02020603050405020304" pitchFamily="18" charset="0"/>
                <a:cs typeface="Times New Roman" panose="02020603050405020304" pitchFamily="18" charset="0"/>
              </a:rPr>
              <a:t>Market Basket Analysis</a:t>
            </a:r>
            <a:endParaRPr lang="en-IN" dirty="0"/>
          </a:p>
        </p:txBody>
      </p:sp>
      <p:sp>
        <p:nvSpPr>
          <p:cNvPr id="3" name="Content Placeholder 2">
            <a:extLst>
              <a:ext uri="{FF2B5EF4-FFF2-40B4-BE49-F238E27FC236}">
                <a16:creationId xmlns:a16="http://schemas.microsoft.com/office/drawing/2014/main" id="{AD85F771-8355-0BCE-BAE3-B7C5F1BC2C6C}"/>
              </a:ext>
            </a:extLst>
          </p:cNvPr>
          <p:cNvSpPr>
            <a:spLocks noGrp="1"/>
          </p:cNvSpPr>
          <p:nvPr>
            <p:ph idx="1"/>
          </p:nvPr>
        </p:nvSpPr>
        <p:spPr>
          <a:xfrm>
            <a:off x="837982" y="1825625"/>
            <a:ext cx="10512862" cy="3403575"/>
          </a:xfrm>
        </p:spPr>
        <p:txBody>
          <a:bodyPr>
            <a:normAutofit/>
          </a:bodyPr>
          <a:lstStyle/>
          <a:p>
            <a:r>
              <a:rPr lang="en-US" sz="2400" dirty="0">
                <a:latin typeface="Times New Roman" panose="02020603050405020304" pitchFamily="18" charset="0"/>
                <a:cs typeface="Times New Roman" panose="02020603050405020304" pitchFamily="18" charset="0"/>
              </a:rPr>
              <a:t>“Market Basket Analysis” is one of the best applications of machine learning in the retail industry. By analyzing the past purchase behavior of customers, we can find out which products are frequently bought together by the customers.</a:t>
            </a:r>
          </a:p>
          <a:p>
            <a:r>
              <a:rPr lang="en-US" sz="2400" dirty="0">
                <a:latin typeface="Times New Roman" panose="02020603050405020304" pitchFamily="18" charset="0"/>
                <a:cs typeface="Times New Roman" panose="02020603050405020304" pitchFamily="18" charset="0"/>
              </a:rPr>
              <a:t>The disclosure of “Correlation Relationships” among huge amounts of transaction records can help in many decision-making processes, such as the design of catalogs, cross-marketing, and customer shopping Analysis</a:t>
            </a:r>
          </a:p>
          <a:p>
            <a:r>
              <a:rPr lang="en-IN" sz="2400" dirty="0">
                <a:latin typeface="Times New Roman" panose="02020603050405020304" pitchFamily="18" charset="0"/>
                <a:cs typeface="Times New Roman" panose="02020603050405020304" pitchFamily="18" charset="0"/>
              </a:rPr>
              <a:t>Association Rule for Market Basket Analysis </a:t>
            </a:r>
            <a:r>
              <a:rPr lang="en-US" sz="2400" dirty="0">
                <a:latin typeface="Times New Roman" panose="02020603050405020304" pitchFamily="18" charset="0"/>
                <a:cs typeface="Times New Roman" panose="02020603050405020304" pitchFamily="18" charset="0"/>
              </a:rPr>
              <a:t>are widely used to </a:t>
            </a:r>
            <a:r>
              <a:rPr lang="en-US" sz="2400" dirty="0" err="1">
                <a:latin typeface="Times New Roman" panose="02020603050405020304" pitchFamily="18" charset="0"/>
                <a:cs typeface="Times New Roman" panose="02020603050405020304" pitchFamily="18" charset="0"/>
              </a:rPr>
              <a:t>analyse</a:t>
            </a:r>
            <a:r>
              <a:rPr lang="en-US" sz="2400" dirty="0">
                <a:latin typeface="Times New Roman" panose="02020603050405020304" pitchFamily="18" charset="0"/>
                <a:cs typeface="Times New Roman" panose="02020603050405020304" pitchFamily="18" charset="0"/>
              </a:rPr>
              <a:t> retail basket, association between different objects in a set, find frequent patterns in a transaction database</a:t>
            </a:r>
          </a:p>
        </p:txBody>
      </p:sp>
    </p:spTree>
    <p:extLst>
      <p:ext uri="{BB962C8B-B14F-4D97-AF65-F5344CB8AC3E}">
        <p14:creationId xmlns:p14="http://schemas.microsoft.com/office/powerpoint/2010/main" val="76064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404B-B2D0-5809-76A3-F7AE14A956CF}"/>
              </a:ext>
            </a:extLst>
          </p:cNvPr>
          <p:cNvSpPr>
            <a:spLocks noGrp="1"/>
          </p:cNvSpPr>
          <p:nvPr>
            <p:ph type="title"/>
          </p:nvPr>
        </p:nvSpPr>
        <p:spPr/>
        <p:txBody>
          <a:bodyPr/>
          <a:lstStyle/>
          <a:p>
            <a:pPr algn="ctr"/>
            <a:r>
              <a:rPr lang="en-IN" sz="4400" dirty="0">
                <a:latin typeface="Times New Roman" panose="02020603050405020304" pitchFamily="18" charset="0"/>
                <a:cs typeface="Times New Roman" panose="02020603050405020304" pitchFamily="18" charset="0"/>
              </a:rPr>
              <a:t>Components of Market Basket Analysis</a:t>
            </a:r>
            <a:endParaRPr lang="en-IN" dirty="0"/>
          </a:p>
        </p:txBody>
      </p:sp>
      <p:sp>
        <p:nvSpPr>
          <p:cNvPr id="3" name="Content Placeholder 2">
            <a:extLst>
              <a:ext uri="{FF2B5EF4-FFF2-40B4-BE49-F238E27FC236}">
                <a16:creationId xmlns:a16="http://schemas.microsoft.com/office/drawing/2014/main" id="{AD85F771-8355-0BCE-BAE3-B7C5F1BC2C6C}"/>
              </a:ext>
            </a:extLst>
          </p:cNvPr>
          <p:cNvSpPr>
            <a:spLocks noGrp="1"/>
          </p:cNvSpPr>
          <p:nvPr>
            <p:ph idx="1"/>
          </p:nvPr>
        </p:nvSpPr>
        <p:spPr>
          <a:xfrm>
            <a:off x="837982" y="1825625"/>
            <a:ext cx="10512862" cy="3403575"/>
          </a:xfrm>
        </p:spPr>
        <p:txBody>
          <a:bodyPr>
            <a:normAutofit/>
          </a:bodyPr>
          <a:lstStyle/>
          <a:p>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Apriori</a:t>
            </a:r>
            <a:r>
              <a:rPr lang="en-US" sz="2400" dirty="0">
                <a:latin typeface="Times New Roman" panose="02020603050405020304" pitchFamily="18" charset="0"/>
                <a:cs typeface="Times New Roman" panose="02020603050405020304" pitchFamily="18" charset="0"/>
              </a:rPr>
              <a:t> algorithm is commonly used in research articles about market basket analysis. There are three components in </a:t>
            </a:r>
            <a:r>
              <a:rPr lang="en-US" sz="2400" dirty="0" err="1">
                <a:latin typeface="Times New Roman" panose="02020603050405020304" pitchFamily="18" charset="0"/>
                <a:cs typeface="Times New Roman" panose="02020603050405020304" pitchFamily="18" charset="0"/>
              </a:rPr>
              <a:t>Apriori</a:t>
            </a:r>
            <a:r>
              <a:rPr lang="en-US" sz="2400" dirty="0">
                <a:latin typeface="Times New Roman" panose="02020603050405020304" pitchFamily="18" charset="0"/>
                <a:cs typeface="Times New Roman" panose="02020603050405020304" pitchFamily="18" charset="0"/>
              </a:rPr>
              <a:t> algorithm:</a:t>
            </a:r>
          </a:p>
          <a:p>
            <a:r>
              <a:rPr lang="en-US" sz="2400" dirty="0">
                <a:latin typeface="Times New Roman" panose="02020603050405020304" pitchFamily="18" charset="0"/>
                <a:cs typeface="Times New Roman" panose="02020603050405020304" pitchFamily="18" charset="0"/>
              </a:rPr>
              <a:t>Support: It is the ratio of transactions involving number of transaction of the item by the total number of transactions made.</a:t>
            </a:r>
          </a:p>
          <a:p>
            <a:r>
              <a:rPr lang="en-US" sz="2400" dirty="0">
                <a:latin typeface="Times New Roman" panose="02020603050405020304" pitchFamily="18" charset="0"/>
                <a:cs typeface="Times New Roman" panose="02020603050405020304" pitchFamily="18" charset="0"/>
              </a:rPr>
              <a:t> Confidence: It is whether the product sales are popular on individual sales or through combined sales has been calculated.</a:t>
            </a:r>
          </a:p>
          <a:p>
            <a:r>
              <a:rPr lang="en-US" sz="2400" dirty="0">
                <a:latin typeface="Times New Roman" panose="02020603050405020304" pitchFamily="18" charset="0"/>
                <a:cs typeface="Times New Roman" panose="02020603050405020304" pitchFamily="18" charset="0"/>
              </a:rPr>
              <a:t>Lift: It calculated for knowing the ratio for the sales. (confidence percent/ support percent).</a:t>
            </a:r>
          </a:p>
        </p:txBody>
      </p:sp>
    </p:spTree>
    <p:extLst>
      <p:ext uri="{BB962C8B-B14F-4D97-AF65-F5344CB8AC3E}">
        <p14:creationId xmlns:p14="http://schemas.microsoft.com/office/powerpoint/2010/main" val="634029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D037-EA1E-1AFC-7EC1-01267AB17067}"/>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KNIME MBA Workflow</a:t>
            </a:r>
          </a:p>
        </p:txBody>
      </p:sp>
      <p:sp>
        <p:nvSpPr>
          <p:cNvPr id="3" name="Content Placeholder 2">
            <a:extLst>
              <a:ext uri="{FF2B5EF4-FFF2-40B4-BE49-F238E27FC236}">
                <a16:creationId xmlns:a16="http://schemas.microsoft.com/office/drawing/2014/main" id="{67C774F3-A6A3-E690-A9B0-624B10D0656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 I have used Python and Tableau for data read and EDA</a:t>
            </a:r>
          </a:p>
          <a:p>
            <a:r>
              <a:rPr lang="en-US" sz="2400" dirty="0">
                <a:latin typeface="Times New Roman" panose="02020603050405020304" pitchFamily="18" charset="0"/>
                <a:cs typeface="Times New Roman" panose="02020603050405020304" pitchFamily="18" charset="0"/>
              </a:rPr>
              <a:t>In this project I have used, KNIME is used to perform the MBA.</a:t>
            </a:r>
          </a:p>
          <a:p>
            <a:r>
              <a:rPr lang="en-IN" sz="2400" dirty="0">
                <a:latin typeface="Times New Roman" panose="02020603050405020304" pitchFamily="18" charset="0"/>
                <a:cs typeface="Times New Roman" panose="02020603050405020304" pitchFamily="18" charset="0"/>
              </a:rPr>
              <a:t>Firstly after importing the data to KNIME, the data was grouped using </a:t>
            </a:r>
            <a:r>
              <a:rPr lang="en-IN" sz="2400" dirty="0" err="1">
                <a:latin typeface="Times New Roman" panose="02020603050405020304" pitchFamily="18" charset="0"/>
                <a:cs typeface="Times New Roman" panose="02020603050405020304" pitchFamily="18" charset="0"/>
              </a:rPr>
              <a:t>order_id</a:t>
            </a:r>
            <a:r>
              <a:rPr lang="en-IN" sz="2400" dirty="0">
                <a:latin typeface="Times New Roman" panose="02020603050405020304" pitchFamily="18" charset="0"/>
                <a:cs typeface="Times New Roman" panose="02020603050405020304" pitchFamily="18" charset="0"/>
              </a:rPr>
              <a:t> since there were multiple rows for a single order.</a:t>
            </a:r>
          </a:p>
          <a:p>
            <a:r>
              <a:rPr lang="en-IN" sz="2400" dirty="0">
                <a:latin typeface="Times New Roman" panose="02020603050405020304" pitchFamily="18" charset="0"/>
                <a:cs typeface="Times New Roman" panose="02020603050405020304" pitchFamily="18" charset="0"/>
              </a:rPr>
              <a:t>Next, using cell splitter a set of items were created for the further MBA Analysis.</a:t>
            </a:r>
          </a:p>
          <a:p>
            <a:r>
              <a:rPr lang="en-IN" sz="2400" dirty="0">
                <a:latin typeface="Times New Roman" panose="02020603050405020304" pitchFamily="18" charset="0"/>
                <a:cs typeface="Times New Roman" panose="02020603050405020304" pitchFamily="18" charset="0"/>
              </a:rPr>
              <a:t>Using Association Rule Learner, the product recommendations were given by setting </a:t>
            </a:r>
            <a:r>
              <a:rPr lang="en-US" sz="2400" dirty="0">
                <a:latin typeface="Times New Roman" panose="02020603050405020304" pitchFamily="18" charset="0"/>
                <a:cs typeface="Times New Roman" panose="02020603050405020304" pitchFamily="18" charset="0"/>
              </a:rPr>
              <a:t>support = 0.05 and confidence =0.60 for this dataset </a:t>
            </a: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62057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6D37-8126-9853-819D-F54D1C0D678F}"/>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MBA Analysis Work Flow</a:t>
            </a:r>
          </a:p>
        </p:txBody>
      </p:sp>
      <p:pic>
        <p:nvPicPr>
          <p:cNvPr id="4" name="Picture 3">
            <a:extLst>
              <a:ext uri="{FF2B5EF4-FFF2-40B4-BE49-F238E27FC236}">
                <a16:creationId xmlns:a16="http://schemas.microsoft.com/office/drawing/2014/main" id="{19321379-2FB0-8431-0817-20195C1E0490}"/>
              </a:ext>
            </a:extLst>
          </p:cNvPr>
          <p:cNvPicPr>
            <a:picLocks noChangeAspect="1"/>
          </p:cNvPicPr>
          <p:nvPr/>
        </p:nvPicPr>
        <p:blipFill>
          <a:blip r:embed="rId2"/>
          <a:srcRect/>
          <a:stretch/>
        </p:blipFill>
        <p:spPr>
          <a:xfrm>
            <a:off x="2566020" y="1556792"/>
            <a:ext cx="7056784" cy="4752528"/>
          </a:xfrm>
          <a:prstGeom prst="rect">
            <a:avLst/>
          </a:prstGeom>
          <a:ln w="3175" cap="sq">
            <a:solidFill>
              <a:schemeClr val="tx1"/>
            </a:solidFill>
            <a:miter lim="800000"/>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45196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5979-19A8-0559-93C3-B7BCA3F3BFF2}"/>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MBA Output Data</a:t>
            </a:r>
          </a:p>
        </p:txBody>
      </p:sp>
      <p:graphicFrame>
        <p:nvGraphicFramePr>
          <p:cNvPr id="8" name="Content Placeholder 7">
            <a:extLst>
              <a:ext uri="{FF2B5EF4-FFF2-40B4-BE49-F238E27FC236}">
                <a16:creationId xmlns:a16="http://schemas.microsoft.com/office/drawing/2014/main" id="{E22ABD19-5A7D-6773-0BDE-9478AAC8EF21}"/>
              </a:ext>
            </a:extLst>
          </p:cNvPr>
          <p:cNvGraphicFramePr>
            <a:graphicFrameLocks noGrp="1"/>
          </p:cNvGraphicFramePr>
          <p:nvPr>
            <p:ph idx="1"/>
            <p:extLst>
              <p:ext uri="{D42A27DB-BD31-4B8C-83A1-F6EECF244321}">
                <p14:modId xmlns:p14="http://schemas.microsoft.com/office/powerpoint/2010/main" val="366355272"/>
              </p:ext>
            </p:extLst>
          </p:nvPr>
        </p:nvGraphicFramePr>
        <p:xfrm>
          <a:off x="1161864" y="1690689"/>
          <a:ext cx="9865096" cy="4717024"/>
        </p:xfrm>
        <a:graphic>
          <a:graphicData uri="http://schemas.openxmlformats.org/drawingml/2006/table">
            <a:tbl>
              <a:tblPr/>
              <a:tblGrid>
                <a:gridCol w="725513">
                  <a:extLst>
                    <a:ext uri="{9D8B030D-6E8A-4147-A177-3AD203B41FA5}">
                      <a16:colId xmlns:a16="http://schemas.microsoft.com/office/drawing/2014/main" val="2415071144"/>
                    </a:ext>
                  </a:extLst>
                </a:gridCol>
                <a:gridCol w="1290711">
                  <a:extLst>
                    <a:ext uri="{9D8B030D-6E8A-4147-A177-3AD203B41FA5}">
                      <a16:colId xmlns:a16="http://schemas.microsoft.com/office/drawing/2014/main" val="1499423064"/>
                    </a:ext>
                  </a:extLst>
                </a:gridCol>
                <a:gridCol w="936104">
                  <a:extLst>
                    <a:ext uri="{9D8B030D-6E8A-4147-A177-3AD203B41FA5}">
                      <a16:colId xmlns:a16="http://schemas.microsoft.com/office/drawing/2014/main" val="3519415553"/>
                    </a:ext>
                  </a:extLst>
                </a:gridCol>
                <a:gridCol w="1224136">
                  <a:extLst>
                    <a:ext uri="{9D8B030D-6E8A-4147-A177-3AD203B41FA5}">
                      <a16:colId xmlns:a16="http://schemas.microsoft.com/office/drawing/2014/main" val="1586819112"/>
                    </a:ext>
                  </a:extLst>
                </a:gridCol>
                <a:gridCol w="1728192">
                  <a:extLst>
                    <a:ext uri="{9D8B030D-6E8A-4147-A177-3AD203B41FA5}">
                      <a16:colId xmlns:a16="http://schemas.microsoft.com/office/drawing/2014/main" val="1814864815"/>
                    </a:ext>
                  </a:extLst>
                </a:gridCol>
                <a:gridCol w="3960440">
                  <a:extLst>
                    <a:ext uri="{9D8B030D-6E8A-4147-A177-3AD203B41FA5}">
                      <a16:colId xmlns:a16="http://schemas.microsoft.com/office/drawing/2014/main" val="925178554"/>
                    </a:ext>
                  </a:extLst>
                </a:gridCol>
              </a:tblGrid>
              <a:tr h="164312">
                <a:tc>
                  <a:txBody>
                    <a:bodyPr/>
                    <a:lstStyle/>
                    <a:p>
                      <a:pPr algn="ctr" rtl="0" fontAlgn="b"/>
                      <a:r>
                        <a:rPr lang="en-IN" sz="1000">
                          <a:effectLst/>
                          <a:latin typeface="Times New Roman" panose="02020603050405020304" pitchFamily="18" charset="0"/>
                          <a:cs typeface="Times New Roman" panose="02020603050405020304" pitchFamily="18" charset="0"/>
                        </a:rPr>
                        <a:t>Rules</a:t>
                      </a:r>
                    </a:p>
                  </a:txBody>
                  <a:tcPr marL="2237" marR="223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FD9"/>
                    </a:solidFill>
                  </a:tcPr>
                </a:tc>
                <a:tc>
                  <a:txBody>
                    <a:bodyPr/>
                    <a:lstStyle/>
                    <a:p>
                      <a:pPr algn="ctr" rtl="0" fontAlgn="ctr"/>
                      <a:r>
                        <a:rPr lang="en-IN" sz="1000">
                          <a:effectLst/>
                          <a:latin typeface="Times New Roman" panose="02020603050405020304" pitchFamily="18" charset="0"/>
                          <a:cs typeface="Times New Roman" panose="02020603050405020304" pitchFamily="18" charset="0"/>
                        </a:rPr>
                        <a:t>Support</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FD9"/>
                    </a:solidFill>
                  </a:tcPr>
                </a:tc>
                <a:tc>
                  <a:txBody>
                    <a:bodyPr/>
                    <a:lstStyle/>
                    <a:p>
                      <a:pPr algn="ctr" rtl="0" fontAlgn="ctr"/>
                      <a:r>
                        <a:rPr lang="en-IN" sz="1000">
                          <a:effectLst/>
                          <a:latin typeface="Times New Roman" panose="02020603050405020304" pitchFamily="18" charset="0"/>
                          <a:cs typeface="Times New Roman" panose="02020603050405020304" pitchFamily="18" charset="0"/>
                        </a:rPr>
                        <a:t>Confidence</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FD9"/>
                    </a:solidFill>
                  </a:tcPr>
                </a:tc>
                <a:tc>
                  <a:txBody>
                    <a:bodyPr/>
                    <a:lstStyle/>
                    <a:p>
                      <a:pPr algn="ctr" rtl="0" fontAlgn="ctr"/>
                      <a:r>
                        <a:rPr lang="en-IN" sz="1000">
                          <a:effectLst/>
                          <a:latin typeface="Times New Roman" panose="02020603050405020304" pitchFamily="18" charset="0"/>
                          <a:cs typeface="Times New Roman" panose="02020603050405020304" pitchFamily="18" charset="0"/>
                        </a:rPr>
                        <a:t>Lift</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FD9"/>
                    </a:solidFill>
                  </a:tcPr>
                </a:tc>
                <a:tc>
                  <a:txBody>
                    <a:bodyPr/>
                    <a:lstStyle/>
                    <a:p>
                      <a:pPr algn="ctr" rtl="0" fontAlgn="ctr"/>
                      <a:r>
                        <a:rPr lang="en-IN" sz="1000">
                          <a:effectLst/>
                          <a:latin typeface="Times New Roman" panose="02020603050405020304" pitchFamily="18" charset="0"/>
                          <a:cs typeface="Times New Roman" panose="02020603050405020304" pitchFamily="18" charset="0"/>
                        </a:rPr>
                        <a:t>Recommended Item</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FD9"/>
                    </a:solidFill>
                  </a:tcPr>
                </a:tc>
                <a:tc>
                  <a:txBody>
                    <a:bodyPr/>
                    <a:lstStyle/>
                    <a:p>
                      <a:pPr algn="ctr" rtl="0" fontAlgn="ctr"/>
                      <a:r>
                        <a:rPr lang="en-IN" sz="1000">
                          <a:effectLst/>
                          <a:latin typeface="Times New Roman" panose="02020603050405020304" pitchFamily="18" charset="0"/>
                          <a:cs typeface="Times New Roman" panose="02020603050405020304" pitchFamily="18" charset="0"/>
                        </a:rPr>
                        <a:t>Items List</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FD9"/>
                    </a:solidFill>
                  </a:tcPr>
                </a:tc>
                <a:extLst>
                  <a:ext uri="{0D108BD9-81ED-4DB2-BD59-A6C34878D82A}">
                    <a16:rowId xmlns:a16="http://schemas.microsoft.com/office/drawing/2014/main" val="3440798165"/>
                  </a:ext>
                </a:extLst>
              </a:tr>
              <a:tr h="189046">
                <a:tc>
                  <a:txBody>
                    <a:bodyPr/>
                    <a:lstStyle/>
                    <a:p>
                      <a:pPr algn="ctr" rtl="0" fontAlgn="ctr"/>
                      <a:r>
                        <a:rPr lang="en-IN" sz="1000">
                          <a:effectLst/>
                          <a:latin typeface="Times New Roman" panose="02020603050405020304" pitchFamily="18" charset="0"/>
                          <a:cs typeface="Times New Roman" panose="02020603050405020304" pitchFamily="18" charset="0"/>
                        </a:rPr>
                        <a:t>rule0</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0.05004389816</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0.6404494382</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1.700400723</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juice</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fi-FI" sz="1000">
                          <a:effectLst/>
                          <a:latin typeface="Times New Roman" panose="02020603050405020304" pitchFamily="18" charset="0"/>
                          <a:cs typeface="Times New Roman" panose="02020603050405020304" pitchFamily="18" charset="0"/>
                        </a:rPr>
                        <a:t>[yogurt, toilet paper, aluminum foil]</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8718017"/>
                  </a:ext>
                </a:extLst>
              </a:tr>
              <a:tr h="189046">
                <a:tc>
                  <a:txBody>
                    <a:bodyPr/>
                    <a:lstStyle/>
                    <a:p>
                      <a:pPr algn="ctr" rtl="0" fontAlgn="ctr"/>
                      <a:r>
                        <a:rPr lang="en-IN" sz="1000">
                          <a:effectLst/>
                          <a:latin typeface="Times New Roman" panose="02020603050405020304" pitchFamily="18" charset="0"/>
                          <a:cs typeface="Times New Roman" panose="02020603050405020304" pitchFamily="18" charset="0"/>
                        </a:rPr>
                        <a:t>rule1</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0.05004389816</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0.6195652174</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1.644952873</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juice</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[yogurt, poultry, aluminum foil]</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8934837"/>
                  </a:ext>
                </a:extLst>
              </a:tr>
              <a:tr h="189046">
                <a:tc>
                  <a:txBody>
                    <a:bodyPr/>
                    <a:lstStyle/>
                    <a:p>
                      <a:pPr algn="ctr" rtl="0" fontAlgn="ctr"/>
                      <a:r>
                        <a:rPr lang="en-IN" sz="1000">
                          <a:effectLst/>
                          <a:latin typeface="Times New Roman" panose="02020603050405020304" pitchFamily="18" charset="0"/>
                          <a:cs typeface="Times New Roman" panose="02020603050405020304" pitchFamily="18" charset="0"/>
                        </a:rPr>
                        <a:t>rule2</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0.05004389816</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0.6129032258</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1.615964755</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coffee/tea</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[yogurt, cheeses, cereals]</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906023"/>
                  </a:ext>
                </a:extLst>
              </a:tr>
              <a:tr h="204654">
                <a:tc>
                  <a:txBody>
                    <a:bodyPr/>
                    <a:lstStyle/>
                    <a:p>
                      <a:pPr algn="ctr" rtl="0" fontAlgn="ctr"/>
                      <a:r>
                        <a:rPr lang="en-IN" sz="1000">
                          <a:effectLst/>
                          <a:latin typeface="Times New Roman" panose="02020603050405020304" pitchFamily="18" charset="0"/>
                          <a:cs typeface="Times New Roman" panose="02020603050405020304" pitchFamily="18" charset="0"/>
                        </a:rPr>
                        <a:t>rule3</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0.05004389816</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0.6</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1.42375</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poultry</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000">
                          <a:effectLst/>
                          <a:latin typeface="Times New Roman" panose="02020603050405020304" pitchFamily="18" charset="0"/>
                          <a:cs typeface="Times New Roman" panose="02020603050405020304" pitchFamily="18" charset="0"/>
                        </a:rPr>
                        <a:t>[dishwashing liquid/detergent, laundry detergent, mixes]</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1839386"/>
                  </a:ext>
                </a:extLst>
              </a:tr>
              <a:tr h="189046">
                <a:tc>
                  <a:txBody>
                    <a:bodyPr/>
                    <a:lstStyle/>
                    <a:p>
                      <a:pPr algn="ctr" rtl="0" fontAlgn="ctr"/>
                      <a:r>
                        <a:rPr lang="en-IN" sz="1000">
                          <a:effectLst/>
                          <a:latin typeface="Times New Roman" panose="02020603050405020304" pitchFamily="18" charset="0"/>
                          <a:cs typeface="Times New Roman" panose="02020603050405020304" pitchFamily="18" charset="0"/>
                        </a:rPr>
                        <a:t>rule4</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0.05092186128</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0.6304347826</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1.677722471</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mixes</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[yogurt, poultry, aluminum foil]</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8018081"/>
                  </a:ext>
                </a:extLst>
              </a:tr>
              <a:tr h="189046">
                <a:tc>
                  <a:txBody>
                    <a:bodyPr/>
                    <a:lstStyle/>
                    <a:p>
                      <a:pPr algn="ctr" rtl="0" fontAlgn="ctr"/>
                      <a:r>
                        <a:rPr lang="en-IN" sz="1000">
                          <a:effectLst/>
                          <a:latin typeface="Times New Roman" panose="02020603050405020304" pitchFamily="18" charset="0"/>
                          <a:cs typeface="Times New Roman" panose="02020603050405020304" pitchFamily="18" charset="0"/>
                        </a:rPr>
                        <a:t>rule5</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0.05092186128</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0.6105263158</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1.659640749</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sandwich bags</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[cheeses, bagels, cereals]</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6928738"/>
                  </a:ext>
                </a:extLst>
              </a:tr>
              <a:tr h="189046">
                <a:tc>
                  <a:txBody>
                    <a:bodyPr/>
                    <a:lstStyle/>
                    <a:p>
                      <a:pPr algn="ctr" rtl="0" fontAlgn="ctr"/>
                      <a:r>
                        <a:rPr lang="en-IN" sz="1000">
                          <a:effectLst/>
                          <a:latin typeface="Times New Roman" panose="02020603050405020304" pitchFamily="18" charset="0"/>
                          <a:cs typeface="Times New Roman" panose="02020603050405020304" pitchFamily="18" charset="0"/>
                        </a:rPr>
                        <a:t>rule6</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0.05092186128</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0.6744186047</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1.726208518</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cheeses</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[bagels, cereals, sandwich bags]</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2500711"/>
                  </a:ext>
                </a:extLst>
              </a:tr>
              <a:tr h="189046">
                <a:tc>
                  <a:txBody>
                    <a:bodyPr/>
                    <a:lstStyle/>
                    <a:p>
                      <a:pPr algn="ctr" rtl="0" fontAlgn="ctr"/>
                      <a:r>
                        <a:rPr lang="en-IN" sz="1000">
                          <a:effectLst/>
                          <a:latin typeface="Times New Roman" panose="02020603050405020304" pitchFamily="18" charset="0"/>
                          <a:cs typeface="Times New Roman" panose="02020603050405020304" pitchFamily="18" charset="0"/>
                        </a:rPr>
                        <a:t>rule7</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0.05092186128</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0.6170212766</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1.55828655</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cereals</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[cheeses, bagels, sandwich bags]</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7650559"/>
                  </a:ext>
                </a:extLst>
              </a:tr>
              <a:tr h="189046">
                <a:tc>
                  <a:txBody>
                    <a:bodyPr/>
                    <a:lstStyle/>
                    <a:p>
                      <a:pPr algn="ctr" rtl="0" fontAlgn="ctr"/>
                      <a:r>
                        <a:rPr lang="en-IN" sz="1000">
                          <a:effectLst/>
                          <a:latin typeface="Times New Roman" panose="02020603050405020304" pitchFamily="18" charset="0"/>
                          <a:cs typeface="Times New Roman" panose="02020603050405020304" pitchFamily="18" charset="0"/>
                        </a:rPr>
                        <a:t>rule8</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0.05092186128</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0.6304347826</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1.620914712</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dinner rolls</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[spaghetti sauce, poultry, cereals]</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5419377"/>
                  </a:ext>
                </a:extLst>
              </a:tr>
              <a:tr h="189046">
                <a:tc>
                  <a:txBody>
                    <a:bodyPr/>
                    <a:lstStyle/>
                    <a:p>
                      <a:pPr algn="ctr" rtl="0" fontAlgn="ctr"/>
                      <a:r>
                        <a:rPr lang="en-IN" sz="1000">
                          <a:effectLst/>
                          <a:latin typeface="Times New Roman" panose="02020603050405020304" pitchFamily="18" charset="0"/>
                          <a:cs typeface="Times New Roman" panose="02020603050405020304" pitchFamily="18" charset="0"/>
                        </a:rPr>
                        <a:t>rule9</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0.05092186128</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0.6373626374</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1.512408425</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poultry</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[dinner rolls, spaghetti sauce, cereals]</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7793597"/>
                  </a:ext>
                </a:extLst>
              </a:tr>
              <a:tr h="189046">
                <a:tc>
                  <a:txBody>
                    <a:bodyPr/>
                    <a:lstStyle/>
                    <a:p>
                      <a:pPr algn="ctr" rtl="0" fontAlgn="ctr"/>
                      <a:r>
                        <a:rPr lang="en-IN" sz="1000">
                          <a:effectLst/>
                          <a:latin typeface="Times New Roman" panose="02020603050405020304" pitchFamily="18" charset="0"/>
                          <a:cs typeface="Times New Roman" panose="02020603050405020304" pitchFamily="18" charset="0"/>
                        </a:rPr>
                        <a:t>rule10</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0.05092186128</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dirty="0">
                          <a:effectLst/>
                          <a:latin typeface="Times New Roman" panose="02020603050405020304" pitchFamily="18" charset="0"/>
                          <a:cs typeface="Times New Roman" panose="02020603050405020304" pitchFamily="18" charset="0"/>
                        </a:rPr>
                        <a:t>0.6041666667</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1.589251347</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milk</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[poultry, laundry detergent, cereals]</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561659"/>
                  </a:ext>
                </a:extLst>
              </a:tr>
              <a:tr h="189046">
                <a:tc>
                  <a:txBody>
                    <a:bodyPr/>
                    <a:lstStyle/>
                    <a:p>
                      <a:pPr algn="ctr" rtl="0" fontAlgn="ctr"/>
                      <a:r>
                        <a:rPr lang="en-IN" sz="1000">
                          <a:effectLst/>
                          <a:latin typeface="Times New Roman" panose="02020603050405020304" pitchFamily="18" charset="0"/>
                          <a:cs typeface="Times New Roman" panose="02020603050405020304" pitchFamily="18" charset="0"/>
                        </a:rPr>
                        <a:t>rule11</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0.05179982441</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0.6276595745</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1.610144719</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eggs</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[dinner rolls, poultry, soda]</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1876665"/>
                  </a:ext>
                </a:extLst>
              </a:tr>
              <a:tr h="189046">
                <a:tc>
                  <a:txBody>
                    <a:bodyPr/>
                    <a:lstStyle/>
                    <a:p>
                      <a:pPr algn="ctr" rtl="0" fontAlgn="ctr"/>
                      <a:r>
                        <a:rPr lang="en-IN" sz="1000">
                          <a:effectLst/>
                          <a:latin typeface="Times New Roman" panose="02020603050405020304" pitchFamily="18" charset="0"/>
                          <a:cs typeface="Times New Roman" panose="02020603050405020304" pitchFamily="18" charset="0"/>
                        </a:rPr>
                        <a:t>rule12</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0.05179982441</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0.6413043478</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1.648861517</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dinner rolls</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it-IT" sz="1000">
                          <a:effectLst/>
                          <a:latin typeface="Times New Roman" panose="02020603050405020304" pitchFamily="18" charset="0"/>
                          <a:cs typeface="Times New Roman" panose="02020603050405020304" pitchFamily="18" charset="0"/>
                        </a:rPr>
                        <a:t>[spaghetti sauce, poultry, ice cream]</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1068696"/>
                  </a:ext>
                </a:extLst>
              </a:tr>
              <a:tr h="189046">
                <a:tc>
                  <a:txBody>
                    <a:bodyPr/>
                    <a:lstStyle/>
                    <a:p>
                      <a:pPr algn="ctr" rtl="0" fontAlgn="ctr"/>
                      <a:r>
                        <a:rPr lang="en-IN" sz="1000">
                          <a:effectLst/>
                          <a:latin typeface="Times New Roman" panose="02020603050405020304" pitchFamily="18" charset="0"/>
                          <a:cs typeface="Times New Roman" panose="02020603050405020304" pitchFamily="18" charset="0"/>
                        </a:rPr>
                        <a:t>rule13</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0.05179982441</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0.6860465116</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1.627931202</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poultry</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000">
                          <a:effectLst/>
                          <a:latin typeface="Times New Roman" panose="02020603050405020304" pitchFamily="18" charset="0"/>
                          <a:cs typeface="Times New Roman" panose="02020603050405020304" pitchFamily="18" charset="0"/>
                        </a:rPr>
                        <a:t>[dinner rolls, spaghetti sauce, ice cream]</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2375732"/>
                  </a:ext>
                </a:extLst>
              </a:tr>
              <a:tr h="189046">
                <a:tc>
                  <a:txBody>
                    <a:bodyPr/>
                    <a:lstStyle/>
                    <a:p>
                      <a:pPr algn="ctr" rtl="0" fontAlgn="ctr"/>
                      <a:r>
                        <a:rPr lang="en-IN" sz="1000">
                          <a:effectLst/>
                          <a:latin typeface="Times New Roman" panose="02020603050405020304" pitchFamily="18" charset="0"/>
                          <a:cs typeface="Times New Roman" panose="02020603050405020304" pitchFamily="18" charset="0"/>
                        </a:rPr>
                        <a:t>rule14</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0.05179982441</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0.6276595745</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1.613779357</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dinner rolls</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[spaghetti sauce, poultry, juice]</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1938326"/>
                  </a:ext>
                </a:extLst>
              </a:tr>
              <a:tr h="189046">
                <a:tc>
                  <a:txBody>
                    <a:bodyPr/>
                    <a:lstStyle/>
                    <a:p>
                      <a:pPr algn="ctr" rtl="0" fontAlgn="ctr"/>
                      <a:r>
                        <a:rPr lang="en-IN" sz="1000">
                          <a:effectLst/>
                          <a:latin typeface="Times New Roman" panose="02020603050405020304" pitchFamily="18" charset="0"/>
                          <a:cs typeface="Times New Roman" panose="02020603050405020304" pitchFamily="18" charset="0"/>
                        </a:rPr>
                        <a:t>rule15</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0.05179982441</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0.6020408163</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1.428592687</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poultry</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sv-SE" sz="1000">
                          <a:effectLst/>
                          <a:latin typeface="Times New Roman" panose="02020603050405020304" pitchFamily="18" charset="0"/>
                          <a:cs typeface="Times New Roman" panose="02020603050405020304" pitchFamily="18" charset="0"/>
                        </a:rPr>
                        <a:t>[dinner rolls, spaghetti sauce, juice]</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9087059"/>
                  </a:ext>
                </a:extLst>
              </a:tr>
              <a:tr h="189046">
                <a:tc>
                  <a:txBody>
                    <a:bodyPr/>
                    <a:lstStyle/>
                    <a:p>
                      <a:pPr algn="ctr" rtl="0" fontAlgn="ctr"/>
                      <a:r>
                        <a:rPr lang="en-IN" sz="1000">
                          <a:effectLst/>
                          <a:latin typeface="Times New Roman" panose="02020603050405020304" pitchFamily="18" charset="0"/>
                          <a:cs typeface="Times New Roman" panose="02020603050405020304" pitchFamily="18" charset="0"/>
                        </a:rPr>
                        <a:t>rule16</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0.05179982441</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0.6344086022</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1.627458103</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eggs</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sv-SE" sz="1000">
                          <a:effectLst/>
                          <a:latin typeface="Times New Roman" panose="02020603050405020304" pitchFamily="18" charset="0"/>
                          <a:cs typeface="Times New Roman" panose="02020603050405020304" pitchFamily="18" charset="0"/>
                        </a:rPr>
                        <a:t>[paper towels, dinner rolls, pasta]</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2829688"/>
                  </a:ext>
                </a:extLst>
              </a:tr>
              <a:tr h="189046">
                <a:tc>
                  <a:txBody>
                    <a:bodyPr/>
                    <a:lstStyle/>
                    <a:p>
                      <a:pPr algn="ctr" rtl="0" fontAlgn="ctr"/>
                      <a:r>
                        <a:rPr lang="en-IN" sz="1000">
                          <a:effectLst/>
                          <a:latin typeface="Times New Roman" panose="02020603050405020304" pitchFamily="18" charset="0"/>
                          <a:cs typeface="Times New Roman" panose="02020603050405020304" pitchFamily="18" charset="0"/>
                        </a:rPr>
                        <a:t>rule17</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0.05179982441</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0.6020408163</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1.621098085</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pasta</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[paper towels, eggs, dinner rolls]</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0486466"/>
                  </a:ext>
                </a:extLst>
              </a:tr>
              <a:tr h="189046">
                <a:tc>
                  <a:txBody>
                    <a:bodyPr/>
                    <a:lstStyle/>
                    <a:p>
                      <a:pPr algn="ctr" rtl="0" fontAlgn="ctr"/>
                      <a:r>
                        <a:rPr lang="en-IN" sz="1000">
                          <a:effectLst/>
                          <a:latin typeface="Times New Roman" panose="02020603050405020304" pitchFamily="18" charset="0"/>
                          <a:cs typeface="Times New Roman" panose="02020603050405020304" pitchFamily="18" charset="0"/>
                        </a:rPr>
                        <a:t>rule18</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0.05355575066</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0.6421052632</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1.650920756</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dinner rolls</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[spaghetti sauce, poultry, laundry detergent]</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6066877"/>
                  </a:ext>
                </a:extLst>
              </a:tr>
              <a:tr h="189046">
                <a:tc>
                  <a:txBody>
                    <a:bodyPr/>
                    <a:lstStyle/>
                    <a:p>
                      <a:pPr algn="ctr" rtl="0" fontAlgn="ctr"/>
                      <a:r>
                        <a:rPr lang="en-IN" sz="1000">
                          <a:effectLst/>
                          <a:latin typeface="Times New Roman" panose="02020603050405020304" pitchFamily="18" charset="0"/>
                          <a:cs typeface="Times New Roman" panose="02020603050405020304" pitchFamily="18" charset="0"/>
                        </a:rPr>
                        <a:t>rule19</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0.05355575066</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0.6559139785</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1.556429211</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poultry</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sv-SE" sz="1000">
                          <a:effectLst/>
                          <a:latin typeface="Times New Roman" panose="02020603050405020304" pitchFamily="18" charset="0"/>
                          <a:cs typeface="Times New Roman" panose="02020603050405020304" pitchFamily="18" charset="0"/>
                        </a:rPr>
                        <a:t>[dinner rolls, spaghetti sauce, laundry detergent]</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1353459"/>
                  </a:ext>
                </a:extLst>
              </a:tr>
              <a:tr h="189046">
                <a:tc>
                  <a:txBody>
                    <a:bodyPr/>
                    <a:lstStyle/>
                    <a:p>
                      <a:pPr algn="ctr" rtl="0" fontAlgn="ctr"/>
                      <a:r>
                        <a:rPr lang="en-IN" sz="1000">
                          <a:effectLst/>
                          <a:latin typeface="Times New Roman" panose="02020603050405020304" pitchFamily="18" charset="0"/>
                          <a:cs typeface="Times New Roman" panose="02020603050405020304" pitchFamily="18" charset="0"/>
                        </a:rPr>
                        <a:t>rule20</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0.05531167691</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0.6237623762</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1.564901644</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ice cream</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[paper towels, eggs, pasta]</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6198236"/>
                  </a:ext>
                </a:extLst>
              </a:tr>
              <a:tr h="189046">
                <a:tc>
                  <a:txBody>
                    <a:bodyPr/>
                    <a:lstStyle/>
                    <a:p>
                      <a:pPr algn="ctr" rtl="0" fontAlgn="ctr"/>
                      <a:r>
                        <a:rPr lang="en-IN" sz="1000">
                          <a:effectLst/>
                          <a:latin typeface="Times New Roman" panose="02020603050405020304" pitchFamily="18" charset="0"/>
                          <a:cs typeface="Times New Roman" panose="02020603050405020304" pitchFamily="18" charset="0"/>
                        </a:rPr>
                        <a:t>rule21</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0.05531167691</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0.63</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1.616148649</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eggs</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000">
                          <a:effectLst/>
                          <a:latin typeface="Times New Roman" panose="02020603050405020304" pitchFamily="18" charset="0"/>
                          <a:cs typeface="Times New Roman" panose="02020603050405020304" pitchFamily="18" charset="0"/>
                        </a:rPr>
                        <a:t>[paper towels, ice cream, pasta]</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5972288"/>
                  </a:ext>
                </a:extLst>
              </a:tr>
              <a:tr h="189046">
                <a:tc>
                  <a:txBody>
                    <a:bodyPr/>
                    <a:lstStyle/>
                    <a:p>
                      <a:pPr algn="ctr" rtl="0" fontAlgn="ctr"/>
                      <a:r>
                        <a:rPr lang="en-IN" sz="1000">
                          <a:effectLst/>
                          <a:latin typeface="Times New Roman" panose="02020603050405020304" pitchFamily="18" charset="0"/>
                          <a:cs typeface="Times New Roman" panose="02020603050405020304" pitchFamily="18" charset="0"/>
                        </a:rPr>
                        <a:t>rule22</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0.05531167691</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0.6428571429</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1.73100304</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pasta</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000" dirty="0">
                          <a:effectLst/>
                          <a:latin typeface="Times New Roman" panose="02020603050405020304" pitchFamily="18" charset="0"/>
                          <a:cs typeface="Times New Roman" panose="02020603050405020304" pitchFamily="18" charset="0"/>
                        </a:rPr>
                        <a:t>[paper towels, eggs, ice cream]</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5827282"/>
                  </a:ext>
                </a:extLst>
              </a:tr>
              <a:tr h="189046">
                <a:tc>
                  <a:txBody>
                    <a:bodyPr/>
                    <a:lstStyle/>
                    <a:p>
                      <a:pPr algn="ctr" rtl="0" fontAlgn="ctr"/>
                      <a:r>
                        <a:rPr lang="en-IN" sz="1000">
                          <a:effectLst/>
                          <a:latin typeface="Times New Roman" panose="02020603050405020304" pitchFamily="18" charset="0"/>
                          <a:cs typeface="Times New Roman" panose="02020603050405020304" pitchFamily="18" charset="0"/>
                        </a:rPr>
                        <a:t>rule23</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0.05531167691</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0.6494845361</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1.79119343</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a:effectLst/>
                          <a:latin typeface="Times New Roman" panose="02020603050405020304" pitchFamily="18" charset="0"/>
                          <a:cs typeface="Times New Roman" panose="02020603050405020304" pitchFamily="18" charset="0"/>
                        </a:rPr>
                        <a:t>paper towels</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000" dirty="0">
                          <a:effectLst/>
                          <a:latin typeface="Times New Roman" panose="02020603050405020304" pitchFamily="18" charset="0"/>
                          <a:cs typeface="Times New Roman" panose="02020603050405020304" pitchFamily="18" charset="0"/>
                        </a:rPr>
                        <a:t>[eggs, ice cream, pasta]</a:t>
                      </a:r>
                    </a:p>
                  </a:txBody>
                  <a:tcPr marL="2237" marR="22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2401514"/>
                  </a:ext>
                </a:extLst>
              </a:tr>
            </a:tbl>
          </a:graphicData>
        </a:graphic>
      </p:graphicFrame>
    </p:spTree>
    <p:extLst>
      <p:ext uri="{BB962C8B-B14F-4D97-AF65-F5344CB8AC3E}">
        <p14:creationId xmlns:p14="http://schemas.microsoft.com/office/powerpoint/2010/main" val="427029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5979-19A8-0559-93C3-B7BCA3F3BFF2}"/>
              </a:ext>
            </a:extLst>
          </p:cNvPr>
          <p:cNvSpPr>
            <a:spLocks noGrp="1"/>
          </p:cNvSpPr>
          <p:nvPr>
            <p:ph type="title"/>
          </p:nvPr>
        </p:nvSpPr>
        <p:spPr>
          <a:xfrm>
            <a:off x="837982" y="365127"/>
            <a:ext cx="10512862" cy="975642"/>
          </a:xfrm>
        </p:spPr>
        <p:txBody>
          <a:bodyPr>
            <a:normAutofit/>
          </a:bodyPr>
          <a:lstStyle/>
          <a:p>
            <a:pPr algn="ctr"/>
            <a:r>
              <a:rPr lang="en-IN" sz="4000" dirty="0">
                <a:latin typeface="Times New Roman" panose="02020603050405020304" pitchFamily="18" charset="0"/>
                <a:cs typeface="Times New Roman" panose="02020603050405020304" pitchFamily="18" charset="0"/>
              </a:rPr>
              <a:t>Inferences on MBA Analysis (1/2)</a:t>
            </a:r>
          </a:p>
        </p:txBody>
      </p:sp>
      <p:sp>
        <p:nvSpPr>
          <p:cNvPr id="3" name="Content Placeholder 2">
            <a:extLst>
              <a:ext uri="{FF2B5EF4-FFF2-40B4-BE49-F238E27FC236}">
                <a16:creationId xmlns:a16="http://schemas.microsoft.com/office/drawing/2014/main" id="{B44B8042-2679-327C-F633-1E7D526C6F79}"/>
              </a:ext>
            </a:extLst>
          </p:cNvPr>
          <p:cNvSpPr>
            <a:spLocks noGrp="1"/>
          </p:cNvSpPr>
          <p:nvPr>
            <p:ph idx="1"/>
          </p:nvPr>
        </p:nvSpPr>
        <p:spPr>
          <a:xfrm>
            <a:off x="827633" y="1484784"/>
            <a:ext cx="10512862" cy="4915743"/>
          </a:xfrm>
        </p:spPr>
        <p:txBody>
          <a:bodyPr>
            <a:noAutofit/>
          </a:bodyPr>
          <a:lstStyle/>
          <a:p>
            <a:r>
              <a:rPr lang="en-US" sz="2400" dirty="0">
                <a:latin typeface="Times New Roman" panose="02020603050405020304" pitchFamily="18" charset="0"/>
                <a:cs typeface="Times New Roman" panose="02020603050405020304" pitchFamily="18" charset="0"/>
              </a:rPr>
              <a:t>Support: The level of an item's popularity. The ratio of item A transactions to all transactions, expressed mathematically, is the support of item A.</a:t>
            </a:r>
          </a:p>
          <a:p>
            <a:r>
              <a:rPr lang="en-US" sz="2400" dirty="0">
                <a:latin typeface="Times New Roman" panose="02020603050405020304" pitchFamily="18" charset="0"/>
                <a:cs typeface="Times New Roman" panose="02020603050405020304" pitchFamily="18" charset="0"/>
              </a:rPr>
              <a:t>The probability of ordering an item increases with its level of support.</a:t>
            </a:r>
          </a:p>
          <a:p>
            <a:r>
              <a:rPr lang="en-US" sz="2400" dirty="0">
                <a:latin typeface="Times New Roman" panose="02020603050405020304" pitchFamily="18" charset="0"/>
                <a:cs typeface="Times New Roman" panose="02020603050405020304" pitchFamily="18" charset="0"/>
              </a:rPr>
              <a:t>Confidence: The likelihood that a consumer will purchase both A and B. It is calculated as the ratio of the number of transactions involving B to those involving A and vice versa.</a:t>
            </a:r>
          </a:p>
          <a:p>
            <a:r>
              <a:rPr lang="en-US" sz="2400" dirty="0">
                <a:latin typeface="Times New Roman" panose="02020603050405020304" pitchFamily="18" charset="0"/>
                <a:cs typeface="Times New Roman" panose="02020603050405020304" pitchFamily="18" charset="0"/>
              </a:rPr>
              <a:t>A confidence of B equals support of A and B. (A)</a:t>
            </a:r>
          </a:p>
          <a:p>
            <a:r>
              <a:rPr lang="en-US" sz="2400" dirty="0">
                <a:latin typeface="Times New Roman" panose="02020603050405020304" pitchFamily="18" charset="0"/>
                <a:cs typeface="Times New Roman" panose="02020603050405020304" pitchFamily="18" charset="0"/>
              </a:rPr>
              <a:t>The likelihood that the combination will work increases with probability.</a:t>
            </a:r>
          </a:p>
          <a:p>
            <a:r>
              <a:rPr lang="en-US" sz="2400" dirty="0">
                <a:latin typeface="Times New Roman" panose="02020603050405020304" pitchFamily="18" charset="0"/>
                <a:cs typeface="Times New Roman" panose="02020603050405020304" pitchFamily="18" charset="0"/>
              </a:rPr>
              <a:t>Lift: When the sales of one product are positively impacted by the sales of another. When you sell B, your chances of selling A increase.</a:t>
            </a:r>
          </a:p>
          <a:p>
            <a:r>
              <a:rPr lang="en-US" sz="2400" dirty="0">
                <a:latin typeface="Times New Roman" panose="02020603050405020304" pitchFamily="18" charset="0"/>
                <a:cs typeface="Times New Roman" panose="02020603050405020304" pitchFamily="18" charset="0"/>
              </a:rPr>
              <a:t>Confidence(A, B)/Support = Lift(A =&gt; B) (B)</a:t>
            </a:r>
          </a:p>
          <a:p>
            <a:r>
              <a:rPr lang="en-US" sz="2400" dirty="0">
                <a:latin typeface="Times New Roman" panose="02020603050405020304" pitchFamily="18" charset="0"/>
                <a:cs typeface="Times New Roman" panose="02020603050405020304" pitchFamily="18" charset="0"/>
              </a:rPr>
              <a:t>There is no association within the itemset if Lift (A =&gt; B) = 1.</a:t>
            </a:r>
          </a:p>
        </p:txBody>
      </p:sp>
    </p:spTree>
    <p:extLst>
      <p:ext uri="{BB962C8B-B14F-4D97-AF65-F5344CB8AC3E}">
        <p14:creationId xmlns:p14="http://schemas.microsoft.com/office/powerpoint/2010/main" val="3080741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CA82-A787-314C-84D0-8B2728873CC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673D5BDE-57F3-51E4-43F2-D1F6B53D4FD4}"/>
              </a:ext>
            </a:extLst>
          </p:cNvPr>
          <p:cNvSpPr>
            <a:spLocks noGrp="1"/>
          </p:cNvSpPr>
          <p:nvPr>
            <p:ph idx="1"/>
          </p:nvPr>
        </p:nvSpPr>
        <p:spPr/>
        <p:txBody>
          <a:bodyPr>
            <a:normAutofit/>
          </a:bodyPr>
          <a:lstStyle/>
          <a:p>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p>
          <a:p>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Inferences of Preliminary Analysis</a:t>
            </a:r>
          </a:p>
          <a:p>
            <a:r>
              <a:rPr lang="en-IN" sz="2000" kern="1200" dirty="0">
                <a:solidFill>
                  <a:srgbClr val="000000"/>
                </a:solidFill>
                <a:effectLst>
                  <a:outerShdw blurRad="38100" dist="38100" dir="2700000" algn="tl" rotWithShape="0">
                    <a:srgbClr val="000000">
                      <a:alpha val="43137"/>
                    </a:srgbClr>
                  </a:outerShdw>
                </a:effectLst>
                <a:latin typeface="Times New Roman" panose="02020603050405020304" pitchFamily="18" charset="0"/>
                <a:ea typeface="+mj-ea"/>
                <a:cs typeface="Times New Roman" panose="02020603050405020304" pitchFamily="18" charset="0"/>
              </a:rPr>
              <a:t>Data Visualization of Sales using Dynamic Tableau</a:t>
            </a:r>
          </a:p>
          <a:p>
            <a:r>
              <a:rPr lang="en-IN" sz="2000" dirty="0">
                <a:solidFill>
                  <a:srgbClr val="000000"/>
                </a:solidFill>
                <a:effectLst>
                  <a:outerShdw blurRad="38100" dist="38100" dir="2700000" algn="tl" rotWithShape="0">
                    <a:srgbClr val="000000">
                      <a:alpha val="43137"/>
                    </a:srgbClr>
                  </a:outerShdw>
                </a:effectLst>
                <a:latin typeface="Times New Roman" panose="02020603050405020304" pitchFamily="18" charset="0"/>
                <a:ea typeface="+mj-ea"/>
                <a:cs typeface="Times New Roman" panose="02020603050405020304" pitchFamily="18" charset="0"/>
              </a:rPr>
              <a:t>Data Analysis Inferences</a:t>
            </a:r>
          </a:p>
          <a:p>
            <a:r>
              <a:rPr lang="en-US" sz="2000" kern="1200" dirty="0">
                <a:solidFill>
                  <a:srgbClr val="000000"/>
                </a:solidFill>
                <a:effectLst>
                  <a:outerShdw blurRad="38100" dist="38100" dir="2700000" algn="tl" rotWithShape="0">
                    <a:srgbClr val="000000">
                      <a:alpha val="43137"/>
                    </a:srgbClr>
                  </a:outerShdw>
                </a:effectLst>
                <a:latin typeface="Times New Roman" panose="02020603050405020304" pitchFamily="18" charset="0"/>
                <a:ea typeface="+mj-ea"/>
                <a:cs typeface="Times New Roman" panose="02020603050405020304" pitchFamily="18" charset="0"/>
              </a:rPr>
              <a:t>MBA Analysis Using KNIME Analysis</a:t>
            </a:r>
          </a:p>
          <a:p>
            <a:r>
              <a:rPr lang="en-IN" sz="2000" dirty="0">
                <a:solidFill>
                  <a:srgbClr val="000000"/>
                </a:solidFill>
                <a:effectLst>
                  <a:outerShdw blurRad="38100" dist="38100" dir="2700000" algn="tl" rotWithShape="0">
                    <a:srgbClr val="000000">
                      <a:alpha val="43137"/>
                    </a:srgbClr>
                  </a:outerShdw>
                </a:effectLst>
                <a:latin typeface="Times New Roman" panose="02020603050405020304" pitchFamily="18" charset="0"/>
                <a:ea typeface="+mj-ea"/>
                <a:cs typeface="Times New Roman" panose="02020603050405020304" pitchFamily="18" charset="0"/>
              </a:rPr>
              <a:t>MBA Analysis Work Flow</a:t>
            </a:r>
          </a:p>
          <a:p>
            <a:r>
              <a:rPr lang="en-IN" sz="2000" dirty="0">
                <a:solidFill>
                  <a:srgbClr val="000000"/>
                </a:solidFill>
                <a:effectLst>
                  <a:outerShdw blurRad="38100" dist="38100" dir="2700000" algn="tl" rotWithShape="0">
                    <a:srgbClr val="000000">
                      <a:alpha val="43137"/>
                    </a:srgbClr>
                  </a:outerShdw>
                </a:effectLst>
                <a:latin typeface="Times New Roman" panose="02020603050405020304" pitchFamily="18" charset="0"/>
                <a:ea typeface="+mj-ea"/>
                <a:cs typeface="Times New Roman" panose="02020603050405020304" pitchFamily="18" charset="0"/>
              </a:rPr>
              <a:t>Inferences on MBA </a:t>
            </a:r>
          </a:p>
          <a:p>
            <a:r>
              <a:rPr lang="en-IN" sz="2000" dirty="0">
                <a:solidFill>
                  <a:srgbClr val="000000"/>
                </a:solidFill>
                <a:effectLst>
                  <a:outerShdw blurRad="38100" dist="38100" dir="2700000" algn="tl" rotWithShape="0">
                    <a:srgbClr val="000000">
                      <a:alpha val="43137"/>
                    </a:srgbClr>
                  </a:outerShdw>
                </a:effectLst>
                <a:latin typeface="Times New Roman" panose="02020603050405020304" pitchFamily="18" charset="0"/>
                <a:ea typeface="+mj-ea"/>
                <a:cs typeface="Times New Roman" panose="02020603050405020304" pitchFamily="18" charset="0"/>
              </a:rPr>
              <a:t>Recommendations on MBA Analysis</a:t>
            </a:r>
          </a:p>
          <a:p>
            <a:r>
              <a:rPr lang="en-US" sz="2000" dirty="0">
                <a:solidFill>
                  <a:srgbClr val="000000"/>
                </a:solidFill>
                <a:effectLst>
                  <a:outerShdw blurRad="38100" dist="38100" dir="2700000" algn="tl" rotWithShape="0">
                    <a:srgbClr val="000000">
                      <a:alpha val="43137"/>
                    </a:srgbClr>
                  </a:outerShdw>
                </a:effectLst>
                <a:latin typeface="Times New Roman" panose="02020603050405020304" pitchFamily="18" charset="0"/>
                <a:ea typeface="+mj-ea"/>
                <a:cs typeface="Times New Roman" panose="02020603050405020304" pitchFamily="18" charset="0"/>
              </a:rPr>
              <a:t>Offers or Combos on MBA Analysis</a:t>
            </a:r>
            <a:endParaRPr lang="en-IN" sz="2000" dirty="0">
              <a:solidFill>
                <a:srgbClr val="000000"/>
              </a:solidFill>
              <a:effectLst>
                <a:outerShdw blurRad="38100" dist="38100" dir="2700000" algn="tl" rotWithShape="0">
                  <a:srgbClr val="000000">
                    <a:alpha val="43137"/>
                  </a:srgbClr>
                </a:outerShdw>
              </a:effectLst>
              <a:latin typeface="Times New Roman" panose="02020603050405020304" pitchFamily="18" charset="0"/>
              <a:ea typeface="+mj-ea"/>
              <a:cs typeface="Times New Roman" panose="02020603050405020304" pitchFamily="18" charset="0"/>
            </a:endParaRPr>
          </a:p>
          <a:p>
            <a:pPr marL="0" indent="0">
              <a:buNone/>
            </a:pP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994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5979-19A8-0559-93C3-B7BCA3F3BFF2}"/>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Inferences on MBA Analysis (2/2)</a:t>
            </a:r>
          </a:p>
        </p:txBody>
      </p:sp>
      <p:sp>
        <p:nvSpPr>
          <p:cNvPr id="3" name="Content Placeholder 2">
            <a:extLst>
              <a:ext uri="{FF2B5EF4-FFF2-40B4-BE49-F238E27FC236}">
                <a16:creationId xmlns:a16="http://schemas.microsoft.com/office/drawing/2014/main" id="{B44B8042-2679-327C-F633-1E7D526C6F79}"/>
              </a:ext>
            </a:extLst>
          </p:cNvPr>
          <p:cNvSpPr>
            <a:spLocks noGrp="1"/>
          </p:cNvSpPr>
          <p:nvPr>
            <p:ph idx="1"/>
          </p:nvPr>
        </p:nvSpPr>
        <p:spPr>
          <a:xfrm>
            <a:off x="837982" y="1825625"/>
            <a:ext cx="10512862" cy="4051647"/>
          </a:xfrm>
        </p:spPr>
        <p:txBody>
          <a:bodyPr>
            <a:normAutofit/>
          </a:bodyPr>
          <a:lstStyle/>
          <a:p>
            <a:r>
              <a:rPr lang="en-US" sz="2400" dirty="0">
                <a:latin typeface="Times New Roman" panose="02020603050405020304" pitchFamily="18" charset="0"/>
                <a:cs typeface="Times New Roman" panose="02020603050405020304" pitchFamily="18" charset="0"/>
              </a:rPr>
              <a:t>Lift (A =&gt; B) &gt; 1 denotes a positive correlation inside the itemset, indicating that A and B are more likely to be purchased together than other items in the itemset.</a:t>
            </a:r>
          </a:p>
          <a:p>
            <a:r>
              <a:rPr lang="en-US" sz="2400" dirty="0">
                <a:latin typeface="Times New Roman" panose="02020603050405020304" pitchFamily="18" charset="0"/>
                <a:cs typeface="Times New Roman" panose="02020603050405020304" pitchFamily="18" charset="0"/>
              </a:rPr>
              <a:t>Lift (A =&gt; B) &lt;1 denotes a negative correlation inside the itemset, i.e., A and B's products are not likely to be purchased together.</a:t>
            </a:r>
          </a:p>
          <a:p>
            <a:r>
              <a:rPr lang="en-US" sz="2400" dirty="0">
                <a:latin typeface="Times New Roman" panose="02020603050405020304" pitchFamily="18" charset="0"/>
                <a:cs typeface="Times New Roman" panose="02020603050405020304" pitchFamily="18" charset="0"/>
              </a:rPr>
              <a:t>Generally speaking, we would prefer Lift to be more than 1.</a:t>
            </a:r>
          </a:p>
          <a:p>
            <a:r>
              <a:rPr lang="en-US" sz="2400" dirty="0">
                <a:latin typeface="Times New Roman" panose="02020603050405020304" pitchFamily="18" charset="0"/>
                <a:cs typeface="Times New Roman" panose="02020603050405020304" pitchFamily="18" charset="0"/>
              </a:rPr>
              <a:t>So, for this dataset, I have chosen the minimal support = 0.055 at the highest confidence level = 0.60.</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973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5979-19A8-0559-93C3-B7BCA3F3BFF2}"/>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Recommendations on MBA Analysis</a:t>
            </a:r>
          </a:p>
        </p:txBody>
      </p:sp>
      <p:sp>
        <p:nvSpPr>
          <p:cNvPr id="3" name="Content Placeholder 2">
            <a:extLst>
              <a:ext uri="{FF2B5EF4-FFF2-40B4-BE49-F238E27FC236}">
                <a16:creationId xmlns:a16="http://schemas.microsoft.com/office/drawing/2014/main" id="{B44B8042-2679-327C-F633-1E7D526C6F79}"/>
              </a:ext>
            </a:extLst>
          </p:cNvPr>
          <p:cNvSpPr>
            <a:spLocks noGrp="1"/>
          </p:cNvSpPr>
          <p:nvPr>
            <p:ph idx="1"/>
          </p:nvPr>
        </p:nvSpPr>
        <p:spPr>
          <a:xfrm>
            <a:off x="837982" y="1825625"/>
            <a:ext cx="10512862" cy="4051647"/>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The sandwich bag is placed between the Cheeses and the Bagels. Will increase sales of sandwich bags.</a:t>
            </a:r>
          </a:p>
          <a:p>
            <a:r>
              <a:rPr lang="en-US" sz="2400" dirty="0">
                <a:latin typeface="Times New Roman" panose="02020603050405020304" pitchFamily="18" charset="0"/>
                <a:cs typeface="Times New Roman" panose="02020603050405020304" pitchFamily="18" charset="0"/>
              </a:rPr>
              <a:t>The most established rules for having poultry as a recommended commodity. This is also a best-selling item, creating combos with poultry will be very beneficial.</a:t>
            </a:r>
          </a:p>
          <a:p>
            <a:r>
              <a:rPr lang="en-US" sz="2400" dirty="0">
                <a:latin typeface="Times New Roman" panose="02020603050405020304" pitchFamily="18" charset="0"/>
                <a:cs typeface="Times New Roman" panose="02020603050405020304" pitchFamily="18" charset="0"/>
              </a:rPr>
              <a:t>Introductory offer for new customers with a reward points system for the next purchase.</a:t>
            </a:r>
          </a:p>
          <a:p>
            <a:r>
              <a:rPr lang="en-US" sz="2400" dirty="0">
                <a:latin typeface="Times New Roman" panose="02020603050405020304" pitchFamily="18" charset="0"/>
                <a:cs typeface="Times New Roman" panose="02020603050405020304" pitchFamily="18" charset="0"/>
              </a:rPr>
              <a:t>Orders are lower in the fourth quarter and year-end and season-end sales will be profitable during this period.</a:t>
            </a:r>
          </a:p>
          <a:p>
            <a:r>
              <a:rPr lang="en-US" sz="2400" dirty="0">
                <a:latin typeface="Times New Roman" panose="02020603050405020304" pitchFamily="18" charset="0"/>
                <a:cs typeface="Times New Roman" panose="02020603050405020304" pitchFamily="18" charset="0"/>
              </a:rPr>
              <a:t>The advantage is that sales are seen at the beginning of the year, discounts or prices of limited-time events will be useful later in the year or on weekdays to drive sales.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964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5979-19A8-0559-93C3-B7BCA3F3BFF2}"/>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Offers or Combos on MBA Analysis</a:t>
            </a:r>
          </a:p>
        </p:txBody>
      </p:sp>
      <p:sp>
        <p:nvSpPr>
          <p:cNvPr id="3" name="Content Placeholder 2">
            <a:extLst>
              <a:ext uri="{FF2B5EF4-FFF2-40B4-BE49-F238E27FC236}">
                <a16:creationId xmlns:a16="http://schemas.microsoft.com/office/drawing/2014/main" id="{B44B8042-2679-327C-F633-1E7D526C6F79}"/>
              </a:ext>
            </a:extLst>
          </p:cNvPr>
          <p:cNvSpPr>
            <a:spLocks noGrp="1"/>
          </p:cNvSpPr>
          <p:nvPr>
            <p:ph idx="1"/>
          </p:nvPr>
        </p:nvSpPr>
        <p:spPr>
          <a:xfrm>
            <a:off x="837982" y="1825625"/>
            <a:ext cx="10512862" cy="4051647"/>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10% discount on poultry purchased with sausages or dinner rolls</a:t>
            </a:r>
          </a:p>
          <a:p>
            <a:r>
              <a:rPr lang="en-US" sz="2400" dirty="0">
                <a:latin typeface="Times New Roman" panose="02020603050405020304" pitchFamily="18" charset="0"/>
                <a:cs typeface="Times New Roman" panose="02020603050405020304" pitchFamily="18" charset="0"/>
              </a:rPr>
              <a:t>15% off hand soap when purchasing poultry.</a:t>
            </a:r>
          </a:p>
          <a:p>
            <a:r>
              <a:rPr lang="en-US" sz="2400" dirty="0">
                <a:latin typeface="Times New Roman" panose="02020603050405020304" pitchFamily="18" charset="0"/>
                <a:cs typeface="Times New Roman" panose="02020603050405020304" pitchFamily="18" charset="0"/>
              </a:rPr>
              <a:t>Buy 1 get 1 free paper towel for eggs and ice cream.</a:t>
            </a:r>
          </a:p>
          <a:p>
            <a:r>
              <a:rPr lang="en-US" sz="2400" dirty="0">
                <a:latin typeface="Times New Roman" panose="02020603050405020304" pitchFamily="18" charset="0"/>
                <a:cs typeface="Times New Roman" panose="02020603050405020304" pitchFamily="18" charset="0"/>
              </a:rPr>
              <a:t>Promotion of milk with cereals and cheese with bagels might be a good combo to be recommended.</a:t>
            </a:r>
          </a:p>
          <a:p>
            <a:r>
              <a:rPr lang="en-US" sz="2400" dirty="0">
                <a:latin typeface="Times New Roman" panose="02020603050405020304" pitchFamily="18" charset="0"/>
                <a:cs typeface="Times New Roman" panose="02020603050405020304" pitchFamily="18" charset="0"/>
              </a:rPr>
              <a:t>Free spaghetti sauce with Dinner rolls + poultry + eggs combo.</a:t>
            </a:r>
          </a:p>
          <a:p>
            <a:r>
              <a:rPr lang="en-US" sz="2400" dirty="0">
                <a:latin typeface="Times New Roman" panose="02020603050405020304" pitchFamily="18" charset="0"/>
                <a:cs typeface="Times New Roman" panose="02020603050405020304" pitchFamily="18" charset="0"/>
              </a:rPr>
              <a:t>Redemption point schemes for each purchase based on amount spent can be implemented.</a:t>
            </a:r>
          </a:p>
          <a:p>
            <a:r>
              <a:rPr lang="en-US" sz="2400" dirty="0">
                <a:latin typeface="Times New Roman" panose="02020603050405020304" pitchFamily="18" charset="0"/>
                <a:cs typeface="Times New Roman" panose="02020603050405020304" pitchFamily="18" charset="0"/>
              </a:rPr>
              <a:t>Loyalty points to redeem at the end of the month/year for regular customer. This would improve the retention rate.</a:t>
            </a:r>
          </a:p>
          <a:p>
            <a:r>
              <a:rPr lang="en-US" sz="2400" dirty="0">
                <a:latin typeface="Times New Roman" panose="02020603050405020304" pitchFamily="18" charset="0"/>
                <a:cs typeface="Times New Roman" panose="02020603050405020304" pitchFamily="18" charset="0"/>
              </a:rPr>
              <a:t>Apart from these, we might want to be vigilant to not lose customers and attract new customers by giving introductory offers like 5% off on first offer.</a:t>
            </a:r>
          </a:p>
        </p:txBody>
      </p:sp>
    </p:spTree>
    <p:extLst>
      <p:ext uri="{BB962C8B-B14F-4D97-AF65-F5344CB8AC3E}">
        <p14:creationId xmlns:p14="http://schemas.microsoft.com/office/powerpoint/2010/main" val="616018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2071-3A6D-8FBA-153E-9E3F6C287584}"/>
              </a:ext>
            </a:extLst>
          </p:cNvPr>
          <p:cNvSpPr>
            <a:spLocks noGrp="1"/>
          </p:cNvSpPr>
          <p:nvPr>
            <p:ph type="title"/>
          </p:nvPr>
        </p:nvSpPr>
        <p:spPr>
          <a:xfrm>
            <a:off x="1197868" y="2492896"/>
            <a:ext cx="10512862" cy="1325563"/>
          </a:xfrm>
        </p:spPr>
        <p:txBody>
          <a:bodyPr>
            <a:normAutofit/>
          </a:bodyPr>
          <a:lstStyle/>
          <a:p>
            <a:pPr algn="ctr"/>
            <a:r>
              <a:rPr lang="en-I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 </a:t>
            </a:r>
            <a:r>
              <a:rPr lang="en-I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Wingdings" panose="05000000000000000000" pitchFamily="2" charset="2"/>
              </a:rPr>
              <a:t></a:t>
            </a:r>
            <a:endParaRPr lang="en-I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973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2165-B78B-AD2A-5B61-099CCF42EB3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365947F-5934-5CB0-38F7-ED4332B7A3CC}"/>
              </a:ext>
            </a:extLst>
          </p:cNvPr>
          <p:cNvSpPr>
            <a:spLocks noGrp="1"/>
          </p:cNvSpPr>
          <p:nvPr>
            <p:ph idx="1"/>
          </p:nvPr>
        </p:nvSpPr>
        <p:spPr/>
        <p:txBody>
          <a:bodyPr/>
          <a:lstStyle/>
          <a:p>
            <a:pPr marL="0" indent="0">
              <a:buNone/>
            </a:pPr>
            <a:r>
              <a:rPr lang="en-US" sz="2800" b="0" i="0" dirty="0">
                <a:solidFill>
                  <a:srgbClr val="000000"/>
                </a:solidFill>
                <a:effectLst/>
                <a:latin typeface="Times New Roman" panose="02020603050405020304" pitchFamily="18" charset="0"/>
                <a:cs typeface="Times New Roman" panose="02020603050405020304" pitchFamily="18" charset="0"/>
              </a:rPr>
              <a:t>A Grocery Store shared the transactional data with you. Your job is to identify the most popular combos that can be suggested to the Grocery Store chain after a thorough analysis of the most commonly occurring sets of items in the customer orders. The Store doesn’t have any combo offers. Can you suggest the best combos &amp; offers?</a:t>
            </a:r>
            <a:endParaRPr lang="en-IN" dirty="0"/>
          </a:p>
        </p:txBody>
      </p:sp>
    </p:spTree>
    <p:extLst>
      <p:ext uri="{BB962C8B-B14F-4D97-AF65-F5344CB8AC3E}">
        <p14:creationId xmlns:p14="http://schemas.microsoft.com/office/powerpoint/2010/main" val="690818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2071-3A6D-8FBA-153E-9E3F6C287584}"/>
              </a:ext>
            </a:extLst>
          </p:cNvPr>
          <p:cNvSpPr>
            <a:spLocks noGrp="1"/>
          </p:cNvSpPr>
          <p:nvPr>
            <p:ph type="title"/>
          </p:nvPr>
        </p:nvSpPr>
        <p:spPr>
          <a:xfrm>
            <a:off x="1197868" y="2492896"/>
            <a:ext cx="10512862" cy="1325563"/>
          </a:xfrm>
        </p:spPr>
        <p:txBody>
          <a:bodyPr>
            <a:normAutofit/>
          </a:bodyPr>
          <a:lstStyle/>
          <a:p>
            <a:pPr algn="ctr"/>
            <a:r>
              <a:rPr lang="en-IN"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p>
        </p:txBody>
      </p:sp>
    </p:spTree>
    <p:extLst>
      <p:ext uri="{BB962C8B-B14F-4D97-AF65-F5344CB8AC3E}">
        <p14:creationId xmlns:p14="http://schemas.microsoft.com/office/powerpoint/2010/main" val="366466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FA80-8205-36D2-1902-5505B9A1226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Primary Data Analysis</a:t>
            </a:r>
            <a:endParaRPr lang="en-IN" dirty="0"/>
          </a:p>
        </p:txBody>
      </p:sp>
      <p:sp>
        <p:nvSpPr>
          <p:cNvPr id="3" name="Content Placeholder 2">
            <a:extLst>
              <a:ext uri="{FF2B5EF4-FFF2-40B4-BE49-F238E27FC236}">
                <a16:creationId xmlns:a16="http://schemas.microsoft.com/office/drawing/2014/main" id="{2F17A556-17DA-3C0E-79A0-964EDBE3A87A}"/>
              </a:ext>
            </a:extLst>
          </p:cNvPr>
          <p:cNvSpPr>
            <a:spLocks noGrp="1"/>
          </p:cNvSpPr>
          <p:nvPr>
            <p:ph sz="half" idx="1"/>
          </p:nvPr>
        </p:nvSpPr>
        <p:spPr>
          <a:xfrm>
            <a:off x="837982" y="1825625"/>
            <a:ext cx="9288878" cy="955303"/>
          </a:xfrm>
        </p:spPr>
        <p:txBody>
          <a:bodyPr/>
          <a:lstStyle/>
          <a:p>
            <a:pPr>
              <a:buSzPts val="2800"/>
            </a:pPr>
            <a:r>
              <a:rPr lang="en-IN" sz="1800" kern="1200" dirty="0">
                <a:solidFill>
                  <a:srgbClr val="000000"/>
                </a:solidFill>
                <a:effectLst/>
                <a:latin typeface="Times New Roman" panose="02020603050405020304" pitchFamily="18" charset="0"/>
                <a:ea typeface="+mn-ea"/>
                <a:cs typeface="Times New Roman" panose="02020603050405020304" pitchFamily="18" charset="0"/>
              </a:rPr>
              <a:t>We have 20641 rows and 3 columns in the dataset</a:t>
            </a:r>
            <a:endParaRPr lang="en-IN" sz="1800" dirty="0">
              <a:effectLst/>
            </a:endParaRPr>
          </a:p>
          <a:p>
            <a:r>
              <a:rPr lang="en-IN" sz="1800" kern="1200" dirty="0">
                <a:solidFill>
                  <a:srgbClr val="000000"/>
                </a:solidFill>
                <a:effectLst/>
                <a:latin typeface="Times New Roman" panose="02020603050405020304" pitchFamily="18" charset="0"/>
                <a:ea typeface="+mn-ea"/>
                <a:cs typeface="Times New Roman" panose="02020603050405020304" pitchFamily="18" charset="0"/>
              </a:rPr>
              <a:t>In the given data, the rows are repeated for a particular Order ID for each item placed.</a:t>
            </a:r>
            <a:endParaRPr lang="en-IN" dirty="0">
              <a:effectLst/>
            </a:endParaRPr>
          </a:p>
          <a:p>
            <a:endParaRPr lang="en-IN" dirty="0"/>
          </a:p>
        </p:txBody>
      </p:sp>
      <p:graphicFrame>
        <p:nvGraphicFramePr>
          <p:cNvPr id="5" name="Content Placeholder 4">
            <a:extLst>
              <a:ext uri="{FF2B5EF4-FFF2-40B4-BE49-F238E27FC236}">
                <a16:creationId xmlns:a16="http://schemas.microsoft.com/office/drawing/2014/main" id="{28F27C90-29BB-D4FB-B9A4-2C23A9D6E2BE}"/>
              </a:ext>
            </a:extLst>
          </p:cNvPr>
          <p:cNvGraphicFramePr>
            <a:graphicFrameLocks noGrp="1"/>
          </p:cNvGraphicFramePr>
          <p:nvPr>
            <p:ph sz="half" idx="2"/>
            <p:extLst>
              <p:ext uri="{D42A27DB-BD31-4B8C-83A1-F6EECF244321}">
                <p14:modId xmlns:p14="http://schemas.microsoft.com/office/powerpoint/2010/main" val="1907378255"/>
              </p:ext>
            </p:extLst>
          </p:nvPr>
        </p:nvGraphicFramePr>
        <p:xfrm>
          <a:off x="2638028" y="2924944"/>
          <a:ext cx="5562618" cy="3745700"/>
        </p:xfrm>
        <a:graphic>
          <a:graphicData uri="http://schemas.openxmlformats.org/drawingml/2006/table">
            <a:tbl>
              <a:tblPr/>
              <a:tblGrid>
                <a:gridCol w="1854206">
                  <a:extLst>
                    <a:ext uri="{9D8B030D-6E8A-4147-A177-3AD203B41FA5}">
                      <a16:colId xmlns:a16="http://schemas.microsoft.com/office/drawing/2014/main" val="193012348"/>
                    </a:ext>
                  </a:extLst>
                </a:gridCol>
                <a:gridCol w="1854206">
                  <a:extLst>
                    <a:ext uri="{9D8B030D-6E8A-4147-A177-3AD203B41FA5}">
                      <a16:colId xmlns:a16="http://schemas.microsoft.com/office/drawing/2014/main" val="807639778"/>
                    </a:ext>
                  </a:extLst>
                </a:gridCol>
                <a:gridCol w="1854206">
                  <a:extLst>
                    <a:ext uri="{9D8B030D-6E8A-4147-A177-3AD203B41FA5}">
                      <a16:colId xmlns:a16="http://schemas.microsoft.com/office/drawing/2014/main" val="2884666983"/>
                    </a:ext>
                  </a:extLst>
                </a:gridCol>
              </a:tblGrid>
              <a:tr h="187285">
                <a:tc>
                  <a:txBody>
                    <a:bodyPr/>
                    <a:lstStyle/>
                    <a:p>
                      <a:pPr algn="ctr"/>
                      <a:r>
                        <a:rPr lang="en-IN" sz="1000" dirty="0">
                          <a:effectLst/>
                        </a:rPr>
                        <a:t>Date</a:t>
                      </a:r>
                    </a:p>
                  </a:txBody>
                  <a:tcPr marL="49410" marR="49410" marT="6862" marB="6862" anchor="ctr">
                    <a:lnL w="12700" cap="flat" cmpd="sng" algn="ctr">
                      <a:solidFill>
                        <a:srgbClr val="783901"/>
                      </a:solidFill>
                      <a:prstDash val="solid"/>
                      <a:round/>
                      <a:headEnd type="none" w="med" len="med"/>
                      <a:tailEnd type="none" w="med" len="med"/>
                    </a:lnL>
                    <a:lnR w="12700" cap="flat" cmpd="sng" algn="ctr">
                      <a:solidFill>
                        <a:srgbClr val="783901"/>
                      </a:solidFill>
                      <a:prstDash val="solid"/>
                      <a:round/>
                      <a:headEnd type="none" w="med" len="med"/>
                      <a:tailEnd type="none" w="med" len="med"/>
                    </a:lnR>
                    <a:lnT w="12700" cap="flat" cmpd="sng" algn="ctr">
                      <a:solidFill>
                        <a:srgbClr val="783901"/>
                      </a:solidFill>
                      <a:prstDash val="solid"/>
                      <a:round/>
                      <a:headEnd type="none" w="med" len="med"/>
                      <a:tailEnd type="none" w="med" len="med"/>
                    </a:lnT>
                    <a:lnB w="12700" cap="flat" cmpd="sng" algn="ctr">
                      <a:solidFill>
                        <a:srgbClr val="204D4A"/>
                      </a:solidFill>
                      <a:prstDash val="solid"/>
                      <a:round/>
                      <a:headEnd type="none" w="med" len="med"/>
                      <a:tailEnd type="none" w="med" len="med"/>
                    </a:lnB>
                    <a:solidFill>
                      <a:srgbClr val="FFFFFF"/>
                    </a:solidFill>
                  </a:tcPr>
                </a:tc>
                <a:tc>
                  <a:txBody>
                    <a:bodyPr/>
                    <a:lstStyle/>
                    <a:p>
                      <a:pPr algn="ctr"/>
                      <a:r>
                        <a:rPr lang="en-IN" sz="1000">
                          <a:effectLst/>
                        </a:rPr>
                        <a:t>Order_id</a:t>
                      </a:r>
                    </a:p>
                  </a:txBody>
                  <a:tcPr marL="49410" marR="49410" marT="6862" marB="6862" anchor="ctr">
                    <a:lnL w="12700" cap="flat" cmpd="sng" algn="ctr">
                      <a:solidFill>
                        <a:srgbClr val="783901"/>
                      </a:solidFill>
                      <a:prstDash val="solid"/>
                      <a:round/>
                      <a:headEnd type="none" w="med" len="med"/>
                      <a:tailEnd type="none" w="med" len="med"/>
                    </a:lnL>
                    <a:lnR w="12700" cap="flat" cmpd="sng" algn="ctr">
                      <a:solidFill>
                        <a:srgbClr val="003C01"/>
                      </a:solidFill>
                      <a:prstDash val="solid"/>
                      <a:round/>
                      <a:headEnd type="none" w="med" len="med"/>
                      <a:tailEnd type="none" w="med" len="med"/>
                    </a:lnR>
                    <a:lnT w="12700" cap="flat" cmpd="sng" algn="ctr">
                      <a:solidFill>
                        <a:srgbClr val="783901"/>
                      </a:solidFill>
                      <a:prstDash val="solid"/>
                      <a:round/>
                      <a:headEnd type="none" w="med" len="med"/>
                      <a:tailEnd type="none" w="med" len="med"/>
                    </a:lnT>
                    <a:lnB w="12700" cap="flat" cmpd="sng" algn="ctr">
                      <a:solidFill>
                        <a:srgbClr val="A04A4A"/>
                      </a:solidFill>
                      <a:prstDash val="solid"/>
                      <a:round/>
                      <a:headEnd type="none" w="med" len="med"/>
                      <a:tailEnd type="none" w="med" len="med"/>
                    </a:lnB>
                    <a:solidFill>
                      <a:srgbClr val="FFFFFF"/>
                    </a:solidFill>
                  </a:tcPr>
                </a:tc>
                <a:tc>
                  <a:txBody>
                    <a:bodyPr/>
                    <a:lstStyle/>
                    <a:p>
                      <a:pPr algn="ctr"/>
                      <a:r>
                        <a:rPr lang="en-IN" sz="1000">
                          <a:effectLst/>
                        </a:rPr>
                        <a:t>Product</a:t>
                      </a:r>
                    </a:p>
                  </a:txBody>
                  <a:tcPr marL="49410" marR="49410" marT="6862" marB="6862" anchor="ctr">
                    <a:lnL w="12700" cap="flat" cmpd="sng" algn="ctr">
                      <a:solidFill>
                        <a:srgbClr val="003C01"/>
                      </a:solidFill>
                      <a:prstDash val="solid"/>
                      <a:round/>
                      <a:headEnd type="none" w="med" len="med"/>
                      <a:tailEnd type="none" w="med" len="med"/>
                    </a:lnL>
                    <a:lnR>
                      <a:noFill/>
                    </a:lnR>
                    <a:lnT w="12700" cap="flat" cmpd="sng" algn="ctr">
                      <a:solidFill>
                        <a:srgbClr val="003C01"/>
                      </a:solidFill>
                      <a:prstDash val="solid"/>
                      <a:round/>
                      <a:headEnd type="none" w="med" len="med"/>
                      <a:tailEnd type="none" w="med" len="med"/>
                    </a:lnT>
                    <a:lnB w="12700" cap="flat" cmpd="sng" algn="ctr">
                      <a:solidFill>
                        <a:srgbClr val="E0484A"/>
                      </a:solidFill>
                      <a:prstDash val="solid"/>
                      <a:round/>
                      <a:headEnd type="none" w="med" len="med"/>
                      <a:tailEnd type="none" w="med" len="med"/>
                    </a:lnB>
                    <a:solidFill>
                      <a:srgbClr val="FFFFFF"/>
                    </a:solidFill>
                  </a:tcPr>
                </a:tc>
                <a:extLst>
                  <a:ext uri="{0D108BD9-81ED-4DB2-BD59-A6C34878D82A}">
                    <a16:rowId xmlns:a16="http://schemas.microsoft.com/office/drawing/2014/main" val="1145359295"/>
                  </a:ext>
                </a:extLst>
              </a:tr>
              <a:tr h="187285">
                <a:tc>
                  <a:txBody>
                    <a:bodyPr/>
                    <a:lstStyle/>
                    <a:p>
                      <a:pPr algn="ctr"/>
                      <a:r>
                        <a:rPr lang="en-IN" sz="1000" dirty="0">
                          <a:effectLst/>
                        </a:rPr>
                        <a:t>01-01-2018</a:t>
                      </a:r>
                    </a:p>
                  </a:txBody>
                  <a:tcPr marL="49410" marR="49410" marT="6862" marB="6862" anchor="ctr">
                    <a:lnL w="12700" cap="flat" cmpd="sng" algn="ctr">
                      <a:solidFill>
                        <a:srgbClr val="204D4A"/>
                      </a:solidFill>
                      <a:prstDash val="solid"/>
                      <a:round/>
                      <a:headEnd type="none" w="med" len="med"/>
                      <a:tailEnd type="none" w="med" len="med"/>
                    </a:lnL>
                    <a:lnR w="12700" cap="flat" cmpd="sng" algn="ctr">
                      <a:solidFill>
                        <a:srgbClr val="A04A4A"/>
                      </a:solidFill>
                      <a:prstDash val="solid"/>
                      <a:round/>
                      <a:headEnd type="none" w="med" len="med"/>
                      <a:tailEnd type="none" w="med" len="med"/>
                    </a:lnR>
                    <a:lnT w="12700" cap="flat" cmpd="sng" algn="ctr">
                      <a:solidFill>
                        <a:srgbClr val="204D4A"/>
                      </a:solidFill>
                      <a:prstDash val="solid"/>
                      <a:round/>
                      <a:headEnd type="none" w="med" len="med"/>
                      <a:tailEnd type="none" w="med" len="med"/>
                    </a:lnT>
                    <a:lnB w="12700" cap="flat" cmpd="sng" algn="ctr">
                      <a:solidFill>
                        <a:srgbClr val="E04D4A"/>
                      </a:solidFill>
                      <a:prstDash val="solid"/>
                      <a:round/>
                      <a:headEnd type="none" w="med" len="med"/>
                      <a:tailEnd type="none" w="med" len="med"/>
                    </a:lnB>
                    <a:solidFill>
                      <a:srgbClr val="FFFFFF"/>
                    </a:solidFill>
                  </a:tcPr>
                </a:tc>
                <a:tc>
                  <a:txBody>
                    <a:bodyPr/>
                    <a:lstStyle/>
                    <a:p>
                      <a:pPr algn="ctr"/>
                      <a:r>
                        <a:rPr lang="en-IN" sz="1000">
                          <a:effectLst/>
                        </a:rPr>
                        <a:t>1</a:t>
                      </a:r>
                    </a:p>
                  </a:txBody>
                  <a:tcPr marL="49410" marR="49410" marT="6862" marB="6862" anchor="ctr">
                    <a:lnL w="12700" cap="flat" cmpd="sng" algn="ctr">
                      <a:solidFill>
                        <a:srgbClr val="A04A4A"/>
                      </a:solidFill>
                      <a:prstDash val="solid"/>
                      <a:round/>
                      <a:headEnd type="none" w="med" len="med"/>
                      <a:tailEnd type="none" w="med" len="med"/>
                    </a:lnL>
                    <a:lnR w="12700" cap="flat" cmpd="sng" algn="ctr">
                      <a:solidFill>
                        <a:srgbClr val="E0484A"/>
                      </a:solidFill>
                      <a:prstDash val="solid"/>
                      <a:round/>
                      <a:headEnd type="none" w="med" len="med"/>
                      <a:tailEnd type="none" w="med" len="med"/>
                    </a:lnR>
                    <a:lnT w="12700" cap="flat" cmpd="sng" algn="ctr">
                      <a:solidFill>
                        <a:srgbClr val="A04A4A"/>
                      </a:solidFill>
                      <a:prstDash val="solid"/>
                      <a:round/>
                      <a:headEnd type="none" w="med" len="med"/>
                      <a:tailEnd type="none" w="med" len="med"/>
                    </a:lnT>
                    <a:lnB w="12700" cap="flat" cmpd="sng" algn="ctr">
                      <a:solidFill>
                        <a:srgbClr val="604C4A"/>
                      </a:solidFill>
                      <a:prstDash val="solid"/>
                      <a:round/>
                      <a:headEnd type="none" w="med" len="med"/>
                      <a:tailEnd type="none" w="med" len="med"/>
                    </a:lnB>
                    <a:solidFill>
                      <a:srgbClr val="FFFFFF"/>
                    </a:solidFill>
                  </a:tcPr>
                </a:tc>
                <a:tc>
                  <a:txBody>
                    <a:bodyPr/>
                    <a:lstStyle/>
                    <a:p>
                      <a:pPr algn="ctr"/>
                      <a:r>
                        <a:rPr lang="en-IN" sz="1000">
                          <a:effectLst/>
                        </a:rPr>
                        <a:t>yogurt</a:t>
                      </a:r>
                    </a:p>
                  </a:txBody>
                  <a:tcPr marL="49410" marR="49410" marT="6862" marB="6862" anchor="ctr">
                    <a:lnL w="12700" cap="flat" cmpd="sng" algn="ctr">
                      <a:solidFill>
                        <a:srgbClr val="E0484A"/>
                      </a:solidFill>
                      <a:prstDash val="solid"/>
                      <a:round/>
                      <a:headEnd type="none" w="med" len="med"/>
                      <a:tailEnd type="none" w="med" len="med"/>
                    </a:lnL>
                    <a:lnR w="6350" cap="flat" cmpd="sng" algn="ctr">
                      <a:solidFill>
                        <a:srgbClr val="E0484A"/>
                      </a:solidFill>
                      <a:prstDash val="solid"/>
                      <a:round/>
                      <a:headEnd type="none" w="med" len="med"/>
                      <a:tailEnd type="none" w="med" len="med"/>
                    </a:lnR>
                    <a:lnT w="12700" cap="flat" cmpd="sng" algn="ctr">
                      <a:solidFill>
                        <a:srgbClr val="E0484A"/>
                      </a:solidFill>
                      <a:prstDash val="solid"/>
                      <a:round/>
                      <a:headEnd type="none" w="med" len="med"/>
                      <a:tailEnd type="none" w="med" len="med"/>
                    </a:lnT>
                    <a:lnB w="12700" cap="flat" cmpd="sng" algn="ctr">
                      <a:solidFill>
                        <a:srgbClr val="604C4A"/>
                      </a:solidFill>
                      <a:prstDash val="solid"/>
                      <a:round/>
                      <a:headEnd type="none" w="med" len="med"/>
                      <a:tailEnd type="none" w="med" len="med"/>
                    </a:lnB>
                    <a:solidFill>
                      <a:srgbClr val="FFFFFF"/>
                    </a:solidFill>
                  </a:tcPr>
                </a:tc>
                <a:extLst>
                  <a:ext uri="{0D108BD9-81ED-4DB2-BD59-A6C34878D82A}">
                    <a16:rowId xmlns:a16="http://schemas.microsoft.com/office/drawing/2014/main" val="1697639212"/>
                  </a:ext>
                </a:extLst>
              </a:tr>
              <a:tr h="187285">
                <a:tc>
                  <a:txBody>
                    <a:bodyPr/>
                    <a:lstStyle/>
                    <a:p>
                      <a:pPr algn="ctr"/>
                      <a:r>
                        <a:rPr lang="en-IN" sz="1000">
                          <a:effectLst/>
                        </a:rPr>
                        <a:t>01-01-2018</a:t>
                      </a:r>
                    </a:p>
                  </a:txBody>
                  <a:tcPr marL="49410" marR="49410" marT="6862" marB="6862" anchor="ctr">
                    <a:lnL w="12700" cap="flat" cmpd="sng" algn="ctr">
                      <a:solidFill>
                        <a:srgbClr val="E04D4A"/>
                      </a:solidFill>
                      <a:prstDash val="solid"/>
                      <a:round/>
                      <a:headEnd type="none" w="med" len="med"/>
                      <a:tailEnd type="none" w="med" len="med"/>
                    </a:lnL>
                    <a:lnR w="12700" cap="flat" cmpd="sng" algn="ctr">
                      <a:solidFill>
                        <a:srgbClr val="604C4A"/>
                      </a:solidFill>
                      <a:prstDash val="solid"/>
                      <a:round/>
                      <a:headEnd type="none" w="med" len="med"/>
                      <a:tailEnd type="none" w="med" len="med"/>
                    </a:lnR>
                    <a:lnT w="12700" cap="flat" cmpd="sng" algn="ctr">
                      <a:solidFill>
                        <a:srgbClr val="E04D4A"/>
                      </a:solidFill>
                      <a:prstDash val="solid"/>
                      <a:round/>
                      <a:headEnd type="none" w="med" len="med"/>
                      <a:tailEnd type="none" w="med" len="med"/>
                    </a:lnT>
                    <a:lnB w="12700" cap="flat" cmpd="sng" algn="ctr">
                      <a:solidFill>
                        <a:srgbClr val="A04D4A"/>
                      </a:solidFill>
                      <a:prstDash val="solid"/>
                      <a:round/>
                      <a:headEnd type="none" w="med" len="med"/>
                      <a:tailEnd type="none" w="med" len="med"/>
                    </a:lnB>
                    <a:solidFill>
                      <a:srgbClr val="FFFFFF"/>
                    </a:solidFill>
                  </a:tcPr>
                </a:tc>
                <a:tc>
                  <a:txBody>
                    <a:bodyPr/>
                    <a:lstStyle/>
                    <a:p>
                      <a:pPr algn="ctr"/>
                      <a:r>
                        <a:rPr lang="en-IN" sz="1000">
                          <a:effectLst/>
                        </a:rPr>
                        <a:t>1</a:t>
                      </a:r>
                    </a:p>
                  </a:txBody>
                  <a:tcPr marL="49410" marR="49410" marT="6862" marB="6862" anchor="ctr">
                    <a:lnL w="12700" cap="flat" cmpd="sng" algn="ctr">
                      <a:solidFill>
                        <a:srgbClr val="604C4A"/>
                      </a:solidFill>
                      <a:prstDash val="solid"/>
                      <a:round/>
                      <a:headEnd type="none" w="med" len="med"/>
                      <a:tailEnd type="none" w="med" len="med"/>
                    </a:lnL>
                    <a:lnR w="12700" cap="flat" cmpd="sng" algn="ctr">
                      <a:solidFill>
                        <a:srgbClr val="604C4A"/>
                      </a:solidFill>
                      <a:prstDash val="solid"/>
                      <a:round/>
                      <a:headEnd type="none" w="med" len="med"/>
                      <a:tailEnd type="none" w="med" len="med"/>
                    </a:lnR>
                    <a:lnT w="12700" cap="flat" cmpd="sng" algn="ctr">
                      <a:solidFill>
                        <a:srgbClr val="604C4A"/>
                      </a:solidFill>
                      <a:prstDash val="solid"/>
                      <a:round/>
                      <a:headEnd type="none" w="med" len="med"/>
                      <a:tailEnd type="none" w="med" len="med"/>
                    </a:lnT>
                    <a:lnB w="12700" cap="flat" cmpd="sng" algn="ctr">
                      <a:solidFill>
                        <a:srgbClr val="E04E4A"/>
                      </a:solidFill>
                      <a:prstDash val="solid"/>
                      <a:round/>
                      <a:headEnd type="none" w="med" len="med"/>
                      <a:tailEnd type="none" w="med" len="med"/>
                    </a:lnB>
                    <a:solidFill>
                      <a:srgbClr val="FFFFFF"/>
                    </a:solidFill>
                  </a:tcPr>
                </a:tc>
                <a:tc>
                  <a:txBody>
                    <a:bodyPr/>
                    <a:lstStyle/>
                    <a:p>
                      <a:pPr algn="ctr"/>
                      <a:r>
                        <a:rPr lang="en-IN" sz="1000">
                          <a:effectLst/>
                        </a:rPr>
                        <a:t>pork</a:t>
                      </a:r>
                    </a:p>
                  </a:txBody>
                  <a:tcPr marL="49410" marR="49410" marT="6862" marB="6862" anchor="ctr">
                    <a:lnL w="12700" cap="flat" cmpd="sng" algn="ctr">
                      <a:solidFill>
                        <a:srgbClr val="604C4A"/>
                      </a:solidFill>
                      <a:prstDash val="solid"/>
                      <a:round/>
                      <a:headEnd type="none" w="med" len="med"/>
                      <a:tailEnd type="none" w="med" len="med"/>
                    </a:lnL>
                    <a:lnR w="6350" cap="flat" cmpd="sng" algn="ctr">
                      <a:solidFill>
                        <a:srgbClr val="604C4A"/>
                      </a:solidFill>
                      <a:prstDash val="solid"/>
                      <a:round/>
                      <a:headEnd type="none" w="med" len="med"/>
                      <a:tailEnd type="none" w="med" len="med"/>
                    </a:lnR>
                    <a:lnT w="12700" cap="flat" cmpd="sng" algn="ctr">
                      <a:solidFill>
                        <a:srgbClr val="604C4A"/>
                      </a:solidFill>
                      <a:prstDash val="solid"/>
                      <a:round/>
                      <a:headEnd type="none" w="med" len="med"/>
                      <a:tailEnd type="none" w="med" len="med"/>
                    </a:lnT>
                    <a:lnB w="12700" cap="flat" cmpd="sng" algn="ctr">
                      <a:solidFill>
                        <a:srgbClr val="A04B4A"/>
                      </a:solidFill>
                      <a:prstDash val="solid"/>
                      <a:round/>
                      <a:headEnd type="none" w="med" len="med"/>
                      <a:tailEnd type="none" w="med" len="med"/>
                    </a:lnB>
                    <a:solidFill>
                      <a:srgbClr val="FFFFFF"/>
                    </a:solidFill>
                  </a:tcPr>
                </a:tc>
                <a:extLst>
                  <a:ext uri="{0D108BD9-81ED-4DB2-BD59-A6C34878D82A}">
                    <a16:rowId xmlns:a16="http://schemas.microsoft.com/office/drawing/2014/main" val="266698378"/>
                  </a:ext>
                </a:extLst>
              </a:tr>
              <a:tr h="187285">
                <a:tc>
                  <a:txBody>
                    <a:bodyPr/>
                    <a:lstStyle/>
                    <a:p>
                      <a:pPr algn="ctr"/>
                      <a:r>
                        <a:rPr lang="en-IN" sz="1000" dirty="0">
                          <a:effectLst/>
                        </a:rPr>
                        <a:t>01-01-2018</a:t>
                      </a:r>
                    </a:p>
                  </a:txBody>
                  <a:tcPr marL="49410" marR="49410" marT="6862" marB="6862" anchor="ctr">
                    <a:lnL w="12700" cap="flat" cmpd="sng" algn="ctr">
                      <a:solidFill>
                        <a:srgbClr val="A04D4A"/>
                      </a:solidFill>
                      <a:prstDash val="solid"/>
                      <a:round/>
                      <a:headEnd type="none" w="med" len="med"/>
                      <a:tailEnd type="none" w="med" len="med"/>
                    </a:lnL>
                    <a:lnR w="12700" cap="flat" cmpd="sng" algn="ctr">
                      <a:solidFill>
                        <a:srgbClr val="E04E4A"/>
                      </a:solidFill>
                      <a:prstDash val="solid"/>
                      <a:round/>
                      <a:headEnd type="none" w="med" len="med"/>
                      <a:tailEnd type="none" w="med" len="med"/>
                    </a:lnR>
                    <a:lnT w="12700" cap="flat" cmpd="sng" algn="ctr">
                      <a:solidFill>
                        <a:srgbClr val="A04D4A"/>
                      </a:solidFill>
                      <a:prstDash val="solid"/>
                      <a:round/>
                      <a:headEnd type="none" w="med" len="med"/>
                      <a:tailEnd type="none" w="med" len="med"/>
                    </a:lnT>
                    <a:lnB w="12700" cap="flat" cmpd="sng" algn="ctr">
                      <a:solidFill>
                        <a:srgbClr val="604F4A"/>
                      </a:solidFill>
                      <a:prstDash val="solid"/>
                      <a:round/>
                      <a:headEnd type="none" w="med" len="med"/>
                      <a:tailEnd type="none" w="med" len="med"/>
                    </a:lnB>
                    <a:solidFill>
                      <a:srgbClr val="FFFFFF"/>
                    </a:solidFill>
                  </a:tcPr>
                </a:tc>
                <a:tc>
                  <a:txBody>
                    <a:bodyPr/>
                    <a:lstStyle/>
                    <a:p>
                      <a:pPr algn="ctr"/>
                      <a:r>
                        <a:rPr lang="en-IN" sz="1000">
                          <a:effectLst/>
                        </a:rPr>
                        <a:t>1</a:t>
                      </a:r>
                    </a:p>
                  </a:txBody>
                  <a:tcPr marL="49410" marR="49410" marT="6862" marB="6862" anchor="ctr">
                    <a:lnL w="12700" cap="flat" cmpd="sng" algn="ctr">
                      <a:solidFill>
                        <a:srgbClr val="E04E4A"/>
                      </a:solidFill>
                      <a:prstDash val="solid"/>
                      <a:round/>
                      <a:headEnd type="none" w="med" len="med"/>
                      <a:tailEnd type="none" w="med" len="med"/>
                    </a:lnL>
                    <a:lnR w="12700" cap="flat" cmpd="sng" algn="ctr">
                      <a:solidFill>
                        <a:srgbClr val="A04B4A"/>
                      </a:solidFill>
                      <a:prstDash val="solid"/>
                      <a:round/>
                      <a:headEnd type="none" w="med" len="med"/>
                      <a:tailEnd type="none" w="med" len="med"/>
                    </a:lnR>
                    <a:lnT w="12700" cap="flat" cmpd="sng" algn="ctr">
                      <a:solidFill>
                        <a:srgbClr val="E04E4A"/>
                      </a:solidFill>
                      <a:prstDash val="solid"/>
                      <a:round/>
                      <a:headEnd type="none" w="med" len="med"/>
                      <a:tailEnd type="none" w="med" len="med"/>
                    </a:lnT>
                    <a:lnB w="12700" cap="flat" cmpd="sng" algn="ctr">
                      <a:solidFill>
                        <a:srgbClr val="A0494A"/>
                      </a:solidFill>
                      <a:prstDash val="solid"/>
                      <a:round/>
                      <a:headEnd type="none" w="med" len="med"/>
                      <a:tailEnd type="none" w="med" len="med"/>
                    </a:lnB>
                    <a:solidFill>
                      <a:srgbClr val="FFFFFF"/>
                    </a:solidFill>
                  </a:tcPr>
                </a:tc>
                <a:tc>
                  <a:txBody>
                    <a:bodyPr/>
                    <a:lstStyle/>
                    <a:p>
                      <a:pPr algn="ctr"/>
                      <a:r>
                        <a:rPr lang="en-IN" sz="1000">
                          <a:effectLst/>
                        </a:rPr>
                        <a:t>sandwich bags</a:t>
                      </a:r>
                    </a:p>
                  </a:txBody>
                  <a:tcPr marL="49410" marR="49410" marT="6862" marB="6862" anchor="ctr">
                    <a:lnL w="12700" cap="flat" cmpd="sng" algn="ctr">
                      <a:solidFill>
                        <a:srgbClr val="A04B4A"/>
                      </a:solidFill>
                      <a:prstDash val="solid"/>
                      <a:round/>
                      <a:headEnd type="none" w="med" len="med"/>
                      <a:tailEnd type="none" w="med" len="med"/>
                    </a:lnL>
                    <a:lnR w="6350" cap="flat" cmpd="sng" algn="ctr">
                      <a:solidFill>
                        <a:srgbClr val="A04B4A"/>
                      </a:solidFill>
                      <a:prstDash val="solid"/>
                      <a:round/>
                      <a:headEnd type="none" w="med" len="med"/>
                      <a:tailEnd type="none" w="med" len="med"/>
                    </a:lnR>
                    <a:lnT w="12700" cap="flat" cmpd="sng" algn="ctr">
                      <a:solidFill>
                        <a:srgbClr val="A04B4A"/>
                      </a:solidFill>
                      <a:prstDash val="solid"/>
                      <a:round/>
                      <a:headEnd type="none" w="med" len="med"/>
                      <a:tailEnd type="none" w="med" len="med"/>
                    </a:lnT>
                    <a:lnB w="12700" cap="flat" cmpd="sng" algn="ctr">
                      <a:solidFill>
                        <a:srgbClr val="604C4A"/>
                      </a:solidFill>
                      <a:prstDash val="solid"/>
                      <a:round/>
                      <a:headEnd type="none" w="med" len="med"/>
                      <a:tailEnd type="none" w="med" len="med"/>
                    </a:lnB>
                    <a:solidFill>
                      <a:srgbClr val="FFFFFF"/>
                    </a:solidFill>
                  </a:tcPr>
                </a:tc>
                <a:extLst>
                  <a:ext uri="{0D108BD9-81ED-4DB2-BD59-A6C34878D82A}">
                    <a16:rowId xmlns:a16="http://schemas.microsoft.com/office/drawing/2014/main" val="2009598017"/>
                  </a:ext>
                </a:extLst>
              </a:tr>
              <a:tr h="187285">
                <a:tc>
                  <a:txBody>
                    <a:bodyPr/>
                    <a:lstStyle/>
                    <a:p>
                      <a:pPr algn="ctr"/>
                      <a:r>
                        <a:rPr lang="en-IN" sz="1000" dirty="0">
                          <a:effectLst/>
                        </a:rPr>
                        <a:t>01-01-2018</a:t>
                      </a:r>
                    </a:p>
                  </a:txBody>
                  <a:tcPr marL="49410" marR="49410" marT="6862" marB="6862" anchor="ctr">
                    <a:lnL w="12700" cap="flat" cmpd="sng" algn="ctr">
                      <a:solidFill>
                        <a:srgbClr val="604F4A"/>
                      </a:solidFill>
                      <a:prstDash val="solid"/>
                      <a:round/>
                      <a:headEnd type="none" w="med" len="med"/>
                      <a:tailEnd type="none" w="med" len="med"/>
                    </a:lnL>
                    <a:lnR w="12700" cap="flat" cmpd="sng" algn="ctr">
                      <a:solidFill>
                        <a:srgbClr val="A0494A"/>
                      </a:solidFill>
                      <a:prstDash val="solid"/>
                      <a:round/>
                      <a:headEnd type="none" w="med" len="med"/>
                      <a:tailEnd type="none" w="med" len="med"/>
                    </a:lnR>
                    <a:lnT w="12700" cap="flat" cmpd="sng" algn="ctr">
                      <a:solidFill>
                        <a:srgbClr val="604F4A"/>
                      </a:solidFill>
                      <a:prstDash val="solid"/>
                      <a:round/>
                      <a:headEnd type="none" w="med" len="med"/>
                      <a:tailEnd type="none" w="med" len="med"/>
                    </a:lnT>
                    <a:lnB w="12700" cap="flat" cmpd="sng" algn="ctr">
                      <a:solidFill>
                        <a:srgbClr val="204D4A"/>
                      </a:solidFill>
                      <a:prstDash val="solid"/>
                      <a:round/>
                      <a:headEnd type="none" w="med" len="med"/>
                      <a:tailEnd type="none" w="med" len="med"/>
                    </a:lnB>
                    <a:solidFill>
                      <a:srgbClr val="FFFFFF"/>
                    </a:solidFill>
                  </a:tcPr>
                </a:tc>
                <a:tc>
                  <a:txBody>
                    <a:bodyPr/>
                    <a:lstStyle/>
                    <a:p>
                      <a:pPr algn="ctr"/>
                      <a:r>
                        <a:rPr lang="en-IN" sz="1000">
                          <a:effectLst/>
                        </a:rPr>
                        <a:t>1</a:t>
                      </a:r>
                    </a:p>
                  </a:txBody>
                  <a:tcPr marL="49410" marR="49410" marT="6862" marB="6862" anchor="ctr">
                    <a:lnL w="12700" cap="flat" cmpd="sng" algn="ctr">
                      <a:solidFill>
                        <a:srgbClr val="A0494A"/>
                      </a:solidFill>
                      <a:prstDash val="solid"/>
                      <a:round/>
                      <a:headEnd type="none" w="med" len="med"/>
                      <a:tailEnd type="none" w="med" len="med"/>
                    </a:lnL>
                    <a:lnR w="12700" cap="flat" cmpd="sng" algn="ctr">
                      <a:solidFill>
                        <a:srgbClr val="604C4A"/>
                      </a:solidFill>
                      <a:prstDash val="solid"/>
                      <a:round/>
                      <a:headEnd type="none" w="med" len="med"/>
                      <a:tailEnd type="none" w="med" len="med"/>
                    </a:lnR>
                    <a:lnT w="12700" cap="flat" cmpd="sng" algn="ctr">
                      <a:solidFill>
                        <a:srgbClr val="A0494A"/>
                      </a:solidFill>
                      <a:prstDash val="solid"/>
                      <a:round/>
                      <a:headEnd type="none" w="med" len="med"/>
                      <a:tailEnd type="none" w="med" len="med"/>
                    </a:lnT>
                    <a:lnB w="12700" cap="flat" cmpd="sng" algn="ctr">
                      <a:solidFill>
                        <a:srgbClr val="E0494A"/>
                      </a:solidFill>
                      <a:prstDash val="solid"/>
                      <a:round/>
                      <a:headEnd type="none" w="med" len="med"/>
                      <a:tailEnd type="none" w="med" len="med"/>
                    </a:lnB>
                    <a:solidFill>
                      <a:srgbClr val="FFFFFF"/>
                    </a:solidFill>
                  </a:tcPr>
                </a:tc>
                <a:tc>
                  <a:txBody>
                    <a:bodyPr/>
                    <a:lstStyle/>
                    <a:p>
                      <a:pPr algn="ctr"/>
                      <a:r>
                        <a:rPr lang="en-IN" sz="1000">
                          <a:effectLst/>
                        </a:rPr>
                        <a:t>lunch meat</a:t>
                      </a:r>
                    </a:p>
                  </a:txBody>
                  <a:tcPr marL="49410" marR="49410" marT="6862" marB="6862" anchor="ctr">
                    <a:lnL w="12700" cap="flat" cmpd="sng" algn="ctr">
                      <a:solidFill>
                        <a:srgbClr val="604C4A"/>
                      </a:solidFill>
                      <a:prstDash val="solid"/>
                      <a:round/>
                      <a:headEnd type="none" w="med" len="med"/>
                      <a:tailEnd type="none" w="med" len="med"/>
                    </a:lnL>
                    <a:lnR w="6350" cap="flat" cmpd="sng" algn="ctr">
                      <a:solidFill>
                        <a:srgbClr val="604C4A"/>
                      </a:solidFill>
                      <a:prstDash val="solid"/>
                      <a:round/>
                      <a:headEnd type="none" w="med" len="med"/>
                      <a:tailEnd type="none" w="med" len="med"/>
                    </a:lnR>
                    <a:lnT w="12700" cap="flat" cmpd="sng" algn="ctr">
                      <a:solidFill>
                        <a:srgbClr val="604C4A"/>
                      </a:solidFill>
                      <a:prstDash val="solid"/>
                      <a:round/>
                      <a:headEnd type="none" w="med" len="med"/>
                      <a:tailEnd type="none" w="med" len="med"/>
                    </a:lnT>
                    <a:lnB w="12700" cap="flat" cmpd="sng" algn="ctr">
                      <a:solidFill>
                        <a:srgbClr val="A04B4A"/>
                      </a:solidFill>
                      <a:prstDash val="solid"/>
                      <a:round/>
                      <a:headEnd type="none" w="med" len="med"/>
                      <a:tailEnd type="none" w="med" len="med"/>
                    </a:lnB>
                    <a:solidFill>
                      <a:srgbClr val="FFFFFF"/>
                    </a:solidFill>
                  </a:tcPr>
                </a:tc>
                <a:extLst>
                  <a:ext uri="{0D108BD9-81ED-4DB2-BD59-A6C34878D82A}">
                    <a16:rowId xmlns:a16="http://schemas.microsoft.com/office/drawing/2014/main" val="2927113527"/>
                  </a:ext>
                </a:extLst>
              </a:tr>
              <a:tr h="187285">
                <a:tc>
                  <a:txBody>
                    <a:bodyPr/>
                    <a:lstStyle/>
                    <a:p>
                      <a:pPr algn="ctr"/>
                      <a:r>
                        <a:rPr lang="en-IN" sz="1000">
                          <a:effectLst/>
                        </a:rPr>
                        <a:t>01-01-2018</a:t>
                      </a:r>
                    </a:p>
                  </a:txBody>
                  <a:tcPr marL="49410" marR="49410" marT="6862" marB="6862" anchor="ctr">
                    <a:lnL w="12700" cap="flat" cmpd="sng" algn="ctr">
                      <a:solidFill>
                        <a:srgbClr val="204D4A"/>
                      </a:solidFill>
                      <a:prstDash val="solid"/>
                      <a:round/>
                      <a:headEnd type="none" w="med" len="med"/>
                      <a:tailEnd type="none" w="med" len="med"/>
                    </a:lnL>
                    <a:lnR w="12700" cap="flat" cmpd="sng" algn="ctr">
                      <a:solidFill>
                        <a:srgbClr val="E0494A"/>
                      </a:solidFill>
                      <a:prstDash val="solid"/>
                      <a:round/>
                      <a:headEnd type="none" w="med" len="med"/>
                      <a:tailEnd type="none" w="med" len="med"/>
                    </a:lnR>
                    <a:lnT w="12700" cap="flat" cmpd="sng" algn="ctr">
                      <a:solidFill>
                        <a:srgbClr val="204D4A"/>
                      </a:solidFill>
                      <a:prstDash val="solid"/>
                      <a:round/>
                      <a:headEnd type="none" w="med" len="med"/>
                      <a:tailEnd type="none" w="med" len="med"/>
                    </a:lnT>
                    <a:lnB w="12700" cap="flat" cmpd="sng" algn="ctr">
                      <a:solidFill>
                        <a:srgbClr val="A04A4A"/>
                      </a:solidFill>
                      <a:prstDash val="solid"/>
                      <a:round/>
                      <a:headEnd type="none" w="med" len="med"/>
                      <a:tailEnd type="none" w="med" len="med"/>
                    </a:lnB>
                    <a:solidFill>
                      <a:srgbClr val="FFFFFF"/>
                    </a:solidFill>
                  </a:tcPr>
                </a:tc>
                <a:tc>
                  <a:txBody>
                    <a:bodyPr/>
                    <a:lstStyle/>
                    <a:p>
                      <a:pPr algn="ctr"/>
                      <a:r>
                        <a:rPr lang="en-IN" sz="1000">
                          <a:effectLst/>
                        </a:rPr>
                        <a:t>1</a:t>
                      </a:r>
                    </a:p>
                  </a:txBody>
                  <a:tcPr marL="49410" marR="49410" marT="6862" marB="6862" anchor="ctr">
                    <a:lnL w="12700" cap="flat" cmpd="sng" algn="ctr">
                      <a:solidFill>
                        <a:srgbClr val="E0494A"/>
                      </a:solidFill>
                      <a:prstDash val="solid"/>
                      <a:round/>
                      <a:headEnd type="none" w="med" len="med"/>
                      <a:tailEnd type="none" w="med" len="med"/>
                    </a:lnL>
                    <a:lnR w="12700" cap="flat" cmpd="sng" algn="ctr">
                      <a:solidFill>
                        <a:srgbClr val="A04B4A"/>
                      </a:solidFill>
                      <a:prstDash val="solid"/>
                      <a:round/>
                      <a:headEnd type="none" w="med" len="med"/>
                      <a:tailEnd type="none" w="med" len="med"/>
                    </a:lnR>
                    <a:lnT w="12700" cap="flat" cmpd="sng" algn="ctr">
                      <a:solidFill>
                        <a:srgbClr val="E0494A"/>
                      </a:solidFill>
                      <a:prstDash val="solid"/>
                      <a:round/>
                      <a:headEnd type="none" w="med" len="med"/>
                      <a:tailEnd type="none" w="med" len="med"/>
                    </a:lnT>
                    <a:lnB w="12700" cap="flat" cmpd="sng" algn="ctr">
                      <a:solidFill>
                        <a:srgbClr val="A04C4A"/>
                      </a:solidFill>
                      <a:prstDash val="solid"/>
                      <a:round/>
                      <a:headEnd type="none" w="med" len="med"/>
                      <a:tailEnd type="none" w="med" len="med"/>
                    </a:lnB>
                    <a:solidFill>
                      <a:srgbClr val="FFFFFF"/>
                    </a:solidFill>
                  </a:tcPr>
                </a:tc>
                <a:tc>
                  <a:txBody>
                    <a:bodyPr/>
                    <a:lstStyle/>
                    <a:p>
                      <a:pPr algn="ctr"/>
                      <a:r>
                        <a:rPr lang="en-IN" sz="1000">
                          <a:effectLst/>
                        </a:rPr>
                        <a:t>all- purpose</a:t>
                      </a:r>
                    </a:p>
                  </a:txBody>
                  <a:tcPr marL="49410" marR="49410" marT="6862" marB="6862" anchor="ctr">
                    <a:lnL w="12700" cap="flat" cmpd="sng" algn="ctr">
                      <a:solidFill>
                        <a:srgbClr val="A04B4A"/>
                      </a:solidFill>
                      <a:prstDash val="solid"/>
                      <a:round/>
                      <a:headEnd type="none" w="med" len="med"/>
                      <a:tailEnd type="none" w="med" len="med"/>
                    </a:lnL>
                    <a:lnR w="6350" cap="flat" cmpd="sng" algn="ctr">
                      <a:solidFill>
                        <a:srgbClr val="A04B4A"/>
                      </a:solidFill>
                      <a:prstDash val="solid"/>
                      <a:round/>
                      <a:headEnd type="none" w="med" len="med"/>
                      <a:tailEnd type="none" w="med" len="med"/>
                    </a:lnR>
                    <a:lnT w="12700" cap="flat" cmpd="sng" algn="ctr">
                      <a:solidFill>
                        <a:srgbClr val="A04B4A"/>
                      </a:solidFill>
                      <a:prstDash val="solid"/>
                      <a:round/>
                      <a:headEnd type="none" w="med" len="med"/>
                      <a:tailEnd type="none" w="med" len="med"/>
                    </a:lnT>
                    <a:lnB w="12700" cap="flat" cmpd="sng" algn="ctr">
                      <a:solidFill>
                        <a:srgbClr val="604E4A"/>
                      </a:solidFill>
                      <a:prstDash val="solid"/>
                      <a:round/>
                      <a:headEnd type="none" w="med" len="med"/>
                      <a:tailEnd type="none" w="med" len="med"/>
                    </a:lnB>
                    <a:solidFill>
                      <a:srgbClr val="FFFFFF"/>
                    </a:solidFill>
                  </a:tcPr>
                </a:tc>
                <a:extLst>
                  <a:ext uri="{0D108BD9-81ED-4DB2-BD59-A6C34878D82A}">
                    <a16:rowId xmlns:a16="http://schemas.microsoft.com/office/drawing/2014/main" val="1157546528"/>
                  </a:ext>
                </a:extLst>
              </a:tr>
              <a:tr h="187285">
                <a:tc>
                  <a:txBody>
                    <a:bodyPr/>
                    <a:lstStyle/>
                    <a:p>
                      <a:pPr algn="ctr"/>
                      <a:r>
                        <a:rPr lang="en-IN" sz="1000">
                          <a:effectLst/>
                        </a:rPr>
                        <a:t>01-01-2018</a:t>
                      </a:r>
                    </a:p>
                  </a:txBody>
                  <a:tcPr marL="49410" marR="49410" marT="6862" marB="6862" anchor="ctr">
                    <a:lnL w="12700" cap="flat" cmpd="sng" algn="ctr">
                      <a:solidFill>
                        <a:srgbClr val="A04A4A"/>
                      </a:solidFill>
                      <a:prstDash val="solid"/>
                      <a:round/>
                      <a:headEnd type="none" w="med" len="med"/>
                      <a:tailEnd type="none" w="med" len="med"/>
                    </a:lnL>
                    <a:lnR w="12700" cap="flat" cmpd="sng" algn="ctr">
                      <a:solidFill>
                        <a:srgbClr val="A04C4A"/>
                      </a:solidFill>
                      <a:prstDash val="solid"/>
                      <a:round/>
                      <a:headEnd type="none" w="med" len="med"/>
                      <a:tailEnd type="none" w="med" len="med"/>
                    </a:lnR>
                    <a:lnT w="12700" cap="flat" cmpd="sng" algn="ctr">
                      <a:solidFill>
                        <a:srgbClr val="A04A4A"/>
                      </a:solidFill>
                      <a:prstDash val="solid"/>
                      <a:round/>
                      <a:headEnd type="none" w="med" len="med"/>
                      <a:tailEnd type="none" w="med" len="med"/>
                    </a:lnT>
                    <a:lnB w="12700" cap="flat" cmpd="sng" algn="ctr">
                      <a:solidFill>
                        <a:srgbClr val="E04E4A"/>
                      </a:solidFill>
                      <a:prstDash val="solid"/>
                      <a:round/>
                      <a:headEnd type="none" w="med" len="med"/>
                      <a:tailEnd type="none" w="med" len="med"/>
                    </a:lnB>
                    <a:solidFill>
                      <a:srgbClr val="FFFFFF"/>
                    </a:solidFill>
                  </a:tcPr>
                </a:tc>
                <a:tc>
                  <a:txBody>
                    <a:bodyPr/>
                    <a:lstStyle/>
                    <a:p>
                      <a:pPr algn="ctr"/>
                      <a:r>
                        <a:rPr lang="en-IN" sz="1000">
                          <a:effectLst/>
                        </a:rPr>
                        <a:t>1</a:t>
                      </a:r>
                    </a:p>
                  </a:txBody>
                  <a:tcPr marL="49410" marR="49410" marT="6862" marB="6862" anchor="ctr">
                    <a:lnL w="12700" cap="flat" cmpd="sng" algn="ctr">
                      <a:solidFill>
                        <a:srgbClr val="A04C4A"/>
                      </a:solidFill>
                      <a:prstDash val="solid"/>
                      <a:round/>
                      <a:headEnd type="none" w="med" len="med"/>
                      <a:tailEnd type="none" w="med" len="med"/>
                    </a:lnL>
                    <a:lnR w="12700" cap="flat" cmpd="sng" algn="ctr">
                      <a:solidFill>
                        <a:srgbClr val="604E4A"/>
                      </a:solidFill>
                      <a:prstDash val="solid"/>
                      <a:round/>
                      <a:headEnd type="none" w="med" len="med"/>
                      <a:tailEnd type="none" w="med" len="med"/>
                    </a:lnR>
                    <a:lnT w="12700" cap="flat" cmpd="sng" algn="ctr">
                      <a:solidFill>
                        <a:srgbClr val="A04C4A"/>
                      </a:solidFill>
                      <a:prstDash val="solid"/>
                      <a:round/>
                      <a:headEnd type="none" w="med" len="med"/>
                      <a:tailEnd type="none" w="med" len="med"/>
                    </a:lnT>
                    <a:lnB w="12700" cap="flat" cmpd="sng" algn="ctr">
                      <a:solidFill>
                        <a:srgbClr val="A04D4A"/>
                      </a:solidFill>
                      <a:prstDash val="solid"/>
                      <a:round/>
                      <a:headEnd type="none" w="med" len="med"/>
                      <a:tailEnd type="none" w="med" len="med"/>
                    </a:lnB>
                    <a:solidFill>
                      <a:srgbClr val="FFFFFF"/>
                    </a:solidFill>
                  </a:tcPr>
                </a:tc>
                <a:tc>
                  <a:txBody>
                    <a:bodyPr/>
                    <a:lstStyle/>
                    <a:p>
                      <a:pPr algn="ctr"/>
                      <a:r>
                        <a:rPr lang="en-IN" sz="1000">
                          <a:effectLst/>
                        </a:rPr>
                        <a:t>flour</a:t>
                      </a:r>
                    </a:p>
                  </a:txBody>
                  <a:tcPr marL="49410" marR="49410" marT="6862" marB="6862" anchor="ctr">
                    <a:lnL w="12700" cap="flat" cmpd="sng" algn="ctr">
                      <a:solidFill>
                        <a:srgbClr val="604E4A"/>
                      </a:solidFill>
                      <a:prstDash val="solid"/>
                      <a:round/>
                      <a:headEnd type="none" w="med" len="med"/>
                      <a:tailEnd type="none" w="med" len="med"/>
                    </a:lnL>
                    <a:lnR w="6350" cap="flat" cmpd="sng" algn="ctr">
                      <a:solidFill>
                        <a:srgbClr val="604E4A"/>
                      </a:solidFill>
                      <a:prstDash val="solid"/>
                      <a:round/>
                      <a:headEnd type="none" w="med" len="med"/>
                      <a:tailEnd type="none" w="med" len="med"/>
                    </a:lnR>
                    <a:lnT w="12700" cap="flat" cmpd="sng" algn="ctr">
                      <a:solidFill>
                        <a:srgbClr val="604E4A"/>
                      </a:solidFill>
                      <a:prstDash val="solid"/>
                      <a:round/>
                      <a:headEnd type="none" w="med" len="med"/>
                      <a:tailEnd type="none" w="med" len="med"/>
                    </a:lnT>
                    <a:lnB w="12700" cap="flat" cmpd="sng" algn="ctr">
                      <a:solidFill>
                        <a:srgbClr val="A04C4A"/>
                      </a:solidFill>
                      <a:prstDash val="solid"/>
                      <a:round/>
                      <a:headEnd type="none" w="med" len="med"/>
                      <a:tailEnd type="none" w="med" len="med"/>
                    </a:lnB>
                    <a:solidFill>
                      <a:srgbClr val="FFFFFF"/>
                    </a:solidFill>
                  </a:tcPr>
                </a:tc>
                <a:extLst>
                  <a:ext uri="{0D108BD9-81ED-4DB2-BD59-A6C34878D82A}">
                    <a16:rowId xmlns:a16="http://schemas.microsoft.com/office/drawing/2014/main" val="608031770"/>
                  </a:ext>
                </a:extLst>
              </a:tr>
              <a:tr h="187285">
                <a:tc>
                  <a:txBody>
                    <a:bodyPr/>
                    <a:lstStyle/>
                    <a:p>
                      <a:pPr algn="ctr"/>
                      <a:r>
                        <a:rPr lang="en-IN" sz="1000" dirty="0">
                          <a:effectLst/>
                        </a:rPr>
                        <a:t>01-01-2018</a:t>
                      </a:r>
                    </a:p>
                  </a:txBody>
                  <a:tcPr marL="49410" marR="49410" marT="6862" marB="6862" anchor="ctr">
                    <a:lnL w="12700" cap="flat" cmpd="sng" algn="ctr">
                      <a:solidFill>
                        <a:srgbClr val="E04E4A"/>
                      </a:solidFill>
                      <a:prstDash val="solid"/>
                      <a:round/>
                      <a:headEnd type="none" w="med" len="med"/>
                      <a:tailEnd type="none" w="med" len="med"/>
                    </a:lnL>
                    <a:lnR w="12700" cap="flat" cmpd="sng" algn="ctr">
                      <a:solidFill>
                        <a:srgbClr val="A04D4A"/>
                      </a:solidFill>
                      <a:prstDash val="solid"/>
                      <a:round/>
                      <a:headEnd type="none" w="med" len="med"/>
                      <a:tailEnd type="none" w="med" len="med"/>
                    </a:lnR>
                    <a:lnT w="12700" cap="flat" cmpd="sng" algn="ctr">
                      <a:solidFill>
                        <a:srgbClr val="E04E4A"/>
                      </a:solidFill>
                      <a:prstDash val="solid"/>
                      <a:round/>
                      <a:headEnd type="none" w="med" len="med"/>
                      <a:tailEnd type="none" w="med" len="med"/>
                    </a:lnT>
                    <a:lnB w="12700" cap="flat" cmpd="sng" algn="ctr">
                      <a:solidFill>
                        <a:srgbClr val="E04E4A"/>
                      </a:solidFill>
                      <a:prstDash val="solid"/>
                      <a:round/>
                      <a:headEnd type="none" w="med" len="med"/>
                      <a:tailEnd type="none" w="med" len="med"/>
                    </a:lnB>
                    <a:solidFill>
                      <a:srgbClr val="FFFFFF"/>
                    </a:solidFill>
                  </a:tcPr>
                </a:tc>
                <a:tc>
                  <a:txBody>
                    <a:bodyPr/>
                    <a:lstStyle/>
                    <a:p>
                      <a:pPr algn="ctr"/>
                      <a:r>
                        <a:rPr lang="en-IN" sz="1000">
                          <a:effectLst/>
                        </a:rPr>
                        <a:t>1</a:t>
                      </a:r>
                    </a:p>
                  </a:txBody>
                  <a:tcPr marL="49410" marR="49410" marT="6862" marB="6862" anchor="ctr">
                    <a:lnL w="12700" cap="flat" cmpd="sng" algn="ctr">
                      <a:solidFill>
                        <a:srgbClr val="A04D4A"/>
                      </a:solidFill>
                      <a:prstDash val="solid"/>
                      <a:round/>
                      <a:headEnd type="none" w="med" len="med"/>
                      <a:tailEnd type="none" w="med" len="med"/>
                    </a:lnL>
                    <a:lnR w="12700" cap="flat" cmpd="sng" algn="ctr">
                      <a:solidFill>
                        <a:srgbClr val="A04C4A"/>
                      </a:solidFill>
                      <a:prstDash val="solid"/>
                      <a:round/>
                      <a:headEnd type="none" w="med" len="med"/>
                      <a:tailEnd type="none" w="med" len="med"/>
                    </a:lnR>
                    <a:lnT w="12700" cap="flat" cmpd="sng" algn="ctr">
                      <a:solidFill>
                        <a:srgbClr val="A04D4A"/>
                      </a:solidFill>
                      <a:prstDash val="solid"/>
                      <a:round/>
                      <a:headEnd type="none" w="med" len="med"/>
                      <a:tailEnd type="none" w="med" len="med"/>
                    </a:lnT>
                    <a:lnB w="12700" cap="flat" cmpd="sng" algn="ctr">
                      <a:solidFill>
                        <a:srgbClr val="604F4A"/>
                      </a:solidFill>
                      <a:prstDash val="solid"/>
                      <a:round/>
                      <a:headEnd type="none" w="med" len="med"/>
                      <a:tailEnd type="none" w="med" len="med"/>
                    </a:lnB>
                    <a:solidFill>
                      <a:srgbClr val="FFFFFF"/>
                    </a:solidFill>
                  </a:tcPr>
                </a:tc>
                <a:tc>
                  <a:txBody>
                    <a:bodyPr/>
                    <a:lstStyle/>
                    <a:p>
                      <a:pPr algn="ctr"/>
                      <a:r>
                        <a:rPr lang="en-IN" sz="1000">
                          <a:effectLst/>
                        </a:rPr>
                        <a:t>soda</a:t>
                      </a:r>
                    </a:p>
                  </a:txBody>
                  <a:tcPr marL="49410" marR="49410" marT="6862" marB="6862" anchor="ctr">
                    <a:lnL w="12700" cap="flat" cmpd="sng" algn="ctr">
                      <a:solidFill>
                        <a:srgbClr val="A04C4A"/>
                      </a:solidFill>
                      <a:prstDash val="solid"/>
                      <a:round/>
                      <a:headEnd type="none" w="med" len="med"/>
                      <a:tailEnd type="none" w="med" len="med"/>
                    </a:lnL>
                    <a:lnR w="6350" cap="flat" cmpd="sng" algn="ctr">
                      <a:solidFill>
                        <a:srgbClr val="A04C4A"/>
                      </a:solidFill>
                      <a:prstDash val="solid"/>
                      <a:round/>
                      <a:headEnd type="none" w="med" len="med"/>
                      <a:tailEnd type="none" w="med" len="med"/>
                    </a:lnR>
                    <a:lnT w="12700" cap="flat" cmpd="sng" algn="ctr">
                      <a:solidFill>
                        <a:srgbClr val="A04C4A"/>
                      </a:solidFill>
                      <a:prstDash val="solid"/>
                      <a:round/>
                      <a:headEnd type="none" w="med" len="med"/>
                      <a:tailEnd type="none" w="med" len="med"/>
                    </a:lnT>
                    <a:lnB w="12700" cap="flat" cmpd="sng" algn="ctr">
                      <a:solidFill>
                        <a:srgbClr val="20504A"/>
                      </a:solidFill>
                      <a:prstDash val="solid"/>
                      <a:round/>
                      <a:headEnd type="none" w="med" len="med"/>
                      <a:tailEnd type="none" w="med" len="med"/>
                    </a:lnB>
                    <a:solidFill>
                      <a:srgbClr val="FFFFFF"/>
                    </a:solidFill>
                  </a:tcPr>
                </a:tc>
                <a:extLst>
                  <a:ext uri="{0D108BD9-81ED-4DB2-BD59-A6C34878D82A}">
                    <a16:rowId xmlns:a16="http://schemas.microsoft.com/office/drawing/2014/main" val="823478604"/>
                  </a:ext>
                </a:extLst>
              </a:tr>
              <a:tr h="187285">
                <a:tc>
                  <a:txBody>
                    <a:bodyPr/>
                    <a:lstStyle/>
                    <a:p>
                      <a:pPr algn="ctr"/>
                      <a:r>
                        <a:rPr lang="en-IN" sz="1000">
                          <a:effectLst/>
                        </a:rPr>
                        <a:t>01-01-2018</a:t>
                      </a:r>
                    </a:p>
                  </a:txBody>
                  <a:tcPr marL="49410" marR="49410" marT="6862" marB="6862" anchor="ctr">
                    <a:lnL w="12700" cap="flat" cmpd="sng" algn="ctr">
                      <a:solidFill>
                        <a:srgbClr val="E04E4A"/>
                      </a:solidFill>
                      <a:prstDash val="solid"/>
                      <a:round/>
                      <a:headEnd type="none" w="med" len="med"/>
                      <a:tailEnd type="none" w="med" len="med"/>
                    </a:lnL>
                    <a:lnR w="12700" cap="flat" cmpd="sng" algn="ctr">
                      <a:solidFill>
                        <a:srgbClr val="604F4A"/>
                      </a:solidFill>
                      <a:prstDash val="solid"/>
                      <a:round/>
                      <a:headEnd type="none" w="med" len="med"/>
                      <a:tailEnd type="none" w="med" len="med"/>
                    </a:lnR>
                    <a:lnT w="12700" cap="flat" cmpd="sng" algn="ctr">
                      <a:solidFill>
                        <a:srgbClr val="E04E4A"/>
                      </a:solidFill>
                      <a:prstDash val="solid"/>
                      <a:round/>
                      <a:headEnd type="none" w="med" len="med"/>
                      <a:tailEnd type="none" w="med" len="med"/>
                    </a:lnT>
                    <a:lnB w="12700" cap="flat" cmpd="sng" algn="ctr">
                      <a:solidFill>
                        <a:srgbClr val="204F4A"/>
                      </a:solidFill>
                      <a:prstDash val="solid"/>
                      <a:round/>
                      <a:headEnd type="none" w="med" len="med"/>
                      <a:tailEnd type="none" w="med" len="med"/>
                    </a:lnB>
                    <a:solidFill>
                      <a:srgbClr val="FFFFFF"/>
                    </a:solidFill>
                  </a:tcPr>
                </a:tc>
                <a:tc>
                  <a:txBody>
                    <a:bodyPr/>
                    <a:lstStyle/>
                    <a:p>
                      <a:pPr algn="ctr"/>
                      <a:r>
                        <a:rPr lang="en-IN" sz="1000">
                          <a:effectLst/>
                        </a:rPr>
                        <a:t>1</a:t>
                      </a:r>
                    </a:p>
                  </a:txBody>
                  <a:tcPr marL="49410" marR="49410" marT="6862" marB="6862" anchor="ctr">
                    <a:lnL w="12700" cap="flat" cmpd="sng" algn="ctr">
                      <a:solidFill>
                        <a:srgbClr val="604F4A"/>
                      </a:solidFill>
                      <a:prstDash val="solid"/>
                      <a:round/>
                      <a:headEnd type="none" w="med" len="med"/>
                      <a:tailEnd type="none" w="med" len="med"/>
                    </a:lnL>
                    <a:lnR w="12700" cap="flat" cmpd="sng" algn="ctr">
                      <a:solidFill>
                        <a:srgbClr val="20504A"/>
                      </a:solidFill>
                      <a:prstDash val="solid"/>
                      <a:round/>
                      <a:headEnd type="none" w="med" len="med"/>
                      <a:tailEnd type="none" w="med" len="med"/>
                    </a:lnR>
                    <a:lnT w="12700" cap="flat" cmpd="sng" algn="ctr">
                      <a:solidFill>
                        <a:srgbClr val="604F4A"/>
                      </a:solidFill>
                      <a:prstDash val="solid"/>
                      <a:round/>
                      <a:headEnd type="none" w="med" len="med"/>
                      <a:tailEnd type="none" w="med" len="med"/>
                    </a:lnT>
                    <a:lnB w="12700" cap="flat" cmpd="sng" algn="ctr">
                      <a:solidFill>
                        <a:srgbClr val="204E4A"/>
                      </a:solidFill>
                      <a:prstDash val="solid"/>
                      <a:round/>
                      <a:headEnd type="none" w="med" len="med"/>
                      <a:tailEnd type="none" w="med" len="med"/>
                    </a:lnB>
                    <a:solidFill>
                      <a:srgbClr val="FFFFFF"/>
                    </a:solidFill>
                  </a:tcPr>
                </a:tc>
                <a:tc>
                  <a:txBody>
                    <a:bodyPr/>
                    <a:lstStyle/>
                    <a:p>
                      <a:pPr algn="ctr"/>
                      <a:r>
                        <a:rPr lang="en-IN" sz="1000">
                          <a:effectLst/>
                        </a:rPr>
                        <a:t>butter</a:t>
                      </a:r>
                    </a:p>
                  </a:txBody>
                  <a:tcPr marL="49410" marR="49410" marT="6862" marB="6862" anchor="ctr">
                    <a:lnL w="12700" cap="flat" cmpd="sng" algn="ctr">
                      <a:solidFill>
                        <a:srgbClr val="20504A"/>
                      </a:solidFill>
                      <a:prstDash val="solid"/>
                      <a:round/>
                      <a:headEnd type="none" w="med" len="med"/>
                      <a:tailEnd type="none" w="med" len="med"/>
                    </a:lnL>
                    <a:lnR w="6350" cap="flat" cmpd="sng" algn="ctr">
                      <a:solidFill>
                        <a:srgbClr val="20504A"/>
                      </a:solidFill>
                      <a:prstDash val="solid"/>
                      <a:round/>
                      <a:headEnd type="none" w="med" len="med"/>
                      <a:tailEnd type="none" w="med" len="med"/>
                    </a:lnR>
                    <a:lnT w="12700" cap="flat" cmpd="sng" algn="ctr">
                      <a:solidFill>
                        <a:srgbClr val="20504A"/>
                      </a:solidFill>
                      <a:prstDash val="solid"/>
                      <a:round/>
                      <a:headEnd type="none" w="med" len="med"/>
                      <a:tailEnd type="none" w="med" len="med"/>
                    </a:lnT>
                    <a:lnB w="12700" cap="flat" cmpd="sng" algn="ctr">
                      <a:solidFill>
                        <a:srgbClr val="604C4A"/>
                      </a:solidFill>
                      <a:prstDash val="solid"/>
                      <a:round/>
                      <a:headEnd type="none" w="med" len="med"/>
                      <a:tailEnd type="none" w="med" len="med"/>
                    </a:lnB>
                    <a:solidFill>
                      <a:srgbClr val="FFFFFF"/>
                    </a:solidFill>
                  </a:tcPr>
                </a:tc>
                <a:extLst>
                  <a:ext uri="{0D108BD9-81ED-4DB2-BD59-A6C34878D82A}">
                    <a16:rowId xmlns:a16="http://schemas.microsoft.com/office/drawing/2014/main" val="2725935621"/>
                  </a:ext>
                </a:extLst>
              </a:tr>
              <a:tr h="187285">
                <a:tc>
                  <a:txBody>
                    <a:bodyPr/>
                    <a:lstStyle/>
                    <a:p>
                      <a:pPr algn="ctr"/>
                      <a:r>
                        <a:rPr lang="en-IN" sz="1000">
                          <a:effectLst/>
                        </a:rPr>
                        <a:t>01-01-2018</a:t>
                      </a:r>
                    </a:p>
                  </a:txBody>
                  <a:tcPr marL="49410" marR="49410" marT="6862" marB="6862" anchor="ctr">
                    <a:lnL w="12700" cap="flat" cmpd="sng" algn="ctr">
                      <a:solidFill>
                        <a:srgbClr val="204F4A"/>
                      </a:solidFill>
                      <a:prstDash val="solid"/>
                      <a:round/>
                      <a:headEnd type="none" w="med" len="med"/>
                      <a:tailEnd type="none" w="med" len="med"/>
                    </a:lnL>
                    <a:lnR w="12700" cap="flat" cmpd="sng" algn="ctr">
                      <a:solidFill>
                        <a:srgbClr val="204E4A"/>
                      </a:solidFill>
                      <a:prstDash val="solid"/>
                      <a:round/>
                      <a:headEnd type="none" w="med" len="med"/>
                      <a:tailEnd type="none" w="med" len="med"/>
                    </a:lnR>
                    <a:lnT w="12700" cap="flat" cmpd="sng" algn="ctr">
                      <a:solidFill>
                        <a:srgbClr val="204F4A"/>
                      </a:solidFill>
                      <a:prstDash val="solid"/>
                      <a:round/>
                      <a:headEnd type="none" w="med" len="med"/>
                      <a:tailEnd type="none" w="med" len="med"/>
                    </a:lnT>
                    <a:lnB w="12700" cap="flat" cmpd="sng" algn="ctr">
                      <a:solidFill>
                        <a:srgbClr val="60494A"/>
                      </a:solidFill>
                      <a:prstDash val="solid"/>
                      <a:round/>
                      <a:headEnd type="none" w="med" len="med"/>
                      <a:tailEnd type="none" w="med" len="med"/>
                    </a:lnB>
                    <a:solidFill>
                      <a:srgbClr val="FFFFFF"/>
                    </a:solidFill>
                  </a:tcPr>
                </a:tc>
                <a:tc>
                  <a:txBody>
                    <a:bodyPr/>
                    <a:lstStyle/>
                    <a:p>
                      <a:pPr algn="ctr"/>
                      <a:r>
                        <a:rPr lang="en-IN" sz="1000">
                          <a:effectLst/>
                        </a:rPr>
                        <a:t>1</a:t>
                      </a:r>
                    </a:p>
                  </a:txBody>
                  <a:tcPr marL="49410" marR="49410" marT="6862" marB="6862" anchor="ctr">
                    <a:lnL w="12700" cap="flat" cmpd="sng" algn="ctr">
                      <a:solidFill>
                        <a:srgbClr val="204E4A"/>
                      </a:solidFill>
                      <a:prstDash val="solid"/>
                      <a:round/>
                      <a:headEnd type="none" w="med" len="med"/>
                      <a:tailEnd type="none" w="med" len="med"/>
                    </a:lnL>
                    <a:lnR w="12700" cap="flat" cmpd="sng" algn="ctr">
                      <a:solidFill>
                        <a:srgbClr val="604C4A"/>
                      </a:solidFill>
                      <a:prstDash val="solid"/>
                      <a:round/>
                      <a:headEnd type="none" w="med" len="med"/>
                      <a:tailEnd type="none" w="med" len="med"/>
                    </a:lnR>
                    <a:lnT w="12700" cap="flat" cmpd="sng" algn="ctr">
                      <a:solidFill>
                        <a:srgbClr val="204E4A"/>
                      </a:solidFill>
                      <a:prstDash val="solid"/>
                      <a:round/>
                      <a:headEnd type="none" w="med" len="med"/>
                      <a:tailEnd type="none" w="med" len="med"/>
                    </a:lnT>
                    <a:lnB w="12700" cap="flat" cmpd="sng" algn="ctr">
                      <a:solidFill>
                        <a:srgbClr val="604A4A"/>
                      </a:solidFill>
                      <a:prstDash val="solid"/>
                      <a:round/>
                      <a:headEnd type="none" w="med" len="med"/>
                      <a:tailEnd type="none" w="med" len="med"/>
                    </a:lnB>
                    <a:solidFill>
                      <a:srgbClr val="FFFFFF"/>
                    </a:solidFill>
                  </a:tcPr>
                </a:tc>
                <a:tc>
                  <a:txBody>
                    <a:bodyPr/>
                    <a:lstStyle/>
                    <a:p>
                      <a:pPr algn="ctr"/>
                      <a:r>
                        <a:rPr lang="en-IN" sz="1000">
                          <a:effectLst/>
                        </a:rPr>
                        <a:t>beef</a:t>
                      </a:r>
                    </a:p>
                  </a:txBody>
                  <a:tcPr marL="49410" marR="49410" marT="6862" marB="6862" anchor="ctr">
                    <a:lnL w="12700" cap="flat" cmpd="sng" algn="ctr">
                      <a:solidFill>
                        <a:srgbClr val="604C4A"/>
                      </a:solidFill>
                      <a:prstDash val="solid"/>
                      <a:round/>
                      <a:headEnd type="none" w="med" len="med"/>
                      <a:tailEnd type="none" w="med" len="med"/>
                    </a:lnL>
                    <a:lnR w="6350" cap="flat" cmpd="sng" algn="ctr">
                      <a:solidFill>
                        <a:srgbClr val="604C4A"/>
                      </a:solidFill>
                      <a:prstDash val="solid"/>
                      <a:round/>
                      <a:headEnd type="none" w="med" len="med"/>
                      <a:tailEnd type="none" w="med" len="med"/>
                    </a:lnR>
                    <a:lnT w="12700" cap="flat" cmpd="sng" algn="ctr">
                      <a:solidFill>
                        <a:srgbClr val="604C4A"/>
                      </a:solidFill>
                      <a:prstDash val="solid"/>
                      <a:round/>
                      <a:headEnd type="none" w="med" len="med"/>
                      <a:tailEnd type="none" w="med" len="med"/>
                    </a:lnT>
                    <a:lnB w="12700" cap="flat" cmpd="sng" algn="ctr">
                      <a:solidFill>
                        <a:srgbClr val="60494A"/>
                      </a:solidFill>
                      <a:prstDash val="solid"/>
                      <a:round/>
                      <a:headEnd type="none" w="med" len="med"/>
                      <a:tailEnd type="none" w="med" len="med"/>
                    </a:lnB>
                    <a:solidFill>
                      <a:srgbClr val="FFFFFF"/>
                    </a:solidFill>
                  </a:tcPr>
                </a:tc>
                <a:extLst>
                  <a:ext uri="{0D108BD9-81ED-4DB2-BD59-A6C34878D82A}">
                    <a16:rowId xmlns:a16="http://schemas.microsoft.com/office/drawing/2014/main" val="3192635147"/>
                  </a:ext>
                </a:extLst>
              </a:tr>
              <a:tr h="187285">
                <a:tc>
                  <a:txBody>
                    <a:bodyPr/>
                    <a:lstStyle/>
                    <a:p>
                      <a:pPr algn="ctr"/>
                      <a:r>
                        <a:rPr lang="en-IN" sz="1000">
                          <a:effectLst/>
                        </a:rPr>
                        <a:t>01-01-2018</a:t>
                      </a:r>
                    </a:p>
                  </a:txBody>
                  <a:tcPr marL="49410" marR="49410" marT="6862" marB="6862" anchor="ctr">
                    <a:lnL w="12700" cap="flat" cmpd="sng" algn="ctr">
                      <a:solidFill>
                        <a:srgbClr val="60494A"/>
                      </a:solidFill>
                      <a:prstDash val="solid"/>
                      <a:round/>
                      <a:headEnd type="none" w="med" len="med"/>
                      <a:tailEnd type="none" w="med" len="med"/>
                    </a:lnL>
                    <a:lnR w="12700" cap="flat" cmpd="sng" algn="ctr">
                      <a:solidFill>
                        <a:srgbClr val="604A4A"/>
                      </a:solidFill>
                      <a:prstDash val="solid"/>
                      <a:round/>
                      <a:headEnd type="none" w="med" len="med"/>
                      <a:tailEnd type="none" w="med" len="med"/>
                    </a:lnR>
                    <a:lnT w="12700" cap="flat" cmpd="sng" algn="ctr">
                      <a:solidFill>
                        <a:srgbClr val="60494A"/>
                      </a:solidFill>
                      <a:prstDash val="solid"/>
                      <a:round/>
                      <a:headEnd type="none" w="med" len="med"/>
                      <a:tailEnd type="none" w="med" len="med"/>
                    </a:lnT>
                    <a:lnB w="12700" cap="flat" cmpd="sng" algn="ctr">
                      <a:solidFill>
                        <a:srgbClr val="604C4A"/>
                      </a:solidFill>
                      <a:prstDash val="solid"/>
                      <a:round/>
                      <a:headEnd type="none" w="med" len="med"/>
                      <a:tailEnd type="none" w="med" len="med"/>
                    </a:lnB>
                    <a:solidFill>
                      <a:srgbClr val="FFFFFF"/>
                    </a:solidFill>
                  </a:tcPr>
                </a:tc>
                <a:tc>
                  <a:txBody>
                    <a:bodyPr/>
                    <a:lstStyle/>
                    <a:p>
                      <a:pPr algn="ctr"/>
                      <a:r>
                        <a:rPr lang="en-IN" sz="1000">
                          <a:effectLst/>
                        </a:rPr>
                        <a:t>1</a:t>
                      </a:r>
                    </a:p>
                  </a:txBody>
                  <a:tcPr marL="49410" marR="49410" marT="6862" marB="6862" anchor="ctr">
                    <a:lnL w="12700" cap="flat" cmpd="sng" algn="ctr">
                      <a:solidFill>
                        <a:srgbClr val="604A4A"/>
                      </a:solidFill>
                      <a:prstDash val="solid"/>
                      <a:round/>
                      <a:headEnd type="none" w="med" len="med"/>
                      <a:tailEnd type="none" w="med" len="med"/>
                    </a:lnL>
                    <a:lnR w="12700" cap="flat" cmpd="sng" algn="ctr">
                      <a:solidFill>
                        <a:srgbClr val="60494A"/>
                      </a:solidFill>
                      <a:prstDash val="solid"/>
                      <a:round/>
                      <a:headEnd type="none" w="med" len="med"/>
                      <a:tailEnd type="none" w="med" len="med"/>
                    </a:lnR>
                    <a:lnT w="12700" cap="flat" cmpd="sng" algn="ctr">
                      <a:solidFill>
                        <a:srgbClr val="604A4A"/>
                      </a:solidFill>
                      <a:prstDash val="solid"/>
                      <a:round/>
                      <a:headEnd type="none" w="med" len="med"/>
                      <a:tailEnd type="none" w="med" len="med"/>
                    </a:lnT>
                    <a:lnB w="12700" cap="flat" cmpd="sng" algn="ctr">
                      <a:solidFill>
                        <a:srgbClr val="204F4A"/>
                      </a:solidFill>
                      <a:prstDash val="solid"/>
                      <a:round/>
                      <a:headEnd type="none" w="med" len="med"/>
                      <a:tailEnd type="none" w="med" len="med"/>
                    </a:lnB>
                    <a:solidFill>
                      <a:srgbClr val="FFFFFF"/>
                    </a:solidFill>
                  </a:tcPr>
                </a:tc>
                <a:tc>
                  <a:txBody>
                    <a:bodyPr/>
                    <a:lstStyle/>
                    <a:p>
                      <a:pPr algn="ctr"/>
                      <a:r>
                        <a:rPr lang="en-IN" sz="1000">
                          <a:effectLst/>
                        </a:rPr>
                        <a:t>aluminum foil</a:t>
                      </a:r>
                    </a:p>
                  </a:txBody>
                  <a:tcPr marL="49410" marR="49410" marT="6862" marB="6862" anchor="ctr">
                    <a:lnL w="12700" cap="flat" cmpd="sng" algn="ctr">
                      <a:solidFill>
                        <a:srgbClr val="60494A"/>
                      </a:solidFill>
                      <a:prstDash val="solid"/>
                      <a:round/>
                      <a:headEnd type="none" w="med" len="med"/>
                      <a:tailEnd type="none" w="med" len="med"/>
                    </a:lnL>
                    <a:lnR w="6350" cap="flat" cmpd="sng" algn="ctr">
                      <a:solidFill>
                        <a:srgbClr val="60494A"/>
                      </a:solidFill>
                      <a:prstDash val="solid"/>
                      <a:round/>
                      <a:headEnd type="none" w="med" len="med"/>
                      <a:tailEnd type="none" w="med" len="med"/>
                    </a:lnR>
                    <a:lnT w="12700" cap="flat" cmpd="sng" algn="ctr">
                      <a:solidFill>
                        <a:srgbClr val="60494A"/>
                      </a:solidFill>
                      <a:prstDash val="solid"/>
                      <a:round/>
                      <a:headEnd type="none" w="med" len="med"/>
                      <a:tailEnd type="none" w="med" len="med"/>
                    </a:lnT>
                    <a:lnB w="12700" cap="flat" cmpd="sng" algn="ctr">
                      <a:solidFill>
                        <a:srgbClr val="A04D4A"/>
                      </a:solidFill>
                      <a:prstDash val="solid"/>
                      <a:round/>
                      <a:headEnd type="none" w="med" len="med"/>
                      <a:tailEnd type="none" w="med" len="med"/>
                    </a:lnB>
                    <a:solidFill>
                      <a:srgbClr val="FFFFFF"/>
                    </a:solidFill>
                  </a:tcPr>
                </a:tc>
                <a:extLst>
                  <a:ext uri="{0D108BD9-81ED-4DB2-BD59-A6C34878D82A}">
                    <a16:rowId xmlns:a16="http://schemas.microsoft.com/office/drawing/2014/main" val="588005560"/>
                  </a:ext>
                </a:extLst>
              </a:tr>
              <a:tr h="187285">
                <a:tc>
                  <a:txBody>
                    <a:bodyPr/>
                    <a:lstStyle/>
                    <a:p>
                      <a:pPr algn="ctr"/>
                      <a:r>
                        <a:rPr lang="en-IN" sz="1000">
                          <a:effectLst/>
                        </a:rPr>
                        <a:t>01-01-2018</a:t>
                      </a:r>
                    </a:p>
                  </a:txBody>
                  <a:tcPr marL="49410" marR="49410" marT="6862" marB="6862" anchor="ctr">
                    <a:lnL w="12700" cap="flat" cmpd="sng" algn="ctr">
                      <a:solidFill>
                        <a:srgbClr val="604C4A"/>
                      </a:solidFill>
                      <a:prstDash val="solid"/>
                      <a:round/>
                      <a:headEnd type="none" w="med" len="med"/>
                      <a:tailEnd type="none" w="med" len="med"/>
                    </a:lnL>
                    <a:lnR w="12700" cap="flat" cmpd="sng" algn="ctr">
                      <a:solidFill>
                        <a:srgbClr val="204F4A"/>
                      </a:solidFill>
                      <a:prstDash val="solid"/>
                      <a:round/>
                      <a:headEnd type="none" w="med" len="med"/>
                      <a:tailEnd type="none" w="med" len="med"/>
                    </a:lnR>
                    <a:lnT w="12700" cap="flat" cmpd="sng" algn="ctr">
                      <a:solidFill>
                        <a:srgbClr val="604C4A"/>
                      </a:solidFill>
                      <a:prstDash val="solid"/>
                      <a:round/>
                      <a:headEnd type="none" w="med" len="med"/>
                      <a:tailEnd type="none" w="med" len="med"/>
                    </a:lnT>
                    <a:lnB w="12700" cap="flat" cmpd="sng" algn="ctr">
                      <a:solidFill>
                        <a:srgbClr val="E04D4A"/>
                      </a:solidFill>
                      <a:prstDash val="solid"/>
                      <a:round/>
                      <a:headEnd type="none" w="med" len="med"/>
                      <a:tailEnd type="none" w="med" len="med"/>
                    </a:lnB>
                    <a:solidFill>
                      <a:srgbClr val="FFFFFF"/>
                    </a:solidFill>
                  </a:tcPr>
                </a:tc>
                <a:tc>
                  <a:txBody>
                    <a:bodyPr/>
                    <a:lstStyle/>
                    <a:p>
                      <a:pPr algn="ctr"/>
                      <a:r>
                        <a:rPr lang="en-IN" sz="1000">
                          <a:effectLst/>
                        </a:rPr>
                        <a:t>1</a:t>
                      </a:r>
                    </a:p>
                  </a:txBody>
                  <a:tcPr marL="49410" marR="49410" marT="6862" marB="6862" anchor="ctr">
                    <a:lnL w="12700" cap="flat" cmpd="sng" algn="ctr">
                      <a:solidFill>
                        <a:srgbClr val="204F4A"/>
                      </a:solidFill>
                      <a:prstDash val="solid"/>
                      <a:round/>
                      <a:headEnd type="none" w="med" len="med"/>
                      <a:tailEnd type="none" w="med" len="med"/>
                    </a:lnL>
                    <a:lnR w="12700" cap="flat" cmpd="sng" algn="ctr">
                      <a:solidFill>
                        <a:srgbClr val="A04D4A"/>
                      </a:solidFill>
                      <a:prstDash val="solid"/>
                      <a:round/>
                      <a:headEnd type="none" w="med" len="med"/>
                      <a:tailEnd type="none" w="med" len="med"/>
                    </a:lnR>
                    <a:lnT w="12700" cap="flat" cmpd="sng" algn="ctr">
                      <a:solidFill>
                        <a:srgbClr val="204F4A"/>
                      </a:solidFill>
                      <a:prstDash val="solid"/>
                      <a:round/>
                      <a:headEnd type="none" w="med" len="med"/>
                      <a:tailEnd type="none" w="med" len="med"/>
                    </a:lnT>
                    <a:lnB w="12700" cap="flat" cmpd="sng" algn="ctr">
                      <a:solidFill>
                        <a:srgbClr val="204F4A"/>
                      </a:solidFill>
                      <a:prstDash val="solid"/>
                      <a:round/>
                      <a:headEnd type="none" w="med" len="med"/>
                      <a:tailEnd type="none" w="med" len="med"/>
                    </a:lnB>
                    <a:solidFill>
                      <a:srgbClr val="FFFFFF"/>
                    </a:solidFill>
                  </a:tcPr>
                </a:tc>
                <a:tc>
                  <a:txBody>
                    <a:bodyPr/>
                    <a:lstStyle/>
                    <a:p>
                      <a:pPr algn="ctr"/>
                      <a:r>
                        <a:rPr lang="en-IN" sz="1000">
                          <a:effectLst/>
                        </a:rPr>
                        <a:t>all- purpose</a:t>
                      </a:r>
                    </a:p>
                  </a:txBody>
                  <a:tcPr marL="49410" marR="49410" marT="6862" marB="6862" anchor="ctr">
                    <a:lnL w="12700" cap="flat" cmpd="sng" algn="ctr">
                      <a:solidFill>
                        <a:srgbClr val="A04D4A"/>
                      </a:solidFill>
                      <a:prstDash val="solid"/>
                      <a:round/>
                      <a:headEnd type="none" w="med" len="med"/>
                      <a:tailEnd type="none" w="med" len="med"/>
                    </a:lnL>
                    <a:lnR w="6350" cap="flat" cmpd="sng" algn="ctr">
                      <a:solidFill>
                        <a:srgbClr val="A04D4A"/>
                      </a:solidFill>
                      <a:prstDash val="solid"/>
                      <a:round/>
                      <a:headEnd type="none" w="med" len="med"/>
                      <a:tailEnd type="none" w="med" len="med"/>
                    </a:lnR>
                    <a:lnT w="12700" cap="flat" cmpd="sng" algn="ctr">
                      <a:solidFill>
                        <a:srgbClr val="A04D4A"/>
                      </a:solidFill>
                      <a:prstDash val="solid"/>
                      <a:round/>
                      <a:headEnd type="none" w="med" len="med"/>
                      <a:tailEnd type="none" w="med" len="med"/>
                    </a:lnT>
                    <a:lnB w="12700" cap="flat" cmpd="sng" algn="ctr">
                      <a:solidFill>
                        <a:srgbClr val="A04D4A"/>
                      </a:solidFill>
                      <a:prstDash val="solid"/>
                      <a:round/>
                      <a:headEnd type="none" w="med" len="med"/>
                      <a:tailEnd type="none" w="med" len="med"/>
                    </a:lnB>
                    <a:solidFill>
                      <a:srgbClr val="FFFFFF"/>
                    </a:solidFill>
                  </a:tcPr>
                </a:tc>
                <a:extLst>
                  <a:ext uri="{0D108BD9-81ED-4DB2-BD59-A6C34878D82A}">
                    <a16:rowId xmlns:a16="http://schemas.microsoft.com/office/drawing/2014/main" val="1885853686"/>
                  </a:ext>
                </a:extLst>
              </a:tr>
              <a:tr h="187285">
                <a:tc>
                  <a:txBody>
                    <a:bodyPr/>
                    <a:lstStyle/>
                    <a:p>
                      <a:pPr algn="ctr"/>
                      <a:r>
                        <a:rPr lang="en-IN" sz="1000" dirty="0">
                          <a:effectLst/>
                        </a:rPr>
                        <a:t>01-01-2018</a:t>
                      </a:r>
                    </a:p>
                  </a:txBody>
                  <a:tcPr marL="49410" marR="49410" marT="6862" marB="6862" anchor="ctr">
                    <a:lnL w="12700" cap="flat" cmpd="sng" algn="ctr">
                      <a:solidFill>
                        <a:srgbClr val="E04D4A"/>
                      </a:solidFill>
                      <a:prstDash val="solid"/>
                      <a:round/>
                      <a:headEnd type="none" w="med" len="med"/>
                      <a:tailEnd type="none" w="med" len="med"/>
                    </a:lnL>
                    <a:lnR w="12700" cap="flat" cmpd="sng" algn="ctr">
                      <a:solidFill>
                        <a:srgbClr val="204F4A"/>
                      </a:solidFill>
                      <a:prstDash val="solid"/>
                      <a:round/>
                      <a:headEnd type="none" w="med" len="med"/>
                      <a:tailEnd type="none" w="med" len="med"/>
                    </a:lnR>
                    <a:lnT w="12700" cap="flat" cmpd="sng" algn="ctr">
                      <a:solidFill>
                        <a:srgbClr val="E04D4A"/>
                      </a:solidFill>
                      <a:prstDash val="solid"/>
                      <a:round/>
                      <a:headEnd type="none" w="med" len="med"/>
                      <a:tailEnd type="none" w="med" len="med"/>
                    </a:lnT>
                    <a:lnB w="12700" cap="flat" cmpd="sng" algn="ctr">
                      <a:solidFill>
                        <a:srgbClr val="60494A"/>
                      </a:solidFill>
                      <a:prstDash val="solid"/>
                      <a:round/>
                      <a:headEnd type="none" w="med" len="med"/>
                      <a:tailEnd type="none" w="med" len="med"/>
                    </a:lnB>
                    <a:solidFill>
                      <a:srgbClr val="FFFFFF"/>
                    </a:solidFill>
                  </a:tcPr>
                </a:tc>
                <a:tc>
                  <a:txBody>
                    <a:bodyPr/>
                    <a:lstStyle/>
                    <a:p>
                      <a:pPr algn="ctr"/>
                      <a:r>
                        <a:rPr lang="en-IN" sz="1000">
                          <a:effectLst/>
                        </a:rPr>
                        <a:t>1</a:t>
                      </a:r>
                    </a:p>
                  </a:txBody>
                  <a:tcPr marL="49410" marR="49410" marT="6862" marB="6862" anchor="ctr">
                    <a:lnL w="12700" cap="flat" cmpd="sng" algn="ctr">
                      <a:solidFill>
                        <a:srgbClr val="204F4A"/>
                      </a:solidFill>
                      <a:prstDash val="solid"/>
                      <a:round/>
                      <a:headEnd type="none" w="med" len="med"/>
                      <a:tailEnd type="none" w="med" len="med"/>
                    </a:lnL>
                    <a:lnR w="12700" cap="flat" cmpd="sng" algn="ctr">
                      <a:solidFill>
                        <a:srgbClr val="A04D4A"/>
                      </a:solidFill>
                      <a:prstDash val="solid"/>
                      <a:round/>
                      <a:headEnd type="none" w="med" len="med"/>
                      <a:tailEnd type="none" w="med" len="med"/>
                    </a:lnR>
                    <a:lnT w="12700" cap="flat" cmpd="sng" algn="ctr">
                      <a:solidFill>
                        <a:srgbClr val="204F4A"/>
                      </a:solidFill>
                      <a:prstDash val="solid"/>
                      <a:round/>
                      <a:headEnd type="none" w="med" len="med"/>
                      <a:tailEnd type="none" w="med" len="med"/>
                    </a:lnT>
                    <a:lnB w="12700" cap="flat" cmpd="sng" algn="ctr">
                      <a:solidFill>
                        <a:srgbClr val="604A4A"/>
                      </a:solidFill>
                      <a:prstDash val="solid"/>
                      <a:round/>
                      <a:headEnd type="none" w="med" len="med"/>
                      <a:tailEnd type="none" w="med" len="med"/>
                    </a:lnB>
                    <a:solidFill>
                      <a:srgbClr val="FFFFFF"/>
                    </a:solidFill>
                  </a:tcPr>
                </a:tc>
                <a:tc>
                  <a:txBody>
                    <a:bodyPr/>
                    <a:lstStyle/>
                    <a:p>
                      <a:pPr algn="ctr"/>
                      <a:r>
                        <a:rPr lang="en-IN" sz="1000">
                          <a:effectLst/>
                        </a:rPr>
                        <a:t>dinner rolls</a:t>
                      </a:r>
                    </a:p>
                  </a:txBody>
                  <a:tcPr marL="49410" marR="49410" marT="6862" marB="6862" anchor="ctr">
                    <a:lnL w="12700" cap="flat" cmpd="sng" algn="ctr">
                      <a:solidFill>
                        <a:srgbClr val="A04D4A"/>
                      </a:solidFill>
                      <a:prstDash val="solid"/>
                      <a:round/>
                      <a:headEnd type="none" w="med" len="med"/>
                      <a:tailEnd type="none" w="med" len="med"/>
                    </a:lnL>
                    <a:lnR w="6350" cap="flat" cmpd="sng" algn="ctr">
                      <a:solidFill>
                        <a:srgbClr val="A04D4A"/>
                      </a:solidFill>
                      <a:prstDash val="solid"/>
                      <a:round/>
                      <a:headEnd type="none" w="med" len="med"/>
                      <a:tailEnd type="none" w="med" len="med"/>
                    </a:lnR>
                    <a:lnT w="12700" cap="flat" cmpd="sng" algn="ctr">
                      <a:solidFill>
                        <a:srgbClr val="A04D4A"/>
                      </a:solidFill>
                      <a:prstDash val="solid"/>
                      <a:round/>
                      <a:headEnd type="none" w="med" len="med"/>
                      <a:tailEnd type="none" w="med" len="med"/>
                    </a:lnT>
                    <a:lnB w="12700" cap="flat" cmpd="sng" algn="ctr">
                      <a:solidFill>
                        <a:srgbClr val="604C4A"/>
                      </a:solidFill>
                      <a:prstDash val="solid"/>
                      <a:round/>
                      <a:headEnd type="none" w="med" len="med"/>
                      <a:tailEnd type="none" w="med" len="med"/>
                    </a:lnB>
                    <a:solidFill>
                      <a:srgbClr val="FFFFFF"/>
                    </a:solidFill>
                  </a:tcPr>
                </a:tc>
                <a:extLst>
                  <a:ext uri="{0D108BD9-81ED-4DB2-BD59-A6C34878D82A}">
                    <a16:rowId xmlns:a16="http://schemas.microsoft.com/office/drawing/2014/main" val="3621348420"/>
                  </a:ext>
                </a:extLst>
              </a:tr>
              <a:tr h="187285">
                <a:tc>
                  <a:txBody>
                    <a:bodyPr/>
                    <a:lstStyle/>
                    <a:p>
                      <a:pPr algn="ctr"/>
                      <a:r>
                        <a:rPr lang="en-IN" sz="1000">
                          <a:effectLst/>
                        </a:rPr>
                        <a:t>01-01-2018</a:t>
                      </a:r>
                    </a:p>
                  </a:txBody>
                  <a:tcPr marL="49410" marR="49410" marT="6862" marB="6862" anchor="ctr">
                    <a:lnL w="12700" cap="flat" cmpd="sng" algn="ctr">
                      <a:solidFill>
                        <a:srgbClr val="60494A"/>
                      </a:solidFill>
                      <a:prstDash val="solid"/>
                      <a:round/>
                      <a:headEnd type="none" w="med" len="med"/>
                      <a:tailEnd type="none" w="med" len="med"/>
                    </a:lnL>
                    <a:lnR w="12700" cap="flat" cmpd="sng" algn="ctr">
                      <a:solidFill>
                        <a:srgbClr val="604A4A"/>
                      </a:solidFill>
                      <a:prstDash val="solid"/>
                      <a:round/>
                      <a:headEnd type="none" w="med" len="med"/>
                      <a:tailEnd type="none" w="med" len="med"/>
                    </a:lnR>
                    <a:lnT w="12700" cap="flat" cmpd="sng" algn="ctr">
                      <a:solidFill>
                        <a:srgbClr val="60494A"/>
                      </a:solidFill>
                      <a:prstDash val="solid"/>
                      <a:round/>
                      <a:headEnd type="none" w="med" len="med"/>
                      <a:tailEnd type="none" w="med" len="med"/>
                    </a:lnT>
                    <a:lnB w="12700" cap="flat" cmpd="sng" algn="ctr">
                      <a:solidFill>
                        <a:srgbClr val="204F4A"/>
                      </a:solidFill>
                      <a:prstDash val="solid"/>
                      <a:round/>
                      <a:headEnd type="none" w="med" len="med"/>
                      <a:tailEnd type="none" w="med" len="med"/>
                    </a:lnB>
                    <a:solidFill>
                      <a:srgbClr val="FFFFFF"/>
                    </a:solidFill>
                  </a:tcPr>
                </a:tc>
                <a:tc>
                  <a:txBody>
                    <a:bodyPr/>
                    <a:lstStyle/>
                    <a:p>
                      <a:pPr algn="ctr"/>
                      <a:r>
                        <a:rPr lang="en-IN" sz="1000">
                          <a:effectLst/>
                        </a:rPr>
                        <a:t>1</a:t>
                      </a:r>
                    </a:p>
                  </a:txBody>
                  <a:tcPr marL="49410" marR="49410" marT="6862" marB="6862" anchor="ctr">
                    <a:lnL w="12700" cap="flat" cmpd="sng" algn="ctr">
                      <a:solidFill>
                        <a:srgbClr val="604A4A"/>
                      </a:solidFill>
                      <a:prstDash val="solid"/>
                      <a:round/>
                      <a:headEnd type="none" w="med" len="med"/>
                      <a:tailEnd type="none" w="med" len="med"/>
                    </a:lnL>
                    <a:lnR w="12700" cap="flat" cmpd="sng" algn="ctr">
                      <a:solidFill>
                        <a:srgbClr val="604C4A"/>
                      </a:solidFill>
                      <a:prstDash val="solid"/>
                      <a:round/>
                      <a:headEnd type="none" w="med" len="med"/>
                      <a:tailEnd type="none" w="med" len="med"/>
                    </a:lnR>
                    <a:lnT w="12700" cap="flat" cmpd="sng" algn="ctr">
                      <a:solidFill>
                        <a:srgbClr val="604A4A"/>
                      </a:solidFill>
                      <a:prstDash val="solid"/>
                      <a:round/>
                      <a:headEnd type="none" w="med" len="med"/>
                      <a:tailEnd type="none" w="med" len="med"/>
                    </a:lnT>
                    <a:lnB w="12700" cap="flat" cmpd="sng" algn="ctr">
                      <a:solidFill>
                        <a:srgbClr val="604A4A"/>
                      </a:solidFill>
                      <a:prstDash val="solid"/>
                      <a:round/>
                      <a:headEnd type="none" w="med" len="med"/>
                      <a:tailEnd type="none" w="med" len="med"/>
                    </a:lnB>
                    <a:solidFill>
                      <a:srgbClr val="FFFFFF"/>
                    </a:solidFill>
                  </a:tcPr>
                </a:tc>
                <a:tc>
                  <a:txBody>
                    <a:bodyPr/>
                    <a:lstStyle/>
                    <a:p>
                      <a:pPr algn="ctr"/>
                      <a:r>
                        <a:rPr lang="en-IN" sz="1000">
                          <a:effectLst/>
                        </a:rPr>
                        <a:t>shampoo</a:t>
                      </a:r>
                    </a:p>
                  </a:txBody>
                  <a:tcPr marL="49410" marR="49410" marT="6862" marB="6862" anchor="ctr">
                    <a:lnL w="12700" cap="flat" cmpd="sng" algn="ctr">
                      <a:solidFill>
                        <a:srgbClr val="604C4A"/>
                      </a:solidFill>
                      <a:prstDash val="solid"/>
                      <a:round/>
                      <a:headEnd type="none" w="med" len="med"/>
                      <a:tailEnd type="none" w="med" len="med"/>
                    </a:lnL>
                    <a:lnR w="6350" cap="flat" cmpd="sng" algn="ctr">
                      <a:solidFill>
                        <a:srgbClr val="604C4A"/>
                      </a:solidFill>
                      <a:prstDash val="solid"/>
                      <a:round/>
                      <a:headEnd type="none" w="med" len="med"/>
                      <a:tailEnd type="none" w="med" len="med"/>
                    </a:lnR>
                    <a:lnT w="12700" cap="flat" cmpd="sng" algn="ctr">
                      <a:solidFill>
                        <a:srgbClr val="604C4A"/>
                      </a:solidFill>
                      <a:prstDash val="solid"/>
                      <a:round/>
                      <a:headEnd type="none" w="med" len="med"/>
                      <a:tailEnd type="none" w="med" len="med"/>
                    </a:lnT>
                    <a:lnB w="12700" cap="flat" cmpd="sng" algn="ctr">
                      <a:solidFill>
                        <a:srgbClr val="A04B4A"/>
                      </a:solidFill>
                      <a:prstDash val="solid"/>
                      <a:round/>
                      <a:headEnd type="none" w="med" len="med"/>
                      <a:tailEnd type="none" w="med" len="med"/>
                    </a:lnB>
                    <a:solidFill>
                      <a:srgbClr val="FFFFFF"/>
                    </a:solidFill>
                  </a:tcPr>
                </a:tc>
                <a:extLst>
                  <a:ext uri="{0D108BD9-81ED-4DB2-BD59-A6C34878D82A}">
                    <a16:rowId xmlns:a16="http://schemas.microsoft.com/office/drawing/2014/main" val="3401189654"/>
                  </a:ext>
                </a:extLst>
              </a:tr>
              <a:tr h="187285">
                <a:tc>
                  <a:txBody>
                    <a:bodyPr/>
                    <a:lstStyle/>
                    <a:p>
                      <a:pPr algn="ctr"/>
                      <a:r>
                        <a:rPr lang="en-IN" sz="1000">
                          <a:effectLst/>
                        </a:rPr>
                        <a:t>01-01-2018</a:t>
                      </a:r>
                    </a:p>
                  </a:txBody>
                  <a:tcPr marL="49410" marR="49410" marT="6862" marB="6862" anchor="ctr">
                    <a:lnL w="12700" cap="flat" cmpd="sng" algn="ctr">
                      <a:solidFill>
                        <a:srgbClr val="204F4A"/>
                      </a:solidFill>
                      <a:prstDash val="solid"/>
                      <a:round/>
                      <a:headEnd type="none" w="med" len="med"/>
                      <a:tailEnd type="none" w="med" len="med"/>
                    </a:lnL>
                    <a:lnR w="12700" cap="flat" cmpd="sng" algn="ctr">
                      <a:solidFill>
                        <a:srgbClr val="604A4A"/>
                      </a:solidFill>
                      <a:prstDash val="solid"/>
                      <a:round/>
                      <a:headEnd type="none" w="med" len="med"/>
                      <a:tailEnd type="none" w="med" len="med"/>
                    </a:lnR>
                    <a:lnT w="12700" cap="flat" cmpd="sng" algn="ctr">
                      <a:solidFill>
                        <a:srgbClr val="204F4A"/>
                      </a:solidFill>
                      <a:prstDash val="solid"/>
                      <a:round/>
                      <a:headEnd type="none" w="med" len="med"/>
                      <a:tailEnd type="none" w="med" len="med"/>
                    </a:lnT>
                    <a:lnB w="12700" cap="flat" cmpd="sng" algn="ctr">
                      <a:solidFill>
                        <a:srgbClr val="204E4A"/>
                      </a:solidFill>
                      <a:prstDash val="solid"/>
                      <a:round/>
                      <a:headEnd type="none" w="med" len="med"/>
                      <a:tailEnd type="none" w="med" len="med"/>
                    </a:lnB>
                    <a:solidFill>
                      <a:srgbClr val="FFFFFF"/>
                    </a:solidFill>
                  </a:tcPr>
                </a:tc>
                <a:tc>
                  <a:txBody>
                    <a:bodyPr/>
                    <a:lstStyle/>
                    <a:p>
                      <a:pPr algn="ctr"/>
                      <a:r>
                        <a:rPr lang="en-IN" sz="1000" dirty="0">
                          <a:effectLst/>
                        </a:rPr>
                        <a:t>1</a:t>
                      </a:r>
                    </a:p>
                  </a:txBody>
                  <a:tcPr marL="49410" marR="49410" marT="6862" marB="6862" anchor="ctr">
                    <a:lnL w="12700" cap="flat" cmpd="sng" algn="ctr">
                      <a:solidFill>
                        <a:srgbClr val="604A4A"/>
                      </a:solidFill>
                      <a:prstDash val="solid"/>
                      <a:round/>
                      <a:headEnd type="none" w="med" len="med"/>
                      <a:tailEnd type="none" w="med" len="med"/>
                    </a:lnL>
                    <a:lnR w="12700" cap="flat" cmpd="sng" algn="ctr">
                      <a:solidFill>
                        <a:srgbClr val="A04B4A"/>
                      </a:solidFill>
                      <a:prstDash val="solid"/>
                      <a:round/>
                      <a:headEnd type="none" w="med" len="med"/>
                      <a:tailEnd type="none" w="med" len="med"/>
                    </a:lnR>
                    <a:lnT w="12700" cap="flat" cmpd="sng" algn="ctr">
                      <a:solidFill>
                        <a:srgbClr val="604A4A"/>
                      </a:solidFill>
                      <a:prstDash val="solid"/>
                      <a:round/>
                      <a:headEnd type="none" w="med" len="med"/>
                      <a:tailEnd type="none" w="med" len="med"/>
                    </a:lnT>
                    <a:lnB w="12700" cap="flat" cmpd="sng" algn="ctr">
                      <a:solidFill>
                        <a:srgbClr val="604C4A"/>
                      </a:solidFill>
                      <a:prstDash val="solid"/>
                      <a:round/>
                      <a:headEnd type="none" w="med" len="med"/>
                      <a:tailEnd type="none" w="med" len="med"/>
                    </a:lnB>
                    <a:solidFill>
                      <a:srgbClr val="FFFFFF"/>
                    </a:solidFill>
                  </a:tcPr>
                </a:tc>
                <a:tc>
                  <a:txBody>
                    <a:bodyPr/>
                    <a:lstStyle/>
                    <a:p>
                      <a:pPr algn="ctr"/>
                      <a:r>
                        <a:rPr lang="en-IN" sz="1000">
                          <a:effectLst/>
                        </a:rPr>
                        <a:t>all- purpose</a:t>
                      </a:r>
                    </a:p>
                  </a:txBody>
                  <a:tcPr marL="49410" marR="49410" marT="6862" marB="6862" anchor="ctr">
                    <a:lnL w="12700" cap="flat" cmpd="sng" algn="ctr">
                      <a:solidFill>
                        <a:srgbClr val="A04B4A"/>
                      </a:solidFill>
                      <a:prstDash val="solid"/>
                      <a:round/>
                      <a:headEnd type="none" w="med" len="med"/>
                      <a:tailEnd type="none" w="med" len="med"/>
                    </a:lnL>
                    <a:lnR w="6350" cap="flat" cmpd="sng" algn="ctr">
                      <a:solidFill>
                        <a:srgbClr val="A04B4A"/>
                      </a:solidFill>
                      <a:prstDash val="solid"/>
                      <a:round/>
                      <a:headEnd type="none" w="med" len="med"/>
                      <a:tailEnd type="none" w="med" len="med"/>
                    </a:lnR>
                    <a:lnT w="12700" cap="flat" cmpd="sng" algn="ctr">
                      <a:solidFill>
                        <a:srgbClr val="A04B4A"/>
                      </a:solidFill>
                      <a:prstDash val="solid"/>
                      <a:round/>
                      <a:headEnd type="none" w="med" len="med"/>
                      <a:tailEnd type="none" w="med" len="med"/>
                    </a:lnT>
                    <a:lnB w="12700" cap="flat" cmpd="sng" algn="ctr">
                      <a:solidFill>
                        <a:srgbClr val="A04F4A"/>
                      </a:solidFill>
                      <a:prstDash val="solid"/>
                      <a:round/>
                      <a:headEnd type="none" w="med" len="med"/>
                      <a:tailEnd type="none" w="med" len="med"/>
                    </a:lnB>
                    <a:solidFill>
                      <a:srgbClr val="FFFFFF"/>
                    </a:solidFill>
                  </a:tcPr>
                </a:tc>
                <a:extLst>
                  <a:ext uri="{0D108BD9-81ED-4DB2-BD59-A6C34878D82A}">
                    <a16:rowId xmlns:a16="http://schemas.microsoft.com/office/drawing/2014/main" val="830010262"/>
                  </a:ext>
                </a:extLst>
              </a:tr>
              <a:tr h="187285">
                <a:tc>
                  <a:txBody>
                    <a:bodyPr/>
                    <a:lstStyle/>
                    <a:p>
                      <a:pPr algn="ctr"/>
                      <a:r>
                        <a:rPr lang="en-IN" sz="1000">
                          <a:effectLst/>
                        </a:rPr>
                        <a:t>01-01-2018</a:t>
                      </a:r>
                    </a:p>
                  </a:txBody>
                  <a:tcPr marL="49410" marR="49410" marT="6862" marB="6862" anchor="ctr">
                    <a:lnL w="12700" cap="flat" cmpd="sng" algn="ctr">
                      <a:solidFill>
                        <a:srgbClr val="204E4A"/>
                      </a:solidFill>
                      <a:prstDash val="solid"/>
                      <a:round/>
                      <a:headEnd type="none" w="med" len="med"/>
                      <a:tailEnd type="none" w="med" len="med"/>
                    </a:lnL>
                    <a:lnR w="12700" cap="flat" cmpd="sng" algn="ctr">
                      <a:solidFill>
                        <a:srgbClr val="604C4A"/>
                      </a:solidFill>
                      <a:prstDash val="solid"/>
                      <a:round/>
                      <a:headEnd type="none" w="med" len="med"/>
                      <a:tailEnd type="none" w="med" len="med"/>
                    </a:lnR>
                    <a:lnT w="12700" cap="flat" cmpd="sng" algn="ctr">
                      <a:solidFill>
                        <a:srgbClr val="204E4A"/>
                      </a:solidFill>
                      <a:prstDash val="solid"/>
                      <a:round/>
                      <a:headEnd type="none" w="med" len="med"/>
                      <a:tailEnd type="none" w="med" len="med"/>
                    </a:lnT>
                    <a:lnB w="12700" cap="flat" cmpd="sng" algn="ctr">
                      <a:solidFill>
                        <a:srgbClr val="A04B4A"/>
                      </a:solidFill>
                      <a:prstDash val="solid"/>
                      <a:round/>
                      <a:headEnd type="none" w="med" len="med"/>
                      <a:tailEnd type="none" w="med" len="med"/>
                    </a:lnB>
                    <a:solidFill>
                      <a:srgbClr val="FFFFFF"/>
                    </a:solidFill>
                  </a:tcPr>
                </a:tc>
                <a:tc>
                  <a:txBody>
                    <a:bodyPr/>
                    <a:lstStyle/>
                    <a:p>
                      <a:pPr algn="ctr"/>
                      <a:r>
                        <a:rPr lang="en-IN" sz="1000" dirty="0">
                          <a:effectLst/>
                        </a:rPr>
                        <a:t>1</a:t>
                      </a:r>
                    </a:p>
                  </a:txBody>
                  <a:tcPr marL="49410" marR="49410" marT="6862" marB="6862" anchor="ctr">
                    <a:lnL w="12700" cap="flat" cmpd="sng" algn="ctr">
                      <a:solidFill>
                        <a:srgbClr val="604C4A"/>
                      </a:solidFill>
                      <a:prstDash val="solid"/>
                      <a:round/>
                      <a:headEnd type="none" w="med" len="med"/>
                      <a:tailEnd type="none" w="med" len="med"/>
                    </a:lnL>
                    <a:lnR w="12700" cap="flat" cmpd="sng" algn="ctr">
                      <a:solidFill>
                        <a:srgbClr val="A04F4A"/>
                      </a:solidFill>
                      <a:prstDash val="solid"/>
                      <a:round/>
                      <a:headEnd type="none" w="med" len="med"/>
                      <a:tailEnd type="none" w="med" len="med"/>
                    </a:lnR>
                    <a:lnT w="12700" cap="flat" cmpd="sng" algn="ctr">
                      <a:solidFill>
                        <a:srgbClr val="604C4A"/>
                      </a:solidFill>
                      <a:prstDash val="solid"/>
                      <a:round/>
                      <a:headEnd type="none" w="med" len="med"/>
                      <a:tailEnd type="none" w="med" len="med"/>
                    </a:lnT>
                    <a:lnB w="12700" cap="flat" cmpd="sng" algn="ctr">
                      <a:solidFill>
                        <a:srgbClr val="604C4A"/>
                      </a:solidFill>
                      <a:prstDash val="solid"/>
                      <a:round/>
                      <a:headEnd type="none" w="med" len="med"/>
                      <a:tailEnd type="none" w="med" len="med"/>
                    </a:lnB>
                    <a:solidFill>
                      <a:srgbClr val="FFFFFF"/>
                    </a:solidFill>
                  </a:tcPr>
                </a:tc>
                <a:tc>
                  <a:txBody>
                    <a:bodyPr/>
                    <a:lstStyle/>
                    <a:p>
                      <a:pPr algn="ctr"/>
                      <a:r>
                        <a:rPr lang="en-IN" sz="1000">
                          <a:effectLst/>
                        </a:rPr>
                        <a:t>mixes</a:t>
                      </a:r>
                    </a:p>
                  </a:txBody>
                  <a:tcPr marL="49410" marR="49410" marT="6862" marB="6862" anchor="ctr">
                    <a:lnL w="12700" cap="flat" cmpd="sng" algn="ctr">
                      <a:solidFill>
                        <a:srgbClr val="A04F4A"/>
                      </a:solidFill>
                      <a:prstDash val="solid"/>
                      <a:round/>
                      <a:headEnd type="none" w="med" len="med"/>
                      <a:tailEnd type="none" w="med" len="med"/>
                    </a:lnL>
                    <a:lnR w="6350" cap="flat" cmpd="sng" algn="ctr">
                      <a:solidFill>
                        <a:srgbClr val="A04F4A"/>
                      </a:solidFill>
                      <a:prstDash val="solid"/>
                      <a:round/>
                      <a:headEnd type="none" w="med" len="med"/>
                      <a:tailEnd type="none" w="med" len="med"/>
                    </a:lnR>
                    <a:lnT w="12700" cap="flat" cmpd="sng" algn="ctr">
                      <a:solidFill>
                        <a:srgbClr val="A04F4A"/>
                      </a:solidFill>
                      <a:prstDash val="solid"/>
                      <a:round/>
                      <a:headEnd type="none" w="med" len="med"/>
                      <a:tailEnd type="none" w="med" len="med"/>
                    </a:lnT>
                    <a:lnB w="12700" cap="flat" cmpd="sng" algn="ctr">
                      <a:solidFill>
                        <a:srgbClr val="604F4A"/>
                      </a:solidFill>
                      <a:prstDash val="solid"/>
                      <a:round/>
                      <a:headEnd type="none" w="med" len="med"/>
                      <a:tailEnd type="none" w="med" len="med"/>
                    </a:lnB>
                    <a:solidFill>
                      <a:srgbClr val="FFFFFF"/>
                    </a:solidFill>
                  </a:tcPr>
                </a:tc>
                <a:extLst>
                  <a:ext uri="{0D108BD9-81ED-4DB2-BD59-A6C34878D82A}">
                    <a16:rowId xmlns:a16="http://schemas.microsoft.com/office/drawing/2014/main" val="3505846453"/>
                  </a:ext>
                </a:extLst>
              </a:tr>
              <a:tr h="187285">
                <a:tc>
                  <a:txBody>
                    <a:bodyPr/>
                    <a:lstStyle/>
                    <a:p>
                      <a:pPr algn="ctr"/>
                      <a:r>
                        <a:rPr lang="en-IN" sz="1000">
                          <a:effectLst/>
                        </a:rPr>
                        <a:t>01-01-2018</a:t>
                      </a:r>
                    </a:p>
                  </a:txBody>
                  <a:tcPr marL="49410" marR="49410" marT="6862" marB="6862" anchor="ctr">
                    <a:lnL w="12700" cap="flat" cmpd="sng" algn="ctr">
                      <a:solidFill>
                        <a:srgbClr val="A04B4A"/>
                      </a:solidFill>
                      <a:prstDash val="solid"/>
                      <a:round/>
                      <a:headEnd type="none" w="med" len="med"/>
                      <a:tailEnd type="none" w="med" len="med"/>
                    </a:lnL>
                    <a:lnR w="12700" cap="flat" cmpd="sng" algn="ctr">
                      <a:solidFill>
                        <a:srgbClr val="604C4A"/>
                      </a:solidFill>
                      <a:prstDash val="solid"/>
                      <a:round/>
                      <a:headEnd type="none" w="med" len="med"/>
                      <a:tailEnd type="none" w="med" len="med"/>
                    </a:lnR>
                    <a:lnT w="12700" cap="flat" cmpd="sng" algn="ctr">
                      <a:solidFill>
                        <a:srgbClr val="A04B4A"/>
                      </a:solidFill>
                      <a:prstDash val="solid"/>
                      <a:round/>
                      <a:headEnd type="none" w="med" len="med"/>
                      <a:tailEnd type="none" w="med" len="med"/>
                    </a:lnT>
                    <a:lnB w="12700" cap="flat" cmpd="sng" algn="ctr">
                      <a:solidFill>
                        <a:srgbClr val="604B4A"/>
                      </a:solidFill>
                      <a:prstDash val="solid"/>
                      <a:round/>
                      <a:headEnd type="none" w="med" len="med"/>
                      <a:tailEnd type="none" w="med" len="med"/>
                    </a:lnB>
                    <a:solidFill>
                      <a:srgbClr val="FFFFFF"/>
                    </a:solidFill>
                  </a:tcPr>
                </a:tc>
                <a:tc>
                  <a:txBody>
                    <a:bodyPr/>
                    <a:lstStyle/>
                    <a:p>
                      <a:pPr algn="ctr"/>
                      <a:r>
                        <a:rPr lang="en-IN" sz="1000" dirty="0">
                          <a:effectLst/>
                        </a:rPr>
                        <a:t>1</a:t>
                      </a:r>
                    </a:p>
                  </a:txBody>
                  <a:tcPr marL="49410" marR="49410" marT="6862" marB="6862" anchor="ctr">
                    <a:lnL w="12700" cap="flat" cmpd="sng" algn="ctr">
                      <a:solidFill>
                        <a:srgbClr val="604C4A"/>
                      </a:solidFill>
                      <a:prstDash val="solid"/>
                      <a:round/>
                      <a:headEnd type="none" w="med" len="med"/>
                      <a:tailEnd type="none" w="med" len="med"/>
                    </a:lnL>
                    <a:lnR w="12700" cap="flat" cmpd="sng" algn="ctr">
                      <a:solidFill>
                        <a:srgbClr val="604F4A"/>
                      </a:solidFill>
                      <a:prstDash val="solid"/>
                      <a:round/>
                      <a:headEnd type="none" w="med" len="med"/>
                      <a:tailEnd type="none" w="med" len="med"/>
                    </a:lnR>
                    <a:lnT w="12700" cap="flat" cmpd="sng" algn="ctr">
                      <a:solidFill>
                        <a:srgbClr val="604C4A"/>
                      </a:solidFill>
                      <a:prstDash val="solid"/>
                      <a:round/>
                      <a:headEnd type="none" w="med" len="med"/>
                      <a:tailEnd type="none" w="med" len="med"/>
                    </a:lnT>
                    <a:lnB w="12700" cap="flat" cmpd="sng" algn="ctr">
                      <a:solidFill>
                        <a:srgbClr val="604F4A"/>
                      </a:solidFill>
                      <a:prstDash val="solid"/>
                      <a:round/>
                      <a:headEnd type="none" w="med" len="med"/>
                      <a:tailEnd type="none" w="med" len="med"/>
                    </a:lnB>
                    <a:solidFill>
                      <a:srgbClr val="FFFFFF"/>
                    </a:solidFill>
                  </a:tcPr>
                </a:tc>
                <a:tc>
                  <a:txBody>
                    <a:bodyPr/>
                    <a:lstStyle/>
                    <a:p>
                      <a:pPr algn="ctr"/>
                      <a:r>
                        <a:rPr lang="en-IN" sz="1000">
                          <a:effectLst/>
                        </a:rPr>
                        <a:t>soap</a:t>
                      </a:r>
                    </a:p>
                  </a:txBody>
                  <a:tcPr marL="49410" marR="49410" marT="6862" marB="6862" anchor="ctr">
                    <a:lnL w="12700" cap="flat" cmpd="sng" algn="ctr">
                      <a:solidFill>
                        <a:srgbClr val="604F4A"/>
                      </a:solidFill>
                      <a:prstDash val="solid"/>
                      <a:round/>
                      <a:headEnd type="none" w="med" len="med"/>
                      <a:tailEnd type="none" w="med" len="med"/>
                    </a:lnL>
                    <a:lnR w="6350" cap="flat" cmpd="sng" algn="ctr">
                      <a:solidFill>
                        <a:srgbClr val="604F4A"/>
                      </a:solidFill>
                      <a:prstDash val="solid"/>
                      <a:round/>
                      <a:headEnd type="none" w="med" len="med"/>
                      <a:tailEnd type="none" w="med" len="med"/>
                    </a:lnR>
                    <a:lnT w="12700" cap="flat" cmpd="sng" algn="ctr">
                      <a:solidFill>
                        <a:srgbClr val="604F4A"/>
                      </a:solidFill>
                      <a:prstDash val="solid"/>
                      <a:round/>
                      <a:headEnd type="none" w="med" len="med"/>
                      <a:tailEnd type="none" w="med" len="med"/>
                    </a:lnT>
                    <a:lnB w="12700" cap="flat" cmpd="sng" algn="ctr">
                      <a:solidFill>
                        <a:srgbClr val="604C4A"/>
                      </a:solidFill>
                      <a:prstDash val="solid"/>
                      <a:round/>
                      <a:headEnd type="none" w="med" len="med"/>
                      <a:tailEnd type="none" w="med" len="med"/>
                    </a:lnB>
                    <a:solidFill>
                      <a:srgbClr val="FFFFFF"/>
                    </a:solidFill>
                  </a:tcPr>
                </a:tc>
                <a:extLst>
                  <a:ext uri="{0D108BD9-81ED-4DB2-BD59-A6C34878D82A}">
                    <a16:rowId xmlns:a16="http://schemas.microsoft.com/office/drawing/2014/main" val="4277230573"/>
                  </a:ext>
                </a:extLst>
              </a:tr>
              <a:tr h="187285">
                <a:tc>
                  <a:txBody>
                    <a:bodyPr/>
                    <a:lstStyle/>
                    <a:p>
                      <a:pPr algn="ctr"/>
                      <a:r>
                        <a:rPr lang="en-IN" sz="1000">
                          <a:effectLst/>
                        </a:rPr>
                        <a:t>01-01-2018</a:t>
                      </a:r>
                    </a:p>
                  </a:txBody>
                  <a:tcPr marL="49410" marR="49410" marT="6862" marB="6862" anchor="ctr">
                    <a:lnL w="12700" cap="flat" cmpd="sng" algn="ctr">
                      <a:solidFill>
                        <a:srgbClr val="604B4A"/>
                      </a:solidFill>
                      <a:prstDash val="solid"/>
                      <a:round/>
                      <a:headEnd type="none" w="med" len="med"/>
                      <a:tailEnd type="none" w="med" len="med"/>
                    </a:lnL>
                    <a:lnR w="12700" cap="flat" cmpd="sng" algn="ctr">
                      <a:solidFill>
                        <a:srgbClr val="604F4A"/>
                      </a:solidFill>
                      <a:prstDash val="solid"/>
                      <a:round/>
                      <a:headEnd type="none" w="med" len="med"/>
                      <a:tailEnd type="none" w="med" len="med"/>
                    </a:lnR>
                    <a:lnT w="12700" cap="flat" cmpd="sng" algn="ctr">
                      <a:solidFill>
                        <a:srgbClr val="604B4A"/>
                      </a:solidFill>
                      <a:prstDash val="solid"/>
                      <a:round/>
                      <a:headEnd type="none" w="med" len="med"/>
                      <a:tailEnd type="none" w="med" len="med"/>
                    </a:lnT>
                    <a:lnB w="12700" cap="flat" cmpd="sng" algn="ctr">
                      <a:solidFill>
                        <a:srgbClr val="E04D4A"/>
                      </a:solidFill>
                      <a:prstDash val="solid"/>
                      <a:round/>
                      <a:headEnd type="none" w="med" len="med"/>
                      <a:tailEnd type="none" w="med" len="med"/>
                    </a:lnB>
                    <a:solidFill>
                      <a:srgbClr val="FFFFFF"/>
                    </a:solidFill>
                  </a:tcPr>
                </a:tc>
                <a:tc>
                  <a:txBody>
                    <a:bodyPr/>
                    <a:lstStyle/>
                    <a:p>
                      <a:pPr algn="ctr"/>
                      <a:r>
                        <a:rPr lang="en-IN" sz="1000" dirty="0">
                          <a:effectLst/>
                        </a:rPr>
                        <a:t>1</a:t>
                      </a:r>
                    </a:p>
                  </a:txBody>
                  <a:tcPr marL="49410" marR="49410" marT="6862" marB="6862" anchor="ctr">
                    <a:lnL w="12700" cap="flat" cmpd="sng" algn="ctr">
                      <a:solidFill>
                        <a:srgbClr val="604F4A"/>
                      </a:solidFill>
                      <a:prstDash val="solid"/>
                      <a:round/>
                      <a:headEnd type="none" w="med" len="med"/>
                      <a:tailEnd type="none" w="med" len="med"/>
                    </a:lnL>
                    <a:lnR w="12700" cap="flat" cmpd="sng" algn="ctr">
                      <a:solidFill>
                        <a:srgbClr val="604C4A"/>
                      </a:solidFill>
                      <a:prstDash val="solid"/>
                      <a:round/>
                      <a:headEnd type="none" w="med" len="med"/>
                      <a:tailEnd type="none" w="med" len="med"/>
                    </a:lnR>
                    <a:lnT w="12700" cap="flat" cmpd="sng" algn="ctr">
                      <a:solidFill>
                        <a:srgbClr val="604F4A"/>
                      </a:solidFill>
                      <a:prstDash val="solid"/>
                      <a:round/>
                      <a:headEnd type="none" w="med" len="med"/>
                      <a:tailEnd type="none" w="med" len="med"/>
                    </a:lnT>
                    <a:lnB w="12700" cap="flat" cmpd="sng" algn="ctr">
                      <a:solidFill>
                        <a:srgbClr val="20504A"/>
                      </a:solidFill>
                      <a:prstDash val="solid"/>
                      <a:round/>
                      <a:headEnd type="none" w="med" len="med"/>
                      <a:tailEnd type="none" w="med" len="med"/>
                    </a:lnB>
                    <a:solidFill>
                      <a:srgbClr val="FFFFFF"/>
                    </a:solidFill>
                  </a:tcPr>
                </a:tc>
                <a:tc>
                  <a:txBody>
                    <a:bodyPr/>
                    <a:lstStyle/>
                    <a:p>
                      <a:pPr algn="ctr"/>
                      <a:r>
                        <a:rPr lang="en-IN" sz="1000">
                          <a:effectLst/>
                        </a:rPr>
                        <a:t>laundry detergent</a:t>
                      </a:r>
                    </a:p>
                  </a:txBody>
                  <a:tcPr marL="49410" marR="49410" marT="6862" marB="6862" anchor="ctr">
                    <a:lnL w="12700" cap="flat" cmpd="sng" algn="ctr">
                      <a:solidFill>
                        <a:srgbClr val="604C4A"/>
                      </a:solidFill>
                      <a:prstDash val="solid"/>
                      <a:round/>
                      <a:headEnd type="none" w="med" len="med"/>
                      <a:tailEnd type="none" w="med" len="med"/>
                    </a:lnL>
                    <a:lnR w="6350" cap="flat" cmpd="sng" algn="ctr">
                      <a:solidFill>
                        <a:srgbClr val="604C4A"/>
                      </a:solidFill>
                      <a:prstDash val="solid"/>
                      <a:round/>
                      <a:headEnd type="none" w="med" len="med"/>
                      <a:tailEnd type="none" w="med" len="med"/>
                    </a:lnR>
                    <a:lnT w="12700" cap="flat" cmpd="sng" algn="ctr">
                      <a:solidFill>
                        <a:srgbClr val="604C4A"/>
                      </a:solidFill>
                      <a:prstDash val="solid"/>
                      <a:round/>
                      <a:headEnd type="none" w="med" len="med"/>
                      <a:tailEnd type="none" w="med" len="med"/>
                    </a:lnT>
                    <a:lnB w="12700" cap="flat" cmpd="sng" algn="ctr">
                      <a:solidFill>
                        <a:srgbClr val="204D4A"/>
                      </a:solidFill>
                      <a:prstDash val="solid"/>
                      <a:round/>
                      <a:headEnd type="none" w="med" len="med"/>
                      <a:tailEnd type="none" w="med" len="med"/>
                    </a:lnB>
                    <a:solidFill>
                      <a:srgbClr val="FFFFFF"/>
                    </a:solidFill>
                  </a:tcPr>
                </a:tc>
                <a:extLst>
                  <a:ext uri="{0D108BD9-81ED-4DB2-BD59-A6C34878D82A}">
                    <a16:rowId xmlns:a16="http://schemas.microsoft.com/office/drawing/2014/main" val="3355366479"/>
                  </a:ext>
                </a:extLst>
              </a:tr>
              <a:tr h="187285">
                <a:tc>
                  <a:txBody>
                    <a:bodyPr/>
                    <a:lstStyle/>
                    <a:p>
                      <a:pPr algn="ctr"/>
                      <a:r>
                        <a:rPr lang="en-IN" sz="1000">
                          <a:effectLst/>
                        </a:rPr>
                        <a:t>01-01-2018</a:t>
                      </a:r>
                    </a:p>
                  </a:txBody>
                  <a:tcPr marL="49410" marR="49410" marT="6862" marB="6862" anchor="ctr">
                    <a:lnL w="12700" cap="flat" cmpd="sng" algn="ctr">
                      <a:solidFill>
                        <a:srgbClr val="E04D4A"/>
                      </a:solidFill>
                      <a:prstDash val="solid"/>
                      <a:round/>
                      <a:headEnd type="none" w="med" len="med"/>
                      <a:tailEnd type="none" w="med" len="med"/>
                    </a:lnL>
                    <a:lnR w="12700" cap="flat" cmpd="sng" algn="ctr">
                      <a:solidFill>
                        <a:srgbClr val="20504A"/>
                      </a:solidFill>
                      <a:prstDash val="solid"/>
                      <a:round/>
                      <a:headEnd type="none" w="med" len="med"/>
                      <a:tailEnd type="none" w="med" len="med"/>
                    </a:lnR>
                    <a:lnT w="12700" cap="flat" cmpd="sng" algn="ctr">
                      <a:solidFill>
                        <a:srgbClr val="E04D4A"/>
                      </a:solidFill>
                      <a:prstDash val="solid"/>
                      <a:round/>
                      <a:headEnd type="none" w="med" len="med"/>
                      <a:tailEnd type="none" w="med" len="med"/>
                    </a:lnT>
                    <a:lnB w="12700" cap="flat" cmpd="sng" algn="ctr">
                      <a:solidFill>
                        <a:srgbClr val="A04C4A"/>
                      </a:solidFill>
                      <a:prstDash val="solid"/>
                      <a:round/>
                      <a:headEnd type="none" w="med" len="med"/>
                      <a:tailEnd type="none" w="med" len="med"/>
                    </a:lnB>
                    <a:solidFill>
                      <a:srgbClr val="FFFFFF"/>
                    </a:solidFill>
                  </a:tcPr>
                </a:tc>
                <a:tc>
                  <a:txBody>
                    <a:bodyPr/>
                    <a:lstStyle/>
                    <a:p>
                      <a:pPr algn="ctr"/>
                      <a:r>
                        <a:rPr lang="en-IN" sz="1000">
                          <a:effectLst/>
                        </a:rPr>
                        <a:t>1</a:t>
                      </a:r>
                    </a:p>
                  </a:txBody>
                  <a:tcPr marL="49410" marR="49410" marT="6862" marB="6862" anchor="ctr">
                    <a:lnL w="12700" cap="flat" cmpd="sng" algn="ctr">
                      <a:solidFill>
                        <a:srgbClr val="20504A"/>
                      </a:solidFill>
                      <a:prstDash val="solid"/>
                      <a:round/>
                      <a:headEnd type="none" w="med" len="med"/>
                      <a:tailEnd type="none" w="med" len="med"/>
                    </a:lnL>
                    <a:lnR w="12700" cap="flat" cmpd="sng" algn="ctr">
                      <a:solidFill>
                        <a:srgbClr val="204D4A"/>
                      </a:solidFill>
                      <a:prstDash val="solid"/>
                      <a:round/>
                      <a:headEnd type="none" w="med" len="med"/>
                      <a:tailEnd type="none" w="med" len="med"/>
                    </a:lnR>
                    <a:lnT w="12700" cap="flat" cmpd="sng" algn="ctr">
                      <a:solidFill>
                        <a:srgbClr val="20504A"/>
                      </a:solidFill>
                      <a:prstDash val="solid"/>
                      <a:round/>
                      <a:headEnd type="none" w="med" len="med"/>
                      <a:tailEnd type="none" w="med" len="med"/>
                    </a:lnT>
                    <a:lnB w="12700" cap="flat" cmpd="sng" algn="ctr">
                      <a:solidFill>
                        <a:srgbClr val="A04D4A"/>
                      </a:solidFill>
                      <a:prstDash val="solid"/>
                      <a:round/>
                      <a:headEnd type="none" w="med" len="med"/>
                      <a:tailEnd type="none" w="med" len="med"/>
                    </a:lnB>
                    <a:solidFill>
                      <a:srgbClr val="FFFFFF"/>
                    </a:solidFill>
                  </a:tcPr>
                </a:tc>
                <a:tc>
                  <a:txBody>
                    <a:bodyPr/>
                    <a:lstStyle/>
                    <a:p>
                      <a:pPr algn="ctr"/>
                      <a:r>
                        <a:rPr lang="en-IN" sz="1000" dirty="0">
                          <a:effectLst/>
                        </a:rPr>
                        <a:t>ice cream</a:t>
                      </a:r>
                    </a:p>
                  </a:txBody>
                  <a:tcPr marL="49410" marR="49410" marT="6862" marB="6862" anchor="ctr">
                    <a:lnL w="12700" cap="flat" cmpd="sng" algn="ctr">
                      <a:solidFill>
                        <a:srgbClr val="204D4A"/>
                      </a:solidFill>
                      <a:prstDash val="solid"/>
                      <a:round/>
                      <a:headEnd type="none" w="med" len="med"/>
                      <a:tailEnd type="none" w="med" len="med"/>
                    </a:lnL>
                    <a:lnR w="6350" cap="flat" cmpd="sng" algn="ctr">
                      <a:solidFill>
                        <a:srgbClr val="204D4A"/>
                      </a:solidFill>
                      <a:prstDash val="solid"/>
                      <a:round/>
                      <a:headEnd type="none" w="med" len="med"/>
                      <a:tailEnd type="none" w="med" len="med"/>
                    </a:lnR>
                    <a:lnT w="12700" cap="flat" cmpd="sng" algn="ctr">
                      <a:solidFill>
                        <a:srgbClr val="204D4A"/>
                      </a:solidFill>
                      <a:prstDash val="solid"/>
                      <a:round/>
                      <a:headEnd type="none" w="med" len="med"/>
                      <a:tailEnd type="none" w="med" len="med"/>
                    </a:lnT>
                    <a:lnB w="12700" cap="flat" cmpd="sng" algn="ctr">
                      <a:solidFill>
                        <a:srgbClr val="60484A"/>
                      </a:solidFill>
                      <a:prstDash val="solid"/>
                      <a:round/>
                      <a:headEnd type="none" w="med" len="med"/>
                      <a:tailEnd type="none" w="med" len="med"/>
                    </a:lnB>
                    <a:solidFill>
                      <a:srgbClr val="FFFFFF"/>
                    </a:solidFill>
                  </a:tcPr>
                </a:tc>
                <a:extLst>
                  <a:ext uri="{0D108BD9-81ED-4DB2-BD59-A6C34878D82A}">
                    <a16:rowId xmlns:a16="http://schemas.microsoft.com/office/drawing/2014/main" val="2324200748"/>
                  </a:ext>
                </a:extLst>
              </a:tr>
              <a:tr h="187285">
                <a:tc>
                  <a:txBody>
                    <a:bodyPr/>
                    <a:lstStyle/>
                    <a:p>
                      <a:pPr algn="ctr"/>
                      <a:r>
                        <a:rPr lang="en-IN" sz="1000" dirty="0">
                          <a:effectLst/>
                        </a:rPr>
                        <a:t>01-01-2018</a:t>
                      </a:r>
                    </a:p>
                  </a:txBody>
                  <a:tcPr marL="49410" marR="49410" marT="6862" marB="6862" anchor="ctr">
                    <a:lnL w="12700" cap="flat" cmpd="sng" algn="ctr">
                      <a:solidFill>
                        <a:srgbClr val="A04C4A"/>
                      </a:solidFill>
                      <a:prstDash val="solid"/>
                      <a:round/>
                      <a:headEnd type="none" w="med" len="med"/>
                      <a:tailEnd type="none" w="med" len="med"/>
                    </a:lnL>
                    <a:lnR w="12700" cap="flat" cmpd="sng" algn="ctr">
                      <a:solidFill>
                        <a:srgbClr val="A04D4A"/>
                      </a:solidFill>
                      <a:prstDash val="solid"/>
                      <a:round/>
                      <a:headEnd type="none" w="med" len="med"/>
                      <a:tailEnd type="none" w="med" len="med"/>
                    </a:lnR>
                    <a:lnT w="12700" cap="flat" cmpd="sng" algn="ctr">
                      <a:solidFill>
                        <a:srgbClr val="A04C4A"/>
                      </a:solidFill>
                      <a:prstDash val="solid"/>
                      <a:round/>
                      <a:headEnd type="none" w="med" len="med"/>
                      <a:tailEnd type="none" w="med" len="med"/>
                    </a:lnT>
                    <a:lnB w="6350" cap="flat" cmpd="sng" algn="ctr">
                      <a:solidFill>
                        <a:srgbClr val="A04C4A"/>
                      </a:solidFill>
                      <a:prstDash val="solid"/>
                      <a:round/>
                      <a:headEnd type="none" w="med" len="med"/>
                      <a:tailEnd type="none" w="med" len="med"/>
                    </a:lnB>
                    <a:solidFill>
                      <a:srgbClr val="FFFFFF"/>
                    </a:solidFill>
                  </a:tcPr>
                </a:tc>
                <a:tc>
                  <a:txBody>
                    <a:bodyPr/>
                    <a:lstStyle/>
                    <a:p>
                      <a:pPr algn="ctr"/>
                      <a:r>
                        <a:rPr lang="en-IN" sz="1000">
                          <a:effectLst/>
                        </a:rPr>
                        <a:t>1</a:t>
                      </a:r>
                    </a:p>
                  </a:txBody>
                  <a:tcPr marL="49410" marR="49410" marT="6862" marB="6862" anchor="ctr">
                    <a:lnL w="12700" cap="flat" cmpd="sng" algn="ctr">
                      <a:solidFill>
                        <a:srgbClr val="A04D4A"/>
                      </a:solidFill>
                      <a:prstDash val="solid"/>
                      <a:round/>
                      <a:headEnd type="none" w="med" len="med"/>
                      <a:tailEnd type="none" w="med" len="med"/>
                    </a:lnL>
                    <a:lnR w="12700" cap="flat" cmpd="sng" algn="ctr">
                      <a:solidFill>
                        <a:srgbClr val="60484A"/>
                      </a:solidFill>
                      <a:prstDash val="solid"/>
                      <a:round/>
                      <a:headEnd type="none" w="med" len="med"/>
                      <a:tailEnd type="none" w="med" len="med"/>
                    </a:lnR>
                    <a:lnT w="12700" cap="flat" cmpd="sng" algn="ctr">
                      <a:solidFill>
                        <a:srgbClr val="A04D4A"/>
                      </a:solidFill>
                      <a:prstDash val="solid"/>
                      <a:round/>
                      <a:headEnd type="none" w="med" len="med"/>
                      <a:tailEnd type="none" w="med" len="med"/>
                    </a:lnT>
                    <a:lnB w="6350" cap="flat" cmpd="sng" algn="ctr">
                      <a:solidFill>
                        <a:srgbClr val="A04D4A"/>
                      </a:solidFill>
                      <a:prstDash val="solid"/>
                      <a:round/>
                      <a:headEnd type="none" w="med" len="med"/>
                      <a:tailEnd type="none" w="med" len="med"/>
                    </a:lnB>
                    <a:solidFill>
                      <a:srgbClr val="FFFFFF"/>
                    </a:solidFill>
                  </a:tcPr>
                </a:tc>
                <a:tc>
                  <a:txBody>
                    <a:bodyPr/>
                    <a:lstStyle/>
                    <a:p>
                      <a:pPr algn="ctr"/>
                      <a:r>
                        <a:rPr lang="en-IN" sz="1000" dirty="0">
                          <a:effectLst/>
                        </a:rPr>
                        <a:t>dinner rolls</a:t>
                      </a:r>
                    </a:p>
                  </a:txBody>
                  <a:tcPr marL="49410" marR="49410" marT="6862" marB="6862" anchor="ctr">
                    <a:lnL w="12700" cap="flat" cmpd="sng" algn="ctr">
                      <a:solidFill>
                        <a:srgbClr val="60484A"/>
                      </a:solidFill>
                      <a:prstDash val="solid"/>
                      <a:round/>
                      <a:headEnd type="none" w="med" len="med"/>
                      <a:tailEnd type="none" w="med" len="med"/>
                    </a:lnL>
                    <a:lnR w="6350" cap="flat" cmpd="sng" algn="ctr">
                      <a:solidFill>
                        <a:srgbClr val="60484A"/>
                      </a:solidFill>
                      <a:prstDash val="solid"/>
                      <a:round/>
                      <a:headEnd type="none" w="med" len="med"/>
                      <a:tailEnd type="none" w="med" len="med"/>
                    </a:lnR>
                    <a:lnT w="12700" cap="flat" cmpd="sng" algn="ctr">
                      <a:solidFill>
                        <a:srgbClr val="60484A"/>
                      </a:solidFill>
                      <a:prstDash val="solid"/>
                      <a:round/>
                      <a:headEnd type="none" w="med" len="med"/>
                      <a:tailEnd type="none" w="med" len="med"/>
                    </a:lnT>
                    <a:lnB w="6350" cap="flat" cmpd="sng" algn="ctr">
                      <a:solidFill>
                        <a:srgbClr val="60484A"/>
                      </a:solidFill>
                      <a:prstDash val="solid"/>
                      <a:round/>
                      <a:headEnd type="none" w="med" len="med"/>
                      <a:tailEnd type="none" w="med" len="med"/>
                    </a:lnB>
                    <a:solidFill>
                      <a:srgbClr val="FFFFFF"/>
                    </a:solidFill>
                  </a:tcPr>
                </a:tc>
                <a:extLst>
                  <a:ext uri="{0D108BD9-81ED-4DB2-BD59-A6C34878D82A}">
                    <a16:rowId xmlns:a16="http://schemas.microsoft.com/office/drawing/2014/main" val="2491121153"/>
                  </a:ext>
                </a:extLst>
              </a:tr>
            </a:tbl>
          </a:graphicData>
        </a:graphic>
      </p:graphicFrame>
    </p:spTree>
    <p:extLst>
      <p:ext uri="{BB962C8B-B14F-4D97-AF65-F5344CB8AC3E}">
        <p14:creationId xmlns:p14="http://schemas.microsoft.com/office/powerpoint/2010/main" val="23745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44265-A968-FF98-10D4-4177DB73C04B}"/>
              </a:ext>
            </a:extLst>
          </p:cNvPr>
          <p:cNvSpPr>
            <a:spLocks noGrp="1"/>
          </p:cNvSpPr>
          <p:nvPr>
            <p:ph type="title"/>
          </p:nvPr>
        </p:nvSpPr>
        <p:spPr>
          <a:xfrm>
            <a:off x="2277988" y="260648"/>
            <a:ext cx="6955549" cy="611188"/>
          </a:xfrm>
        </p:spPr>
        <p:txBody>
          <a:bodyPr/>
          <a:lstStyle/>
          <a:p>
            <a:r>
              <a:rPr lang="en-IN" dirty="0">
                <a:latin typeface="Times New Roman" panose="02020603050405020304" pitchFamily="18" charset="0"/>
                <a:cs typeface="Times New Roman" panose="02020603050405020304" pitchFamily="18" charset="0"/>
              </a:rPr>
              <a:t>Inferences of Preliminary Analysis</a:t>
            </a:r>
            <a:endParaRPr lang="en-IN" dirty="0"/>
          </a:p>
        </p:txBody>
      </p:sp>
      <p:sp>
        <p:nvSpPr>
          <p:cNvPr id="4" name="Text Placeholder 3">
            <a:extLst>
              <a:ext uri="{FF2B5EF4-FFF2-40B4-BE49-F238E27FC236}">
                <a16:creationId xmlns:a16="http://schemas.microsoft.com/office/drawing/2014/main" id="{EDB52233-99BE-D2C0-C4DF-9D4592F4E857}"/>
              </a:ext>
            </a:extLst>
          </p:cNvPr>
          <p:cNvSpPr>
            <a:spLocks noGrp="1"/>
          </p:cNvSpPr>
          <p:nvPr>
            <p:ph type="body" sz="half" idx="2"/>
          </p:nvPr>
        </p:nvSpPr>
        <p:spPr>
          <a:xfrm>
            <a:off x="2047350" y="1124744"/>
            <a:ext cx="7416824" cy="1440160"/>
          </a:xfrm>
        </p:spPr>
        <p:txBody>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data follows a normal distribution as shown below.</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Previously, we saw that a single order id had multiple rows based on items. This is the reason there are 20641 rows.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total number of orders placed are 1139 with 37 unique items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EADA7CA2-A93F-BD8E-AABF-B7F94A07EB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0116" y="2817812"/>
            <a:ext cx="4878547" cy="3651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315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2071-3A6D-8FBA-153E-9E3F6C287584}"/>
              </a:ext>
            </a:extLst>
          </p:cNvPr>
          <p:cNvSpPr>
            <a:spLocks noGrp="1"/>
          </p:cNvSpPr>
          <p:nvPr>
            <p:ph type="title"/>
          </p:nvPr>
        </p:nvSpPr>
        <p:spPr>
          <a:xfrm>
            <a:off x="1197868" y="2492896"/>
            <a:ext cx="10512862" cy="1325563"/>
          </a:xfrm>
        </p:spPr>
        <p:txBody>
          <a:bodyPr>
            <a:normAutofit/>
          </a:bodyPr>
          <a:lstStyle/>
          <a:p>
            <a:pPr algn="ctr"/>
            <a:r>
              <a:rPr lang="en-I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Visualization of Sales using Dynamic Tableau</a:t>
            </a:r>
          </a:p>
        </p:txBody>
      </p:sp>
    </p:spTree>
    <p:extLst>
      <p:ext uri="{BB962C8B-B14F-4D97-AF65-F5344CB8AC3E}">
        <p14:creationId xmlns:p14="http://schemas.microsoft.com/office/powerpoint/2010/main" val="126642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VizSlides">
                <a:extLst>
                  <a:ext uri="{FF2B5EF4-FFF2-40B4-BE49-F238E27FC236}">
                    <a16:creationId xmlns:a16="http://schemas.microsoft.com/office/drawing/2014/main" id="{40707CD3-07B4-F49B-E66C-56746F5AF3B8}"/>
                  </a:ext>
                </a:extLst>
              </p:cNvPr>
              <p:cNvGraphicFramePr>
                <a:graphicFrameLocks noGrp="1"/>
              </p:cNvGraphicFramePr>
              <p:nvPr>
                <p:extLst>
                  <p:ext uri="{D42A27DB-BD31-4B8C-83A1-F6EECF244321}">
                    <p14:modId xmlns:p14="http://schemas.microsoft.com/office/powerpoint/2010/main" val="2223268048"/>
                  </p:ext>
                </p:extLst>
              </p:nvPr>
            </p:nvGraphicFramePr>
            <p:xfrm>
              <a:off x="837828" y="1700808"/>
              <a:ext cx="11161240" cy="489654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VizSlides">
                <a:extLst>
                  <a:ext uri="{FF2B5EF4-FFF2-40B4-BE49-F238E27FC236}">
                    <a16:creationId xmlns:a16="http://schemas.microsoft.com/office/drawing/2014/main" id="{40707CD3-07B4-F49B-E66C-56746F5AF3B8}"/>
                  </a:ext>
                </a:extLst>
              </p:cNvPr>
              <p:cNvPicPr>
                <a:picLocks noGrp="1" noRot="1" noChangeAspect="1" noMove="1" noResize="1" noEditPoints="1" noAdjustHandles="1" noChangeArrowheads="1" noChangeShapeType="1"/>
              </p:cNvPicPr>
              <p:nvPr/>
            </p:nvPicPr>
            <p:blipFill>
              <a:blip r:embed="rId3"/>
              <a:stretch>
                <a:fillRect/>
              </a:stretch>
            </p:blipFill>
            <p:spPr>
              <a:xfrm>
                <a:off x="837828" y="1700808"/>
                <a:ext cx="11161240" cy="4896544"/>
              </a:xfrm>
              <a:prstGeom prst="rect">
                <a:avLst/>
              </a:prstGeom>
            </p:spPr>
          </p:pic>
        </mc:Fallback>
      </mc:AlternateContent>
      <p:sp>
        <p:nvSpPr>
          <p:cNvPr id="3" name="TextBox 2">
            <a:extLst>
              <a:ext uri="{FF2B5EF4-FFF2-40B4-BE49-F238E27FC236}">
                <a16:creationId xmlns:a16="http://schemas.microsoft.com/office/drawing/2014/main" id="{9E991BA7-86B7-FFB4-FCAE-0116D91E01D7}"/>
              </a:ext>
            </a:extLst>
          </p:cNvPr>
          <p:cNvSpPr txBox="1"/>
          <p:nvPr/>
        </p:nvSpPr>
        <p:spPr>
          <a:xfrm>
            <a:off x="1053852" y="476672"/>
            <a:ext cx="10513168" cy="1261884"/>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Product and Yearly trends.</a:t>
            </a:r>
          </a:p>
          <a:p>
            <a:pPr marL="285750" indent="-285750">
              <a:buFont typeface="Arial" panose="020B0604020202020204" pitchFamily="34" charset="0"/>
              <a:buChar char="•"/>
            </a:pPr>
            <a:r>
              <a:rPr lang="en-IN" dirty="0"/>
              <a:t>The total orders placed in 2018 are </a:t>
            </a:r>
            <a:r>
              <a:rPr lang="en-IN" b="1" i="0" dirty="0">
                <a:solidFill>
                  <a:srgbClr val="333333"/>
                </a:solidFill>
                <a:effectLst/>
                <a:latin typeface="Tableau Book"/>
              </a:rPr>
              <a:t>533</a:t>
            </a:r>
          </a:p>
          <a:p>
            <a:pPr marL="285750" indent="-285750">
              <a:buFont typeface="Arial" panose="020B0604020202020204" pitchFamily="34" charset="0"/>
              <a:buChar char="•"/>
            </a:pPr>
            <a:r>
              <a:rPr lang="en-IN" dirty="0"/>
              <a:t>The total orders placed in 2019 are </a:t>
            </a:r>
            <a:r>
              <a:rPr lang="en-IN" b="1" i="0" dirty="0">
                <a:solidFill>
                  <a:srgbClr val="333333"/>
                </a:solidFill>
                <a:effectLst/>
                <a:latin typeface="Tableau Book"/>
              </a:rPr>
              <a:t>507</a:t>
            </a:r>
            <a:endParaRPr lang="en-IN" dirty="0"/>
          </a:p>
          <a:p>
            <a:r>
              <a:rPr lang="en-IN" sz="1600" dirty="0">
                <a:solidFill>
                  <a:srgbClr val="C00000"/>
                </a:solidFill>
              </a:rPr>
              <a:t>Note: All the graphs are embedded from Tableau making the presentation interactive.</a:t>
            </a:r>
          </a:p>
        </p:txBody>
      </p:sp>
    </p:spTree>
    <p:extLst>
      <p:ext uri="{BB962C8B-B14F-4D97-AF65-F5344CB8AC3E}">
        <p14:creationId xmlns:p14="http://schemas.microsoft.com/office/powerpoint/2010/main" val="4038179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VizSlides">
                <a:extLst>
                  <a:ext uri="{FF2B5EF4-FFF2-40B4-BE49-F238E27FC236}">
                    <a16:creationId xmlns:a16="http://schemas.microsoft.com/office/drawing/2014/main" id="{7DDA9340-D7C1-3A4E-48DF-80665194E09C}"/>
                  </a:ext>
                </a:extLst>
              </p:cNvPr>
              <p:cNvGraphicFramePr>
                <a:graphicFrameLocks noGrp="1"/>
              </p:cNvGraphicFramePr>
              <p:nvPr>
                <p:extLst>
                  <p:ext uri="{D42A27DB-BD31-4B8C-83A1-F6EECF244321}">
                    <p14:modId xmlns:p14="http://schemas.microsoft.com/office/powerpoint/2010/main" val="2773047215"/>
                  </p:ext>
                </p:extLst>
              </p:nvPr>
            </p:nvGraphicFramePr>
            <p:xfrm>
              <a:off x="1808162" y="1268760"/>
              <a:ext cx="9290806" cy="533856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VizSlides">
                <a:extLst>
                  <a:ext uri="{FF2B5EF4-FFF2-40B4-BE49-F238E27FC236}">
                    <a16:creationId xmlns:a16="http://schemas.microsoft.com/office/drawing/2014/main" id="{7DDA9340-D7C1-3A4E-48DF-80665194E09C}"/>
                  </a:ext>
                </a:extLst>
              </p:cNvPr>
              <p:cNvPicPr>
                <a:picLocks noGrp="1" noRot="1" noChangeAspect="1" noMove="1" noResize="1" noEditPoints="1" noAdjustHandles="1" noChangeArrowheads="1" noChangeShapeType="1"/>
              </p:cNvPicPr>
              <p:nvPr/>
            </p:nvPicPr>
            <p:blipFill>
              <a:blip r:embed="rId3"/>
              <a:stretch>
                <a:fillRect/>
              </a:stretch>
            </p:blipFill>
            <p:spPr>
              <a:xfrm>
                <a:off x="1808162" y="1268760"/>
                <a:ext cx="9290806" cy="5338564"/>
              </a:xfrm>
              <a:prstGeom prst="rect">
                <a:avLst/>
              </a:prstGeom>
            </p:spPr>
          </p:pic>
        </mc:Fallback>
      </mc:AlternateContent>
      <p:sp>
        <p:nvSpPr>
          <p:cNvPr id="4" name="TextBox 3">
            <a:extLst>
              <a:ext uri="{FF2B5EF4-FFF2-40B4-BE49-F238E27FC236}">
                <a16:creationId xmlns:a16="http://schemas.microsoft.com/office/drawing/2014/main" id="{D62AC75B-46AC-29A0-98F6-9AECC01890BC}"/>
              </a:ext>
            </a:extLst>
          </p:cNvPr>
          <p:cNvSpPr txBox="1"/>
          <p:nvPr/>
        </p:nvSpPr>
        <p:spPr>
          <a:xfrm>
            <a:off x="1089856" y="250676"/>
            <a:ext cx="10009112" cy="369332"/>
          </a:xfrm>
          <a:prstGeom prst="rect">
            <a:avLst/>
          </a:prstGeom>
          <a:noFill/>
        </p:spPr>
        <p:txBody>
          <a:bodyPr wrap="square" rtlCol="0">
            <a:spAutoFit/>
          </a:bodyPr>
          <a:lstStyle/>
          <a:p>
            <a:pPr algn="ctr"/>
            <a:r>
              <a:rPr lang="en-IN" sz="1800" b="1" dirty="0">
                <a:latin typeface="Times New Roman" panose="02020603050405020304" pitchFamily="18" charset="0"/>
                <a:cs typeface="Times New Roman" panose="02020603050405020304" pitchFamily="18" charset="0"/>
              </a:rPr>
              <a:t>Weekly and Monthly Trends of 2018 and 2019</a:t>
            </a:r>
          </a:p>
        </p:txBody>
      </p:sp>
    </p:spTree>
    <p:extLst>
      <p:ext uri="{BB962C8B-B14F-4D97-AF65-F5344CB8AC3E}">
        <p14:creationId xmlns:p14="http://schemas.microsoft.com/office/powerpoint/2010/main" val="1858305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7.png"/></Relationships>
</file>

<file path=ppt/webextensions/webextension1.xml><?xml version="1.0" encoding="utf-8"?>
<we:webextension xmlns:we="http://schemas.microsoft.com/office/webextensions/webextension/2010/11" id="{15772C87-76A6-4155-823F-F9377DF1C1A6}">
  <we:reference id="wa200004798" version="1.0.1.0" store="en-US" storeType="OMEX"/>
  <we:alternateReferences>
    <we:reference id="wa200004798" version="1.0.1.0" store="wa200004798" storeType="OMEX"/>
  </we:alternateReferences>
  <we:properties>
    <we:property name="embedForm" value="&quot;{\&quot;site\&quot;:\&quot;\&quot;,\&quot;domain\&quot;:\&quot;public.tableau.com\&quot;,\&quot;worksheet\&quot;:\&quot;YearlyandProductTrends\&quot;,\&quot;dashboard\&quot;:\&quot;MRAMilestone2_16803708716630\&quot;,\&quot;tabs\&quot;:true,\&quot;toolbar\&quot;:true}&quot;"/>
    <we:property name="embedUrl" value="&quot;\&quot;https://public.tableau.com/views/MRAMilestone2_16803708716630/YearlyandProductTrends\&quot;&quot;"/>
    <we:property name="filters" value="&quot;[]&quot;"/>
    <we:property name="isInstalled" value="&quot;true&quot;"/>
    <we:property name="marks" value="&quot;[]&quot;"/>
    <we:property name="parameters" value="&quot;[]&quot;"/>
    <we:property name="serverType" value="&quot;\&quot;public\&quot;&quot;"/>
    <we:property name="tabs" value="&quot;null&quot;"/>
    <we:property name="toolbar" value="&quot;null&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217FC506-F215-46BC-B890-AA9426970AB7}">
  <we:reference id="wa200004798" version="1.0.1.0" store="en-US" storeType="OMEX"/>
  <we:alternateReferences>
    <we:reference id="wa200004798" version="1.0.1.0" store="wa200004798" storeType="OMEX"/>
  </we:alternateReferences>
  <we:properties>
    <we:property name="embedForm" value="&quot;{\&quot;site\&quot;:\&quot;\&quot;,\&quot;domain\&quot;:\&quot;public.tableau.com\&quot;,\&quot;worksheet\&quot;:\&quot;WeeklyTrendof2018and2019\&quot;,\&quot;dashboard\&quot;:\&quot;MRAMilestone2_16803708716630\&quot;,\&quot;tabs\&quot;:true,\&quot;toolbar\&quot;:true}&quot;"/>
    <we:property name="embedUrl" value="&quot;\&quot;https://public.tableau.com/views/MRAMilestone2_16803708716630/WeeklyTrendof2018and2019\&quot;&quot;"/>
    <we:property name="filters" value="&quot;[]&quot;"/>
    <we:property name="isInstalled" value="&quot;true&quot;"/>
    <we:property name="marks" value="&quot;[]&quot;"/>
    <we:property name="parameters" value="&quot;[]&quot;"/>
    <we:property name="serverType" value="&quot;\&quot;public\&quot;&quot;"/>
    <we:property name="tabs" value="&quot;null&quot;"/>
    <we:property name="toolbar" value="&quot;null&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03CB8D8D-21B2-4BBE-A21E-F5BD6FC017D8}">
  <we:reference id="wa200004798" version="1.0.1.0" store="en-US" storeType="OMEX"/>
  <we:alternateReferences>
    <we:reference id="wa200004798" version="1.0.1.0" store="wa200004798" storeType="OMEX"/>
  </we:alternateReferences>
  <we:properties>
    <we:property name="embedForm" value="&quot;{\&quot;site\&quot;:\&quot;\&quot;,\&quot;domain\&quot;:\&quot;public.tableau.com\&quot;,\&quot;worksheet\&quot;:\&quot;WeeklyTrendoforders2020\&quot;,\&quot;dashboard\&quot;:\&quot;MRAMilestone2_16803708716630\&quot;,\&quot;tabs\&quot;:true,\&quot;toolbar\&quot;:true}&quot;"/>
    <we:property name="embedUrl" value="&quot;\&quot;https://public.tableau.com/views/MRAMilestone2_16803708716630/WeeklyTrendoforders2020\&quot;&quot;"/>
    <we:property name="filters" value="&quot;[]&quot;"/>
    <we:property name="isInstalled" value="&quot;true&quot;"/>
    <we:property name="marks" value="&quot;[]&quot;"/>
    <we:property name="parameters" value="&quot;[]&quot;"/>
    <we:property name="serverType" value="&quot;\&quot;public\&quot;&quot;"/>
    <we:property name="tabs" value="&quot;null&quot;"/>
    <we:property name="toolbar" value="&quot;null&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03CB8D8D-21B2-4BBE-A21E-F5BD6FC017D8}">
  <we:reference id="wa200004798" version="1.0.1.0" store="en-US" storeType="OMEX"/>
  <we:alternateReferences>
    <we:reference id="wa200004798" version="1.0.1.0" store="wa200004798" storeType="OMEX"/>
  </we:alternateReferences>
  <we:properties>
    <we:property name="embedForm" value="&quot;{\&quot;site\&quot;:\&quot;\&quot;,\&quot;domain\&quot;:\&quot;public.tableau.com\&quot;,\&quot;worksheet\&quot;:\&quot;TopOrdersPlaced\&quot;,\&quot;dashboard\&quot;:\&quot;MRAMilestone2_16803708716630\&quot;,\&quot;tabs\&quot;:true,\&quot;toolbar\&quot;:true}&quot;"/>
    <we:property name="embedUrl" value="&quot;\&quot;https://public.tableau.com/views/MRAMilestone2_16803708716630/TopOrdersPlaced\&quot;&quot;"/>
    <we:property name="filters" value="&quot;[]&quot;"/>
    <we:property name="isInstalled" value="&quot;true&quot;"/>
    <we:property name="marks" value="&quot;[]&quot;"/>
    <we:property name="parameters" value="&quot;[]&quot;"/>
    <we:property name="serverType" value="&quot;\&quot;public\&quot;&quot;"/>
    <we:property name="tabs" value="&quot;null&quot;"/>
    <we:property name="toolbar" value="&quot;null&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517</TotalTime>
  <Words>1702</Words>
  <Application>Microsoft Office PowerPoint</Application>
  <PresentationFormat>Custom</PresentationFormat>
  <Paragraphs>298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Tableau Book</vt:lpstr>
      <vt:lpstr>Times New Roman</vt:lpstr>
      <vt:lpstr>Office Theme</vt:lpstr>
      <vt:lpstr>MRA Project ML 2</vt:lpstr>
      <vt:lpstr>Table of Contents</vt:lpstr>
      <vt:lpstr>Problem Statement</vt:lpstr>
      <vt:lpstr>Exploratory Data Analysis</vt:lpstr>
      <vt:lpstr>Primary Data Analysis</vt:lpstr>
      <vt:lpstr>Inferences of Preliminary Analysis</vt:lpstr>
      <vt:lpstr>Data Visualization of Sales using Dynamic Tableau</vt:lpstr>
      <vt:lpstr>PowerPoint Presentation</vt:lpstr>
      <vt:lpstr>PowerPoint Presentation</vt:lpstr>
      <vt:lpstr>PowerPoint Presentation</vt:lpstr>
      <vt:lpstr>PowerPoint Presentation</vt:lpstr>
      <vt:lpstr>Data Analysis Inferences</vt:lpstr>
      <vt:lpstr>MBA Analysis Using KNIME Analysis</vt:lpstr>
      <vt:lpstr>Market Basket Analysis</vt:lpstr>
      <vt:lpstr>Components of Market Basket Analysis</vt:lpstr>
      <vt:lpstr>KNIME MBA Workflow</vt:lpstr>
      <vt:lpstr>MBA Analysis Work Flow</vt:lpstr>
      <vt:lpstr>MBA Output Data</vt:lpstr>
      <vt:lpstr>Inferences on MBA Analysis (1/2)</vt:lpstr>
      <vt:lpstr>Inferences on MBA Analysis (2/2)</vt:lpstr>
      <vt:lpstr>Recommendations on MBA Analysis</vt:lpstr>
      <vt:lpstr>Offers or Combos on MBA Analysis</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 ML 1</dc:title>
  <dc:subject/>
  <dc:creator>Kiran Kumar A</dc:creator>
  <cp:keywords/>
  <dc:description/>
  <cp:lastModifiedBy>Kiran Kumar A</cp:lastModifiedBy>
  <cp:revision>5</cp:revision>
  <dcterms:created xsi:type="dcterms:W3CDTF">2023-03-26T07:41:10Z</dcterms:created>
  <dcterms:modified xsi:type="dcterms:W3CDTF">2023-04-02T11:29:42Z</dcterms:modified>
  <cp:category/>
</cp:coreProperties>
</file>