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31"/>
  </p:notesMasterIdLst>
  <p:handoutMasterIdLst>
    <p:handoutMasterId r:id="rId32"/>
  </p:handoutMasterIdLst>
  <p:sldIdLst>
    <p:sldId id="528" r:id="rId2"/>
    <p:sldId id="529" r:id="rId3"/>
    <p:sldId id="532" r:id="rId4"/>
    <p:sldId id="549" r:id="rId5"/>
    <p:sldId id="533" r:id="rId6"/>
    <p:sldId id="535" r:id="rId7"/>
    <p:sldId id="536" r:id="rId8"/>
    <p:sldId id="537" r:id="rId9"/>
    <p:sldId id="538" r:id="rId10"/>
    <p:sldId id="539" r:id="rId11"/>
    <p:sldId id="540" r:id="rId12"/>
    <p:sldId id="541" r:id="rId13"/>
    <p:sldId id="542" r:id="rId14"/>
    <p:sldId id="543" r:id="rId15"/>
    <p:sldId id="544" r:id="rId16"/>
    <p:sldId id="546" r:id="rId17"/>
    <p:sldId id="547" r:id="rId18"/>
    <p:sldId id="548" r:id="rId19"/>
    <p:sldId id="550" r:id="rId20"/>
    <p:sldId id="551" r:id="rId21"/>
    <p:sldId id="552" r:id="rId22"/>
    <p:sldId id="553" r:id="rId23"/>
    <p:sldId id="555" r:id="rId24"/>
    <p:sldId id="556" r:id="rId25"/>
    <p:sldId id="557" r:id="rId26"/>
    <p:sldId id="558" r:id="rId27"/>
    <p:sldId id="554" r:id="rId28"/>
    <p:sldId id="559" r:id="rId29"/>
    <p:sldId id="560"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0" d="100"/>
          <a:sy n="70" d="100"/>
        </p:scale>
        <p:origin x="536" y="48"/>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3/26/2023</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3/26/2023</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4D8F-ABFF-CA00-DD8F-B7401FD21AEB}"/>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0580F7F0-B952-DECA-83C8-8D4D6BDC68F0}"/>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5603C4-E9C6-8555-56D2-ED74070A178B}"/>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a:extLst>
              <a:ext uri="{FF2B5EF4-FFF2-40B4-BE49-F238E27FC236}">
                <a16:creationId xmlns:a16="http://schemas.microsoft.com/office/drawing/2014/main" id="{B7587D98-D886-8F5C-41E2-525CE493F7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E689C9-75DE-973A-8FE2-3328F0F297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979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C189-6EB1-95AC-40D9-592F9B1B1D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C2ECE6-960C-B994-4938-D862CA54E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4F563-8896-49F4-61AC-ECABCDC44572}"/>
              </a:ext>
            </a:extLst>
          </p:cNvPr>
          <p:cNvSpPr>
            <a:spLocks noGrp="1"/>
          </p:cNvSpPr>
          <p:nvPr>
            <p:ph type="dt" sz="half" idx="10"/>
          </p:nvPr>
        </p:nvSpPr>
        <p:spPr/>
        <p:txBody>
          <a:bodyPr/>
          <a:lstStyle/>
          <a:p>
            <a:fld id="{55C6B4A9-1611-4792-9094-5F34BCA07E0B}" type="datetimeFigureOut">
              <a:rPr lang="en-US" smtClean="0"/>
              <a:t>3/26/2023</a:t>
            </a:fld>
            <a:endParaRPr lang="en-US" dirty="0"/>
          </a:p>
        </p:txBody>
      </p:sp>
      <p:sp>
        <p:nvSpPr>
          <p:cNvPr id="5" name="Footer Placeholder 4">
            <a:extLst>
              <a:ext uri="{FF2B5EF4-FFF2-40B4-BE49-F238E27FC236}">
                <a16:creationId xmlns:a16="http://schemas.microsoft.com/office/drawing/2014/main" id="{E0810A4D-A2DB-7C99-83CE-A6A91CD76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B042B4-2B97-86C6-750B-EBBE149720D2}"/>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136142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087B4-C9A9-4190-110E-51827078A912}"/>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2C4D3A-B80F-F3F3-DC71-F56E035491DB}"/>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8D9E5-028E-E416-BFD0-3E22F3E508D2}"/>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a:extLst>
              <a:ext uri="{FF2B5EF4-FFF2-40B4-BE49-F238E27FC236}">
                <a16:creationId xmlns:a16="http://schemas.microsoft.com/office/drawing/2014/main" id="{30D4AACD-195E-FB36-E24F-1E3342021C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62A730-7165-5729-218A-44110285EEC4}"/>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1614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343-924E-F79A-5401-9E8386B38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DFA437-4526-17BC-41FC-6A4FA943CB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223E1-28C9-082D-AAE4-D8E1944372F9}"/>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a:extLst>
              <a:ext uri="{FF2B5EF4-FFF2-40B4-BE49-F238E27FC236}">
                <a16:creationId xmlns:a16="http://schemas.microsoft.com/office/drawing/2014/main" id="{BD5EFD6E-923B-ED9F-4B20-77ED4A94F3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578233-FACD-F30D-9458-9946C6A2A40F}"/>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91669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69C5-1EBD-F3D1-912A-33B0599D6EC9}"/>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E822E2-124A-B8CF-A918-8FF5CACE95FA}"/>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76D957-CDC1-1D75-E047-A8B2916F8788}"/>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a:extLst>
              <a:ext uri="{FF2B5EF4-FFF2-40B4-BE49-F238E27FC236}">
                <a16:creationId xmlns:a16="http://schemas.microsoft.com/office/drawing/2014/main" id="{A4608027-A581-F235-979A-BD10F8FF40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5F05C0-7108-281B-4816-89D869C6882C}"/>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406509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2DD1-748A-0DFA-0923-04D7BF8DC5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BD5063-CDF2-6BA7-196E-2E47E6F706FC}"/>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B46691-A6AA-CA87-7B72-556C6E4451EA}"/>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7FA797-8EC4-F74F-0727-C394EB4BA373}"/>
              </a:ext>
            </a:extLst>
          </p:cNvPr>
          <p:cNvSpPr>
            <a:spLocks noGrp="1"/>
          </p:cNvSpPr>
          <p:nvPr>
            <p:ph type="dt" sz="half" idx="10"/>
          </p:nvPr>
        </p:nvSpPr>
        <p:spPr/>
        <p:txBody>
          <a:bodyPr/>
          <a:lstStyle/>
          <a:p>
            <a:fld id="{EB712588-04B1-427B-82EE-E8DB90309F08}" type="datetimeFigureOut">
              <a:rPr lang="en-US" smtClean="0"/>
              <a:t>3/26/2023</a:t>
            </a:fld>
            <a:endParaRPr lang="en-US" dirty="0"/>
          </a:p>
        </p:txBody>
      </p:sp>
      <p:sp>
        <p:nvSpPr>
          <p:cNvPr id="6" name="Footer Placeholder 5">
            <a:extLst>
              <a:ext uri="{FF2B5EF4-FFF2-40B4-BE49-F238E27FC236}">
                <a16:creationId xmlns:a16="http://schemas.microsoft.com/office/drawing/2014/main" id="{B153D8DB-8B99-26F9-C93A-C5E1A14FDE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A7976C-CFF4-201A-ABB5-7BAC360369FC}"/>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00876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B0C5-24C3-DFA6-63AC-FF0F88610702}"/>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380F3F-BED5-4DE9-C9B5-A3DCD5B2D479}"/>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75FB3-5FBB-2511-2D05-7569C8BF54CF}"/>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EECD6D-748D-69FA-162D-0509D2D88A81}"/>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92B38-44B0-4410-7BF5-FE000D82A72A}"/>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AB2C35-4E78-A672-46E5-2B1BCB576C89}"/>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8" name="Footer Placeholder 7">
            <a:extLst>
              <a:ext uri="{FF2B5EF4-FFF2-40B4-BE49-F238E27FC236}">
                <a16:creationId xmlns:a16="http://schemas.microsoft.com/office/drawing/2014/main" id="{718CDE12-A579-DFF7-1822-2ED1300538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99820EE-077F-3B94-986E-99DB806CC11A}"/>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413048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1A3F-7EB9-25B4-BC2B-1AA5E020CD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5916AC-8E9E-705E-6436-95003FA8EAF7}"/>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4" name="Footer Placeholder 3">
            <a:extLst>
              <a:ext uri="{FF2B5EF4-FFF2-40B4-BE49-F238E27FC236}">
                <a16:creationId xmlns:a16="http://schemas.microsoft.com/office/drawing/2014/main" id="{9D4A9074-DABB-88CD-85D3-FB5F14D14AB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74909E9-CCA7-EE50-F70E-CFA2D49E23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14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25644-B5B7-E281-D616-878179016594}"/>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3" name="Footer Placeholder 2">
            <a:extLst>
              <a:ext uri="{FF2B5EF4-FFF2-40B4-BE49-F238E27FC236}">
                <a16:creationId xmlns:a16="http://schemas.microsoft.com/office/drawing/2014/main" id="{E0B6E018-DE84-F0D2-7862-EA74E848A8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8252EC-3A01-A614-B1E5-E1EEB01EA68E}"/>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30834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6393-716E-2A1B-9013-025A8FE549E5}"/>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A11ED1-6755-E13A-2450-32695E3857F8}"/>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93EB1D-EEBC-B74F-40B8-D30D2C957F9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44A0C-480F-60C4-57F0-A20D01FFD785}"/>
              </a:ext>
            </a:extLst>
          </p:cNvPr>
          <p:cNvSpPr>
            <a:spLocks noGrp="1"/>
          </p:cNvSpPr>
          <p:nvPr>
            <p:ph type="dt" sz="half" idx="10"/>
          </p:nvPr>
        </p:nvSpPr>
        <p:spPr/>
        <p:txBody>
          <a:bodyPr/>
          <a:lstStyle/>
          <a:p>
            <a:fld id="{42A54C80-263E-416B-A8E0-580EDEADCBDC}" type="datetimeFigureOut">
              <a:rPr lang="en-US" smtClean="0"/>
              <a:t>3/26/2023</a:t>
            </a:fld>
            <a:endParaRPr lang="en-US" dirty="0"/>
          </a:p>
        </p:txBody>
      </p:sp>
      <p:sp>
        <p:nvSpPr>
          <p:cNvPr id="6" name="Footer Placeholder 5">
            <a:extLst>
              <a:ext uri="{FF2B5EF4-FFF2-40B4-BE49-F238E27FC236}">
                <a16:creationId xmlns:a16="http://schemas.microsoft.com/office/drawing/2014/main" id="{B734EC72-6E87-192A-651F-2CC3629726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D2BB78-5E4F-43CE-9411-0190C97D9BB5}"/>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98135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E0DC-5DE9-006D-EE09-3F325AF22B4A}"/>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BED9E6-A1A8-FB91-E364-6B0631FB5F8A}"/>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E0C019E4-EE50-819F-0DFF-69D490448F9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AC2D-531D-C521-CE64-76C81E659AB4}"/>
              </a:ext>
            </a:extLst>
          </p:cNvPr>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6" name="Footer Placeholder 5">
            <a:extLst>
              <a:ext uri="{FF2B5EF4-FFF2-40B4-BE49-F238E27FC236}">
                <a16:creationId xmlns:a16="http://schemas.microsoft.com/office/drawing/2014/main" id="{7F7E21EC-8E3E-388D-0273-4657A9626E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061CBC-A3BC-B795-825A-565766B21153}"/>
              </a:ext>
            </a:extLst>
          </p:cNvPr>
          <p:cNvSpPr>
            <a:spLocks noGrp="1"/>
          </p:cNvSpPr>
          <p:nvPr>
            <p:ph type="sldNum" sz="quarter" idx="12"/>
          </p:nvPr>
        </p:nvSpPr>
        <p:spPr/>
        <p:txBody>
          <a:body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26890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s4be.cochrane.org/blog/2015/07/14/data-analysis-method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extLst>
              <a:ext uri="{837473B0-CC2E-450A-ABE3-18F120FF3D39}">
                <a1611:picAttrSrcUrl xmlns:a1611="http://schemas.microsoft.com/office/drawing/2016/11/main" r:id="rId14"/>
              </a:ext>
            </a:extLst>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038B9-4ED9-C6E8-0158-FC125BDDF521}"/>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296217-73AB-D48F-0B7B-753EF05E3E61}"/>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17978-8677-DE1F-7933-31A0F734CAE5}"/>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3/26/2023</a:t>
            </a:fld>
            <a:endParaRPr lang="en-US" dirty="0"/>
          </a:p>
        </p:txBody>
      </p:sp>
      <p:sp>
        <p:nvSpPr>
          <p:cNvPr id="5" name="Footer Placeholder 4">
            <a:extLst>
              <a:ext uri="{FF2B5EF4-FFF2-40B4-BE49-F238E27FC236}">
                <a16:creationId xmlns:a16="http://schemas.microsoft.com/office/drawing/2014/main" id="{A8C7B6D3-75F8-4E73-62EB-EE72AB0C4869}"/>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96BC587-B7B1-DDF2-16C9-088A71C0692B}"/>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1A9FD-CDA2-4BA5-8C18-59D6F59EB34A}" type="slidenum">
              <a:rPr lang="en-US" smtClean="0"/>
              <a:pPr/>
              <a:t>‹#›</a:t>
            </a:fld>
            <a:endParaRPr lang="en-US" dirty="0"/>
          </a:p>
        </p:txBody>
      </p:sp>
    </p:spTree>
    <p:extLst>
      <p:ext uri="{BB962C8B-B14F-4D97-AF65-F5344CB8AC3E}">
        <p14:creationId xmlns:p14="http://schemas.microsoft.com/office/powerpoint/2010/main" val="62812285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mailto:monicaashokac1998@g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hindawi.com/journals/as/2014/303728/" TargetMode="External"/><Relationship Id="rId5" Type="http://schemas.openxmlformats.org/officeDocument/2006/relationships/image" Target="../media/image3.jpg"/><Relationship Id="rId4" Type="http://schemas.openxmlformats.org/officeDocument/2006/relationships/hyperlink" Target="https://s4be.cochrane.org/blog/2015/07/14/data-analysis-method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4be.cochrane.org/blog/2015/07/14/data-analysis-methods/" TargetMode="External"/><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extLst>
              <a:ext uri="{BEBA8EAE-BF5A-486C-A8C5-ECC9F3942E4B}">
                <a14:imgProps xmlns:a14="http://schemas.microsoft.com/office/drawing/2010/main">
                  <a14:imgLayer r:embed="rId3">
                    <a14:imgEffect>
                      <a14:colorTemperature colorTemp="6510"/>
                    </a14:imgEffect>
                    <a14:imgEffect>
                      <a14:saturation sat="98000"/>
                    </a14:imgEffect>
                    <a14:imgEffect>
                      <a14:brightnessContrast bright="-40000"/>
                    </a14:imgEffect>
                  </a14:imgLayer>
                </a14:imgProps>
              </a:ext>
              <a:ext uri="{837473B0-CC2E-450A-ABE3-18F120FF3D39}">
                <a1611:picAttrSrcUrl xmlns:a1611="http://schemas.microsoft.com/office/drawing/2016/11/main" r:id="rId4"/>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9FE3-B55A-41FB-E04E-F7983E5A766A}"/>
              </a:ext>
            </a:extLst>
          </p:cNvPr>
          <p:cNvSpPr>
            <a:spLocks noGrp="1"/>
          </p:cNvSpPr>
          <p:nvPr>
            <p:ph type="ctrTitle"/>
          </p:nvPr>
        </p:nvSpPr>
        <p:spPr>
          <a:xfrm>
            <a:off x="4726260" y="2348880"/>
            <a:ext cx="6476395" cy="864096"/>
          </a:xfrm>
          <a:blipFill>
            <a:blip r:embed="rId5">
              <a:alphaModFix amt="26000"/>
              <a:extLst>
                <a:ext uri="{837473B0-CC2E-450A-ABE3-18F120FF3D39}">
                  <a1611:picAttrSrcUrl xmlns:a1611="http://schemas.microsoft.com/office/drawing/2016/11/main" r:id="rId6"/>
                </a:ext>
              </a:extLst>
            </a:blip>
            <a:stretch>
              <a:fillRect/>
            </a:stretch>
          </a:blipFill>
        </p:spPr>
        <p:txBody>
          <a:bodyPr/>
          <a:lstStyle/>
          <a:p>
            <a:r>
              <a:rPr lang="en-IN" sz="5400" dirty="0">
                <a:solidFill>
                  <a:srgbClr val="7030A0"/>
                </a:solidFill>
                <a:latin typeface="Times New Roman" panose="02020603050405020304" pitchFamily="18" charset="0"/>
                <a:cs typeface="Times New Roman" panose="02020603050405020304" pitchFamily="18" charset="0"/>
              </a:rPr>
              <a:t>MRA Project ML 1</a:t>
            </a:r>
          </a:p>
        </p:txBody>
      </p:sp>
      <p:sp>
        <p:nvSpPr>
          <p:cNvPr id="3" name="Subtitle 2">
            <a:extLst>
              <a:ext uri="{FF2B5EF4-FFF2-40B4-BE49-F238E27FC236}">
                <a16:creationId xmlns:a16="http://schemas.microsoft.com/office/drawing/2014/main" id="{C8C5EBDA-6A13-F0DF-AFA9-6A1CC174B6A3}"/>
              </a:ext>
            </a:extLst>
          </p:cNvPr>
          <p:cNvSpPr>
            <a:spLocks noGrp="1"/>
          </p:cNvSpPr>
          <p:nvPr>
            <p:ph type="subTitle" idx="1"/>
          </p:nvPr>
        </p:nvSpPr>
        <p:spPr>
          <a:xfrm>
            <a:off x="6238428" y="4941168"/>
            <a:ext cx="5685656" cy="1440160"/>
          </a:xfrm>
        </p:spPr>
        <p:txBody>
          <a:bodyPr>
            <a:noAutofit/>
          </a:bodyPr>
          <a:lstStyle/>
          <a:p>
            <a:r>
              <a:rPr lang="en-IN" sz="1800" dirty="0">
                <a:solidFill>
                  <a:schemeClr val="tx1"/>
                </a:solidFill>
                <a:latin typeface="Times New Roman" panose="02020603050405020304" pitchFamily="18" charset="0"/>
                <a:cs typeface="Times New Roman" panose="02020603050405020304" pitchFamily="18" charset="0"/>
              </a:rPr>
              <a:t>Name: Monica A </a:t>
            </a:r>
          </a:p>
          <a:p>
            <a:r>
              <a:rPr lang="en-IN" sz="1800" dirty="0">
                <a:solidFill>
                  <a:schemeClr val="tx1"/>
                </a:solidFill>
                <a:latin typeface="Times New Roman" panose="02020603050405020304" pitchFamily="18" charset="0"/>
                <a:cs typeface="Times New Roman" panose="02020603050405020304" pitchFamily="18" charset="0"/>
              </a:rPr>
              <a:t>Batch: PGPDSBA.O.JUNE22.A</a:t>
            </a:r>
          </a:p>
          <a:p>
            <a:r>
              <a:rPr lang="en-IN" sz="1800" dirty="0">
                <a:solidFill>
                  <a:schemeClr val="tx1"/>
                </a:solidFill>
                <a:latin typeface="Times New Roman" panose="02020603050405020304" pitchFamily="18" charset="0"/>
                <a:cs typeface="Times New Roman" panose="02020603050405020304" pitchFamily="18" charset="0"/>
              </a:rPr>
              <a:t>Email: </a:t>
            </a:r>
            <a:r>
              <a:rPr lang="en-IN" sz="1800" dirty="0">
                <a:latin typeface="Times New Roman" panose="02020603050405020304" pitchFamily="18" charset="0"/>
                <a:cs typeface="Times New Roman" panose="02020603050405020304" pitchFamily="18" charset="0"/>
                <a:hlinkClick r:id="rId7"/>
              </a:rPr>
              <a:t>monicaashokac1998@gmail.com</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17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Product vs Price each (price per quantity)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nvGraphicFramePr>
            <p:xfrm>
              <a:off x="1808162" y="1047750"/>
              <a:ext cx="8572500" cy="4762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1808162" y="1047750"/>
                <a:ext cx="8572500" cy="4762500"/>
              </a:xfrm>
              <a:prstGeom prst="rect">
                <a:avLst/>
              </a:prstGeom>
            </p:spPr>
          </p:pic>
        </mc:Fallback>
      </mc:AlternateContent>
    </p:spTree>
    <p:extLst>
      <p:ext uri="{BB962C8B-B14F-4D97-AF65-F5344CB8AC3E}">
        <p14:creationId xmlns:p14="http://schemas.microsoft.com/office/powerpoint/2010/main" val="356767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1384995"/>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Quarterly Trend of Sales across years.</a:t>
            </a:r>
          </a:p>
          <a:p>
            <a:pPr algn="ctr"/>
            <a:endParaRPr lang="en-IN" sz="18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the below analysis, we find a repeating pattern in the sales and quantity ordered. The Q4 has always been the highly active. Understanding this further is necessary.</a:t>
            </a:r>
          </a:p>
          <a:p>
            <a:r>
              <a:rPr lang="en-IN" sz="1600" dirty="0">
                <a:latin typeface="Times New Roman" panose="02020603050405020304" pitchFamily="18" charset="0"/>
                <a:cs typeface="Times New Roman" panose="02020603050405020304" pitchFamily="18" charset="0"/>
              </a:rPr>
              <a:t>The Q1 is usually the least active phase of the year.</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extLst>
                  <p:ext uri="{D42A27DB-BD31-4B8C-83A1-F6EECF244321}">
                    <p14:modId xmlns:p14="http://schemas.microsoft.com/office/powerpoint/2010/main" val="4208494909"/>
                  </p:ext>
                </p:extLst>
              </p:nvPr>
            </p:nvGraphicFramePr>
            <p:xfrm>
              <a:off x="1701924" y="1628800"/>
              <a:ext cx="8572500" cy="4762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1701924" y="1628800"/>
                <a:ext cx="8572500" cy="4762500"/>
              </a:xfrm>
              <a:prstGeom prst="rect">
                <a:avLst/>
              </a:prstGeom>
            </p:spPr>
          </p:pic>
        </mc:Fallback>
      </mc:AlternateContent>
    </p:spTree>
    <p:extLst>
      <p:ext uri="{BB962C8B-B14F-4D97-AF65-F5344CB8AC3E}">
        <p14:creationId xmlns:p14="http://schemas.microsoft.com/office/powerpoint/2010/main" val="139178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1384995"/>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Monthly Trend of Sales across years.</a:t>
            </a:r>
          </a:p>
          <a:p>
            <a:pPr algn="ctr"/>
            <a:endParaRPr lang="en-IN" sz="18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 continuation to Quarterly Analysis, we can see the below monthly trends of each year. The sales is usually highest in the month of November followed by October for both 2018 and 2019 </a:t>
            </a:r>
            <a:r>
              <a:rPr lang="en-IN" sz="1100" dirty="0">
                <a:solidFill>
                  <a:srgbClr val="C00000"/>
                </a:solidFill>
                <a:latin typeface="Times New Roman" panose="02020603050405020304" pitchFamily="18" charset="0"/>
                <a:cs typeface="Times New Roman" panose="02020603050405020304" pitchFamily="18" charset="0"/>
              </a:rPr>
              <a:t>(the filters in the graph is interactive)</a:t>
            </a:r>
          </a:p>
          <a:p>
            <a:r>
              <a:rPr lang="en-IN" sz="1600" dirty="0">
                <a:latin typeface="Times New Roman" panose="02020603050405020304" pitchFamily="18" charset="0"/>
                <a:cs typeface="Times New Roman" panose="02020603050405020304" pitchFamily="18" charset="0"/>
              </a:rPr>
              <a:t>As of for 2020, we only have data up to May and it is also the highest.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nvGraphicFramePr>
            <p:xfrm>
              <a:off x="1701924" y="1628800"/>
              <a:ext cx="8572500" cy="4762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1701924" y="1628800"/>
                <a:ext cx="8572500" cy="4762500"/>
              </a:xfrm>
              <a:prstGeom prst="rect">
                <a:avLst/>
              </a:prstGeom>
            </p:spPr>
          </p:pic>
        </mc:Fallback>
      </mc:AlternateContent>
    </p:spTree>
    <p:extLst>
      <p:ext uri="{BB962C8B-B14F-4D97-AF65-F5344CB8AC3E}">
        <p14:creationId xmlns:p14="http://schemas.microsoft.com/office/powerpoint/2010/main" val="131287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1138773"/>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Weekly Trend of Sales across months and years.</a:t>
            </a:r>
          </a:p>
          <a:p>
            <a:pPr algn="ctr"/>
            <a:endParaRPr lang="en-IN" sz="1800" b="1"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As per the below depiction, in general the second and third weeks seems to more active compared to the first and last weeks for the months.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nvGraphicFramePr>
            <p:xfrm>
              <a:off x="1701924" y="1628800"/>
              <a:ext cx="8572500" cy="4762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1701924" y="1628800"/>
                <a:ext cx="8572500" cy="4762500"/>
              </a:xfrm>
              <a:prstGeom prst="rect">
                <a:avLst/>
              </a:prstGeom>
            </p:spPr>
          </p:pic>
        </mc:Fallback>
      </mc:AlternateContent>
    </p:spTree>
    <p:extLst>
      <p:ext uri="{BB962C8B-B14F-4D97-AF65-F5344CB8AC3E}">
        <p14:creationId xmlns:p14="http://schemas.microsoft.com/office/powerpoint/2010/main" val="113120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1384995"/>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Trend of Sales among countries</a:t>
            </a:r>
          </a:p>
          <a:p>
            <a:pPr algn="ct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USA is most contributing country with Sales 3356K and Ireland is the least contributing country with Sales of 68K.</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Followed by USA, Spain, France, Australia and UK are the countries whose Sales ranges from 1261K to 479K.</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trend in sales is almost similar to the trend in Quantity Ordered.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nvGraphicFramePr>
            <p:xfrm>
              <a:off x="1701924" y="1628800"/>
              <a:ext cx="8572500" cy="4762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1701924" y="1628800"/>
                <a:ext cx="8572500" cy="4762500"/>
              </a:xfrm>
              <a:prstGeom prst="rect">
                <a:avLst/>
              </a:prstGeom>
            </p:spPr>
          </p:pic>
        </mc:Fallback>
      </mc:AlternateContent>
    </p:spTree>
    <p:extLst>
      <p:ext uri="{BB962C8B-B14F-4D97-AF65-F5344CB8AC3E}">
        <p14:creationId xmlns:p14="http://schemas.microsoft.com/office/powerpoint/2010/main" val="118159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1384995"/>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Country and City-wise Analysis</a:t>
            </a:r>
          </a:p>
          <a:p>
            <a:pPr algn="ctr"/>
            <a:endParaRPr lang="en-IN"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below visualization would help us understand the Sales distribution between different cities of a particular nation and products sold.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Classic and vintage cars are the most sold products. Trains and Ships are among the least sold.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extLst>
                  <p:ext uri="{D42A27DB-BD31-4B8C-83A1-F6EECF244321}">
                    <p14:modId xmlns:p14="http://schemas.microsoft.com/office/powerpoint/2010/main" val="3662549185"/>
                  </p:ext>
                </p:extLst>
              </p:nvPr>
            </p:nvGraphicFramePr>
            <p:xfrm>
              <a:off x="693812" y="1628800"/>
              <a:ext cx="10657184" cy="497852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693812" y="1628800"/>
                <a:ext cx="10657184" cy="4978524"/>
              </a:xfrm>
              <a:prstGeom prst="rect">
                <a:avLst/>
              </a:prstGeom>
            </p:spPr>
          </p:pic>
        </mc:Fallback>
      </mc:AlternateContent>
    </p:spTree>
    <p:extLst>
      <p:ext uri="{BB962C8B-B14F-4D97-AF65-F5344CB8AC3E}">
        <p14:creationId xmlns:p14="http://schemas.microsoft.com/office/powerpoint/2010/main" val="155117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15EF51BF-5ACB-7AF7-D45C-EDB53FB389D0}"/>
                  </a:ext>
                </a:extLst>
              </p:cNvPr>
              <p:cNvGraphicFramePr>
                <a:graphicFrameLocks noGrp="1"/>
              </p:cNvGraphicFramePr>
              <p:nvPr>
                <p:extLst>
                  <p:ext uri="{D42A27DB-BD31-4B8C-83A1-F6EECF244321}">
                    <p14:modId xmlns:p14="http://schemas.microsoft.com/office/powerpoint/2010/main" val="3674541688"/>
                  </p:ext>
                </p:extLst>
              </p:nvPr>
            </p:nvGraphicFramePr>
            <p:xfrm>
              <a:off x="693812" y="908720"/>
              <a:ext cx="10657184" cy="569860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15EF51BF-5ACB-7AF7-D45C-EDB53FB389D0}"/>
                  </a:ext>
                </a:extLst>
              </p:cNvPr>
              <p:cNvPicPr>
                <a:picLocks noGrp="1" noRot="1" noChangeAspect="1" noMove="1" noResize="1" noEditPoints="1" noAdjustHandles="1" noChangeArrowheads="1" noChangeShapeType="1"/>
              </p:cNvPicPr>
              <p:nvPr/>
            </p:nvPicPr>
            <p:blipFill>
              <a:blip r:embed="rId3"/>
              <a:stretch>
                <a:fillRect/>
              </a:stretch>
            </p:blipFill>
            <p:spPr>
              <a:xfrm>
                <a:off x="693812" y="908720"/>
                <a:ext cx="10657184" cy="5698604"/>
              </a:xfrm>
              <a:prstGeom prst="rect">
                <a:avLst/>
              </a:prstGeom>
            </p:spPr>
          </p:pic>
        </mc:Fallback>
      </mc:AlternateContent>
      <p:pic>
        <p:nvPicPr>
          <p:cNvPr id="6" name="Picture 5">
            <a:extLst>
              <a:ext uri="{FF2B5EF4-FFF2-40B4-BE49-F238E27FC236}">
                <a16:creationId xmlns:a16="http://schemas.microsoft.com/office/drawing/2014/main" id="{37B6FC84-78CB-4C5A-C9F1-9EAFB1027380}"/>
              </a:ext>
            </a:extLst>
          </p:cNvPr>
          <p:cNvPicPr>
            <a:picLocks noChangeAspect="1"/>
          </p:cNvPicPr>
          <p:nvPr/>
        </p:nvPicPr>
        <p:blipFill>
          <a:blip r:embed="rId4"/>
          <a:stretch>
            <a:fillRect/>
          </a:stretch>
        </p:blipFill>
        <p:spPr>
          <a:xfrm>
            <a:off x="2782044" y="250676"/>
            <a:ext cx="6096000" cy="485775"/>
          </a:xfrm>
          <a:prstGeom prst="rect">
            <a:avLst/>
          </a:prstGeom>
        </p:spPr>
      </p:pic>
    </p:spTree>
    <p:extLst>
      <p:ext uri="{BB962C8B-B14F-4D97-AF65-F5344CB8AC3E}">
        <p14:creationId xmlns:p14="http://schemas.microsoft.com/office/powerpoint/2010/main" val="993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717B-8684-5114-48B6-755C27C21809}"/>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Data Analysis Inferences</a:t>
            </a:r>
          </a:p>
        </p:txBody>
      </p:sp>
      <p:sp>
        <p:nvSpPr>
          <p:cNvPr id="3" name="Content Placeholder 2">
            <a:extLst>
              <a:ext uri="{FF2B5EF4-FFF2-40B4-BE49-F238E27FC236}">
                <a16:creationId xmlns:a16="http://schemas.microsoft.com/office/drawing/2014/main" id="{A7265E3D-4A09-F74A-2274-3292FB0E3562}"/>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highest selling products lines are classic cars, vintage cars and motorcycles irrespective of countries</a:t>
            </a:r>
          </a:p>
          <a:p>
            <a:r>
              <a:rPr lang="en-IN" sz="2400" dirty="0">
                <a:latin typeface="Times New Roman" panose="02020603050405020304" pitchFamily="18" charset="0"/>
                <a:cs typeface="Times New Roman" panose="02020603050405020304" pitchFamily="18" charset="0"/>
              </a:rPr>
              <a:t>Though the quantity ordered for motorcycles are almost similar to that of Trucks, the sales or amount earned for Trucks is a bit larger than motorcycles</a:t>
            </a:r>
          </a:p>
          <a:p>
            <a:r>
              <a:rPr lang="en-IN" sz="2400" dirty="0">
                <a:latin typeface="Times New Roman" panose="02020603050405020304" pitchFamily="18" charset="0"/>
                <a:cs typeface="Times New Roman" panose="02020603050405020304" pitchFamily="18" charset="0"/>
              </a:rPr>
              <a:t>As we have analysed the data the sales follows a known pattern of inflation in Quarter 3 and 4 especially in the month of November.</a:t>
            </a:r>
          </a:p>
          <a:p>
            <a:r>
              <a:rPr lang="en-IN" sz="2400" dirty="0">
                <a:latin typeface="Times New Roman" panose="02020603050405020304" pitchFamily="18" charset="0"/>
                <a:cs typeface="Times New Roman" panose="02020603050405020304" pitchFamily="18" charset="0"/>
              </a:rPr>
              <a:t>Apart from November, the months like October seems to be a good time for sales. But, the Quarters 1 is the least active phase of the year</a:t>
            </a:r>
          </a:p>
          <a:p>
            <a:r>
              <a:rPr lang="en-IN" sz="2400" dirty="0">
                <a:latin typeface="Times New Roman" panose="02020603050405020304" pitchFamily="18" charset="0"/>
                <a:cs typeface="Times New Roman" panose="02020603050405020304" pitchFamily="18" charset="0"/>
              </a:rPr>
              <a:t>We need to check on the above and may be come up with some strategies to increase the sales</a:t>
            </a:r>
          </a:p>
        </p:txBody>
      </p:sp>
    </p:spTree>
    <p:extLst>
      <p:ext uri="{BB962C8B-B14F-4D97-AF65-F5344CB8AC3E}">
        <p14:creationId xmlns:p14="http://schemas.microsoft.com/office/powerpoint/2010/main" val="26612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RFM Analysis Using KNIME Analysis</a:t>
            </a:r>
          </a:p>
        </p:txBody>
      </p:sp>
    </p:spTree>
    <p:extLst>
      <p:ext uri="{BB962C8B-B14F-4D97-AF65-F5344CB8AC3E}">
        <p14:creationId xmlns:p14="http://schemas.microsoft.com/office/powerpoint/2010/main" val="371839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D037-EA1E-1AFC-7EC1-01267AB17067}"/>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KNIME Workflow (1/2)</a:t>
            </a:r>
          </a:p>
        </p:txBody>
      </p:sp>
      <p:sp>
        <p:nvSpPr>
          <p:cNvPr id="3" name="Content Placeholder 2">
            <a:extLst>
              <a:ext uri="{FF2B5EF4-FFF2-40B4-BE49-F238E27FC236}">
                <a16:creationId xmlns:a16="http://schemas.microsoft.com/office/drawing/2014/main" id="{67C774F3-A6A3-E690-A9B0-624B10D0656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Sales Dataset does not contain any missing data. So not a lot of pre-processing of data was done</a:t>
            </a:r>
          </a:p>
          <a:p>
            <a:r>
              <a:rPr lang="en-IN" sz="2400" dirty="0">
                <a:latin typeface="Times New Roman" panose="02020603050405020304" pitchFamily="18" charset="0"/>
                <a:cs typeface="Times New Roman" panose="02020603050405020304" pitchFamily="18" charset="0"/>
              </a:rPr>
              <a:t>Once the dataset is imported, the data was grouped by customer name. This ensures to avoid duplication of same orders.</a:t>
            </a:r>
          </a:p>
          <a:p>
            <a:r>
              <a:rPr lang="en-IN" sz="2400" dirty="0">
                <a:latin typeface="Times New Roman" panose="02020603050405020304" pitchFamily="18" charset="0"/>
                <a:cs typeface="Times New Roman" panose="02020603050405020304" pitchFamily="18" charset="0"/>
              </a:rPr>
              <a:t>Further the Recency, Frequency and Monetary Values were calculated as below.</a:t>
            </a:r>
          </a:p>
          <a:p>
            <a:r>
              <a:rPr lang="en-IN" sz="2400" dirty="0">
                <a:solidFill>
                  <a:srgbClr val="002060"/>
                </a:solidFill>
                <a:latin typeface="Times New Roman" panose="02020603050405020304" pitchFamily="18" charset="0"/>
                <a:cs typeface="Times New Roman" panose="02020603050405020304" pitchFamily="18" charset="0"/>
              </a:rPr>
              <a:t>Recency</a:t>
            </a:r>
            <a:r>
              <a:rPr lang="en-IN" sz="2400" dirty="0">
                <a:latin typeface="Times New Roman" panose="02020603050405020304" pitchFamily="18" charset="0"/>
                <a:cs typeface="Times New Roman" panose="02020603050405020304" pitchFamily="18" charset="0"/>
              </a:rPr>
              <a:t> – This is the difference between the Max Order Date i.e. 01-06-2020 and “Order Date”</a:t>
            </a:r>
          </a:p>
          <a:p>
            <a:r>
              <a:rPr lang="en-IN" sz="2400" dirty="0">
                <a:solidFill>
                  <a:srgbClr val="FF0000"/>
                </a:solidFill>
                <a:latin typeface="Times New Roman" panose="02020603050405020304" pitchFamily="18" charset="0"/>
                <a:cs typeface="Times New Roman" panose="02020603050405020304" pitchFamily="18" charset="0"/>
              </a:rPr>
              <a:t>Frequency</a:t>
            </a:r>
            <a:r>
              <a:rPr lang="en-IN" sz="2400" dirty="0">
                <a:latin typeface="Times New Roman" panose="02020603050405020304" pitchFamily="18" charset="0"/>
                <a:cs typeface="Times New Roman" panose="02020603050405020304" pitchFamily="18" charset="0"/>
              </a:rPr>
              <a:t> – This is the count of orders placed by a customer</a:t>
            </a:r>
          </a:p>
          <a:p>
            <a:r>
              <a:rPr lang="en-IN" sz="2400" dirty="0">
                <a:solidFill>
                  <a:srgbClr val="00B050"/>
                </a:solidFill>
                <a:latin typeface="Times New Roman" panose="02020603050405020304" pitchFamily="18" charset="0"/>
                <a:cs typeface="Times New Roman" panose="02020603050405020304" pitchFamily="18" charset="0"/>
              </a:rPr>
              <a:t>Monetary</a:t>
            </a:r>
            <a:r>
              <a:rPr lang="en-IN" sz="2400" dirty="0">
                <a:latin typeface="Times New Roman" panose="02020603050405020304" pitchFamily="18" charset="0"/>
                <a:cs typeface="Times New Roman" panose="02020603050405020304" pitchFamily="18" charset="0"/>
              </a:rPr>
              <a:t> – This is the sum of “Sales”	</a:t>
            </a:r>
          </a:p>
        </p:txBody>
      </p:sp>
    </p:spTree>
    <p:extLst>
      <p:ext uri="{BB962C8B-B14F-4D97-AF65-F5344CB8AC3E}">
        <p14:creationId xmlns:p14="http://schemas.microsoft.com/office/powerpoint/2010/main" val="148904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CA82-A787-314C-84D0-8B2728873CC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673D5BDE-57F3-51E4-43F2-D1F6B53D4FD4}"/>
              </a:ext>
            </a:extLst>
          </p:cNvPr>
          <p:cNvSpPr>
            <a:spLocks noGrp="1"/>
          </p:cNvSpPr>
          <p:nvPr>
            <p:ph idx="1"/>
          </p:nvPr>
        </p:nvSpPr>
        <p:spPr/>
        <p:txBody>
          <a:bodyPr>
            <a:normAutofit/>
          </a:bodyPr>
          <a:lstStyle/>
          <a:p>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a:p>
            <a:r>
              <a:rPr lang="en-IN" sz="2000" kern="12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Data Visualization of Sales using Dynamic Tableau</a:t>
            </a:r>
          </a:p>
          <a:p>
            <a:r>
              <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Summary on EDA</a:t>
            </a:r>
          </a:p>
          <a:p>
            <a:r>
              <a:rPr lang="en-IN" sz="2000" kern="12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RFM Analysis Using KNIME Analysis</a:t>
            </a:r>
          </a:p>
          <a:p>
            <a:r>
              <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KNIME Workflow</a:t>
            </a:r>
          </a:p>
          <a:p>
            <a:r>
              <a:rPr lang="en-IN" sz="2000" dirty="0">
                <a:solidFill>
                  <a:srgbClr val="000000"/>
                </a:solidFill>
                <a:effectLst>
                  <a:outerShdw blurRad="38100" dist="38100" dir="2700000" algn="tl" rotWithShape="0">
                    <a:srgbClr val="000000">
                      <a:alpha val="43137"/>
                    </a:srgbClr>
                  </a:outerShdw>
                </a:effectLst>
                <a:latin typeface="Times New Roman" panose="02020603050405020304" pitchFamily="18" charset="0"/>
                <a:ea typeface="+mj-ea"/>
                <a:cs typeface="Times New Roman" panose="02020603050405020304" pitchFamily="18" charset="0"/>
              </a:rPr>
              <a:t>Inferences</a:t>
            </a:r>
          </a:p>
          <a:p>
            <a:pPr marL="0" indent="0">
              <a:buNone/>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99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D037-EA1E-1AFC-7EC1-01267AB17067}"/>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KNIME Workflow (2/2)</a:t>
            </a:r>
          </a:p>
        </p:txBody>
      </p:sp>
      <p:sp>
        <p:nvSpPr>
          <p:cNvPr id="3" name="Content Placeholder 2">
            <a:extLst>
              <a:ext uri="{FF2B5EF4-FFF2-40B4-BE49-F238E27FC236}">
                <a16:creationId xmlns:a16="http://schemas.microsoft.com/office/drawing/2014/main" id="{67C774F3-A6A3-E690-A9B0-624B10D06567}"/>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Now that we have all the calculated fields in place, the next step is clustering.</a:t>
            </a:r>
          </a:p>
          <a:p>
            <a:r>
              <a:rPr lang="en-IN" sz="2400" dirty="0">
                <a:latin typeface="Times New Roman" panose="02020603050405020304" pitchFamily="18" charset="0"/>
                <a:cs typeface="Times New Roman" panose="02020603050405020304" pitchFamily="18" charset="0"/>
              </a:rPr>
              <a:t>The data was clustered using “Auto </a:t>
            </a:r>
            <a:r>
              <a:rPr lang="en-IN" sz="2400" dirty="0" err="1">
                <a:latin typeface="Times New Roman" panose="02020603050405020304" pitchFamily="18" charset="0"/>
                <a:cs typeface="Times New Roman" panose="02020603050405020304" pitchFamily="18" charset="0"/>
              </a:rPr>
              <a:t>Binner</a:t>
            </a:r>
            <a:r>
              <a:rPr lang="en-IN" sz="2400" dirty="0">
                <a:latin typeface="Times New Roman" panose="02020603050405020304" pitchFamily="18" charset="0"/>
                <a:cs typeface="Times New Roman" panose="02020603050405020304" pitchFamily="18" charset="0"/>
              </a:rPr>
              <a:t>” and into 4 segments and renamed namely “High”, “Med”, “Low” and “Least”</a:t>
            </a:r>
          </a:p>
          <a:p>
            <a:r>
              <a:rPr lang="en-IN" sz="2400" dirty="0">
                <a:latin typeface="Times New Roman" panose="02020603050405020304" pitchFamily="18" charset="0"/>
                <a:cs typeface="Times New Roman" panose="02020603050405020304" pitchFamily="18" charset="0"/>
              </a:rPr>
              <a:t>The “High” segment consists of the customers who are highly active</a:t>
            </a:r>
          </a:p>
          <a:p>
            <a:r>
              <a:rPr lang="en-IN" sz="2400" dirty="0">
                <a:latin typeface="Times New Roman" panose="02020603050405020304" pitchFamily="18" charset="0"/>
                <a:cs typeface="Times New Roman" panose="02020603050405020304" pitchFamily="18" charset="0"/>
              </a:rPr>
              <a:t>The “Med” group are as well active must comparatively less compared to High and are in the risk of churning. </a:t>
            </a:r>
          </a:p>
          <a:p>
            <a:r>
              <a:rPr lang="en-IN" sz="2400" dirty="0">
                <a:latin typeface="Times New Roman" panose="02020603050405020304" pitchFamily="18" charset="0"/>
                <a:cs typeface="Times New Roman" panose="02020603050405020304" pitchFamily="18" charset="0"/>
              </a:rPr>
              <a:t>The “Low” segment consists of the churning customers, but they tend to return once in a while.</a:t>
            </a:r>
          </a:p>
          <a:p>
            <a:r>
              <a:rPr lang="en-IN" sz="2400" dirty="0">
                <a:latin typeface="Times New Roman" panose="02020603050405020304" pitchFamily="18" charset="0"/>
                <a:cs typeface="Times New Roman" panose="02020603050405020304" pitchFamily="18" charset="0"/>
              </a:rPr>
              <a:t>The “Least” customers are the lost customers	</a:t>
            </a:r>
          </a:p>
        </p:txBody>
      </p:sp>
    </p:spTree>
    <p:extLst>
      <p:ext uri="{BB962C8B-B14F-4D97-AF65-F5344CB8AC3E}">
        <p14:creationId xmlns:p14="http://schemas.microsoft.com/office/powerpoint/2010/main" val="4262057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6D37-8126-9853-819D-F54D1C0D678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RFM Analysis Work Flow</a:t>
            </a:r>
          </a:p>
        </p:txBody>
      </p:sp>
      <p:pic>
        <p:nvPicPr>
          <p:cNvPr id="4" name="Picture 3">
            <a:extLst>
              <a:ext uri="{FF2B5EF4-FFF2-40B4-BE49-F238E27FC236}">
                <a16:creationId xmlns:a16="http://schemas.microsoft.com/office/drawing/2014/main" id="{19321379-2FB0-8431-0817-20195C1E0490}"/>
              </a:ext>
            </a:extLst>
          </p:cNvPr>
          <p:cNvPicPr>
            <a:picLocks noChangeAspect="1"/>
          </p:cNvPicPr>
          <p:nvPr/>
        </p:nvPicPr>
        <p:blipFill>
          <a:blip r:embed="rId2"/>
          <a:stretch>
            <a:fillRect/>
          </a:stretch>
        </p:blipFill>
        <p:spPr>
          <a:xfrm>
            <a:off x="2112407" y="1556792"/>
            <a:ext cx="7964011" cy="4752528"/>
          </a:xfrm>
          <a:prstGeom prst="rect">
            <a:avLst/>
          </a:prstGeom>
        </p:spPr>
      </p:pic>
    </p:spTree>
    <p:extLst>
      <p:ext uri="{BB962C8B-B14F-4D97-AF65-F5344CB8AC3E}">
        <p14:creationId xmlns:p14="http://schemas.microsoft.com/office/powerpoint/2010/main" val="314519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E5A2-1BD2-72FB-5129-806B39F54C82}"/>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Pivot Analysis on KNIME Exported Data</a:t>
            </a:r>
          </a:p>
        </p:txBody>
      </p:sp>
      <p:pic>
        <p:nvPicPr>
          <p:cNvPr id="5" name="Content Placeholder 4">
            <a:extLst>
              <a:ext uri="{FF2B5EF4-FFF2-40B4-BE49-F238E27FC236}">
                <a16:creationId xmlns:a16="http://schemas.microsoft.com/office/drawing/2014/main" id="{558EAEAA-40E6-DF60-AC6C-0F7648BF06AA}"/>
              </a:ext>
            </a:extLst>
          </p:cNvPr>
          <p:cNvPicPr>
            <a:picLocks noGrp="1" noChangeAspect="1"/>
          </p:cNvPicPr>
          <p:nvPr>
            <p:ph idx="1"/>
          </p:nvPr>
        </p:nvPicPr>
        <p:blipFill>
          <a:blip r:embed="rId2"/>
          <a:stretch>
            <a:fillRect/>
          </a:stretch>
        </p:blipFill>
        <p:spPr>
          <a:xfrm>
            <a:off x="961381" y="1844824"/>
            <a:ext cx="5150115" cy="3473629"/>
          </a:xfrm>
        </p:spPr>
      </p:pic>
      <p:sp>
        <p:nvSpPr>
          <p:cNvPr id="6" name="TextBox 5">
            <a:extLst>
              <a:ext uri="{FF2B5EF4-FFF2-40B4-BE49-F238E27FC236}">
                <a16:creationId xmlns:a16="http://schemas.microsoft.com/office/drawing/2014/main" id="{E240686D-40EA-5089-F0E7-02C4CD8371DF}"/>
              </a:ext>
            </a:extLst>
          </p:cNvPr>
          <p:cNvSpPr txBox="1"/>
          <p:nvPr/>
        </p:nvSpPr>
        <p:spPr>
          <a:xfrm>
            <a:off x="6382444" y="1988840"/>
            <a:ext cx="496840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customers in the high band are the most recent and active customers.</a:t>
            </a:r>
          </a:p>
          <a:p>
            <a:pPr marL="285750" indent="-285750">
              <a:buFont typeface="Arial" panose="020B0604020202020204" pitchFamily="34" charset="0"/>
              <a:buChar char="•"/>
            </a:pPr>
            <a:r>
              <a:rPr lang="en-IN" dirty="0"/>
              <a:t>The Customers in the med band are active but probably the monetary value are mostly lower.</a:t>
            </a:r>
          </a:p>
          <a:p>
            <a:pPr marL="285750" indent="-285750">
              <a:buFont typeface="Arial" panose="020B0604020202020204" pitchFamily="34" charset="0"/>
              <a:buChar char="•"/>
            </a:pPr>
            <a:r>
              <a:rPr lang="en-IN" dirty="0"/>
              <a:t>But these people are the potential target for the sales and are at the risk of churning.</a:t>
            </a:r>
          </a:p>
          <a:p>
            <a:pPr marL="285750" indent="-285750">
              <a:buFont typeface="Arial" panose="020B0604020202020204" pitchFamily="34" charset="0"/>
              <a:buChar char="•"/>
            </a:pPr>
            <a:r>
              <a:rPr lang="en-IN" dirty="0"/>
              <a:t>The customers in the low band are churning customers who only visit occasionally.</a:t>
            </a:r>
          </a:p>
          <a:p>
            <a:pPr marL="285750" indent="-285750">
              <a:buFont typeface="Arial" panose="020B0604020202020204" pitchFamily="34" charset="0"/>
              <a:buChar char="•"/>
            </a:pPr>
            <a:r>
              <a:rPr lang="en-IN" dirty="0"/>
              <a:t>The customers in the least band are the lost customers.</a:t>
            </a:r>
          </a:p>
        </p:txBody>
      </p:sp>
    </p:spTree>
    <p:extLst>
      <p:ext uri="{BB962C8B-B14F-4D97-AF65-F5344CB8AC3E}">
        <p14:creationId xmlns:p14="http://schemas.microsoft.com/office/powerpoint/2010/main" val="289548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822-58C1-CB28-8B25-7AE167E8102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Best Customers</a:t>
            </a:r>
          </a:p>
        </p:txBody>
      </p:sp>
      <p:sp>
        <p:nvSpPr>
          <p:cNvPr id="3" name="Content Placeholder 2">
            <a:extLst>
              <a:ext uri="{FF2B5EF4-FFF2-40B4-BE49-F238E27FC236}">
                <a16:creationId xmlns:a16="http://schemas.microsoft.com/office/drawing/2014/main" id="{8FE879E0-AE64-9865-7FA8-15DE3633BD5D}"/>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EA52B2D7-2536-0733-D22A-FB865F825198}"/>
              </a:ext>
            </a:extLst>
          </p:cNvPr>
          <p:cNvPicPr>
            <a:picLocks noChangeAspect="1"/>
          </p:cNvPicPr>
          <p:nvPr/>
        </p:nvPicPr>
        <p:blipFill>
          <a:blip r:embed="rId2"/>
          <a:stretch>
            <a:fillRect/>
          </a:stretch>
        </p:blipFill>
        <p:spPr>
          <a:xfrm>
            <a:off x="837981" y="1825625"/>
            <a:ext cx="10512861" cy="4195663"/>
          </a:xfrm>
          <a:prstGeom prst="rect">
            <a:avLst/>
          </a:prstGeom>
        </p:spPr>
      </p:pic>
    </p:spTree>
    <p:extLst>
      <p:ext uri="{BB962C8B-B14F-4D97-AF65-F5344CB8AC3E}">
        <p14:creationId xmlns:p14="http://schemas.microsoft.com/office/powerpoint/2010/main" val="70727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822-58C1-CB28-8B25-7AE167E8102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Loyal Customers</a:t>
            </a:r>
          </a:p>
        </p:txBody>
      </p:sp>
      <p:sp>
        <p:nvSpPr>
          <p:cNvPr id="3" name="Content Placeholder 2">
            <a:extLst>
              <a:ext uri="{FF2B5EF4-FFF2-40B4-BE49-F238E27FC236}">
                <a16:creationId xmlns:a16="http://schemas.microsoft.com/office/drawing/2014/main" id="{8FE879E0-AE64-9865-7FA8-15DE3633BD5D}"/>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4C2130F4-2AAA-546E-79C0-2CE061678B3C}"/>
              </a:ext>
            </a:extLst>
          </p:cNvPr>
          <p:cNvPicPr>
            <a:picLocks noChangeAspect="1"/>
          </p:cNvPicPr>
          <p:nvPr/>
        </p:nvPicPr>
        <p:blipFill>
          <a:blip r:embed="rId2"/>
          <a:stretch>
            <a:fillRect/>
          </a:stretch>
        </p:blipFill>
        <p:spPr>
          <a:xfrm>
            <a:off x="837981" y="1825624"/>
            <a:ext cx="10512861" cy="4351337"/>
          </a:xfrm>
          <a:prstGeom prst="rect">
            <a:avLst/>
          </a:prstGeom>
        </p:spPr>
      </p:pic>
    </p:spTree>
    <p:extLst>
      <p:ext uri="{BB962C8B-B14F-4D97-AF65-F5344CB8AC3E}">
        <p14:creationId xmlns:p14="http://schemas.microsoft.com/office/powerpoint/2010/main" val="1688378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822-58C1-CB28-8B25-7AE167E8102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Churning Customers</a:t>
            </a:r>
          </a:p>
        </p:txBody>
      </p:sp>
      <p:sp>
        <p:nvSpPr>
          <p:cNvPr id="3" name="Content Placeholder 2">
            <a:extLst>
              <a:ext uri="{FF2B5EF4-FFF2-40B4-BE49-F238E27FC236}">
                <a16:creationId xmlns:a16="http://schemas.microsoft.com/office/drawing/2014/main" id="{8FE879E0-AE64-9865-7FA8-15DE3633BD5D}"/>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67B2B93D-C1F4-D91A-2255-31A84827850F}"/>
              </a:ext>
            </a:extLst>
          </p:cNvPr>
          <p:cNvPicPr>
            <a:picLocks noChangeAspect="1"/>
          </p:cNvPicPr>
          <p:nvPr/>
        </p:nvPicPr>
        <p:blipFill>
          <a:blip r:embed="rId2"/>
          <a:stretch>
            <a:fillRect/>
          </a:stretch>
        </p:blipFill>
        <p:spPr>
          <a:xfrm>
            <a:off x="837981" y="1825625"/>
            <a:ext cx="10512862" cy="4351337"/>
          </a:xfrm>
          <a:prstGeom prst="rect">
            <a:avLst/>
          </a:prstGeom>
        </p:spPr>
      </p:pic>
    </p:spTree>
    <p:extLst>
      <p:ext uri="{BB962C8B-B14F-4D97-AF65-F5344CB8AC3E}">
        <p14:creationId xmlns:p14="http://schemas.microsoft.com/office/powerpoint/2010/main" val="175058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822-58C1-CB28-8B25-7AE167E8102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Lost Customers</a:t>
            </a:r>
          </a:p>
        </p:txBody>
      </p:sp>
      <p:sp>
        <p:nvSpPr>
          <p:cNvPr id="3" name="Content Placeholder 2">
            <a:extLst>
              <a:ext uri="{FF2B5EF4-FFF2-40B4-BE49-F238E27FC236}">
                <a16:creationId xmlns:a16="http://schemas.microsoft.com/office/drawing/2014/main" id="{8FE879E0-AE64-9865-7FA8-15DE3633BD5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F4FD9C1-ABF7-BFB1-035F-30E61D97EFED}"/>
              </a:ext>
            </a:extLst>
          </p:cNvPr>
          <p:cNvPicPr>
            <a:picLocks noChangeAspect="1"/>
          </p:cNvPicPr>
          <p:nvPr/>
        </p:nvPicPr>
        <p:blipFill>
          <a:blip r:embed="rId2"/>
          <a:stretch>
            <a:fillRect/>
          </a:stretch>
        </p:blipFill>
        <p:spPr>
          <a:xfrm>
            <a:off x="588679" y="1825624"/>
            <a:ext cx="11011466" cy="4351337"/>
          </a:xfrm>
          <a:prstGeom prst="rect">
            <a:avLst/>
          </a:prstGeom>
        </p:spPr>
      </p:pic>
    </p:spTree>
    <p:extLst>
      <p:ext uri="{BB962C8B-B14F-4D97-AF65-F5344CB8AC3E}">
        <p14:creationId xmlns:p14="http://schemas.microsoft.com/office/powerpoint/2010/main" val="41650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979-19A8-0559-93C3-B7BCA3F3BFF2}"/>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Inferences on RFM Analysis (1/2)</a:t>
            </a:r>
          </a:p>
        </p:txBody>
      </p:sp>
      <p:sp>
        <p:nvSpPr>
          <p:cNvPr id="3" name="Content Placeholder 2">
            <a:extLst>
              <a:ext uri="{FF2B5EF4-FFF2-40B4-BE49-F238E27FC236}">
                <a16:creationId xmlns:a16="http://schemas.microsoft.com/office/drawing/2014/main" id="{B44B8042-2679-327C-F633-1E7D526C6F79}"/>
              </a:ext>
            </a:extLst>
          </p:cNvPr>
          <p:cNvSpPr>
            <a:spLocks noGrp="1"/>
          </p:cNvSpPr>
          <p:nvPr>
            <p:ph idx="1"/>
          </p:nvPr>
        </p:nvSpPr>
        <p:spPr>
          <a:xfrm>
            <a:off x="837982" y="1825625"/>
            <a:ext cx="10512862" cy="3187551"/>
          </a:xfrm>
        </p:spPr>
        <p:txBody>
          <a:bodyPr>
            <a:normAutofit/>
          </a:bodyPr>
          <a:lstStyle/>
          <a:p>
            <a:r>
              <a:rPr lang="en-IN" sz="2400" dirty="0">
                <a:latin typeface="Times New Roman" panose="02020603050405020304" pitchFamily="18" charset="0"/>
                <a:cs typeface="Times New Roman" panose="02020603050405020304" pitchFamily="18" charset="0"/>
              </a:rPr>
              <a:t>We may have to first concentrate on the customers whose values are of medium range and are frequent and try to offer them some offers or other advantages to increase their monetary contributions.</a:t>
            </a:r>
          </a:p>
          <a:p>
            <a:r>
              <a:rPr lang="en-IN" sz="2400" dirty="0">
                <a:latin typeface="Times New Roman" panose="02020603050405020304" pitchFamily="18" charset="0"/>
                <a:cs typeface="Times New Roman" panose="02020603050405020304" pitchFamily="18" charset="0"/>
              </a:rPr>
              <a:t>As a part of Data Analysis, we did note that the Quarter 4 is highly active. We might want to take in consideration when implementing the above.</a:t>
            </a:r>
          </a:p>
          <a:p>
            <a:r>
              <a:rPr lang="en-IN" sz="2400" dirty="0">
                <a:latin typeface="Times New Roman" panose="02020603050405020304" pitchFamily="18" charset="0"/>
                <a:cs typeface="Times New Roman" panose="02020603050405020304" pitchFamily="18" charset="0"/>
              </a:rPr>
              <a:t>Any offers or advantages or investments during first quarter can be minimal compared to other. However, we might consider taking a survey to understand the sales drop during those period.</a:t>
            </a:r>
          </a:p>
        </p:txBody>
      </p:sp>
    </p:spTree>
    <p:extLst>
      <p:ext uri="{BB962C8B-B14F-4D97-AF65-F5344CB8AC3E}">
        <p14:creationId xmlns:p14="http://schemas.microsoft.com/office/powerpoint/2010/main" val="3080741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979-19A8-0559-93C3-B7BCA3F3BFF2}"/>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Inferences on RFM Analysis (2/2)</a:t>
            </a:r>
          </a:p>
        </p:txBody>
      </p:sp>
      <p:sp>
        <p:nvSpPr>
          <p:cNvPr id="3" name="Content Placeholder 2">
            <a:extLst>
              <a:ext uri="{FF2B5EF4-FFF2-40B4-BE49-F238E27FC236}">
                <a16:creationId xmlns:a16="http://schemas.microsoft.com/office/drawing/2014/main" id="{B44B8042-2679-327C-F633-1E7D526C6F79}"/>
              </a:ext>
            </a:extLst>
          </p:cNvPr>
          <p:cNvSpPr>
            <a:spLocks noGrp="1"/>
          </p:cNvSpPr>
          <p:nvPr>
            <p:ph idx="1"/>
          </p:nvPr>
        </p:nvSpPr>
        <p:spPr>
          <a:xfrm>
            <a:off x="837982" y="1825625"/>
            <a:ext cx="10512862" cy="4051647"/>
          </a:xfrm>
        </p:spPr>
        <p:txBody>
          <a:bodyPr>
            <a:normAutofit/>
          </a:bodyPr>
          <a:lstStyle/>
          <a:p>
            <a:r>
              <a:rPr lang="en-IN" sz="2400" dirty="0">
                <a:latin typeface="Times New Roman" panose="02020603050405020304" pitchFamily="18" charset="0"/>
                <a:cs typeface="Times New Roman" panose="02020603050405020304" pitchFamily="18" charset="0"/>
              </a:rPr>
              <a:t>Once we concentrate on the medium monetary valued customers, we must concentrate on the potential customers in the medium level (“Med”) band.</a:t>
            </a:r>
          </a:p>
          <a:p>
            <a:r>
              <a:rPr lang="en-IN" sz="2400" dirty="0">
                <a:latin typeface="Times New Roman" panose="02020603050405020304" pitchFamily="18" charset="0"/>
                <a:cs typeface="Times New Roman" panose="02020603050405020304" pitchFamily="18" charset="0"/>
              </a:rPr>
              <a:t>Investing in this band might be a good thing to consider, as these people are the risk of churning.</a:t>
            </a:r>
          </a:p>
          <a:p>
            <a:r>
              <a:rPr lang="en-IN" sz="2400" dirty="0">
                <a:latin typeface="Times New Roman" panose="02020603050405020304" pitchFamily="18" charset="0"/>
                <a:cs typeface="Times New Roman" panose="02020603050405020304" pitchFamily="18" charset="0"/>
              </a:rPr>
              <a:t>The customers in the “Least” Category might be avoided in marketing as the are lost customers.</a:t>
            </a:r>
          </a:p>
          <a:p>
            <a:r>
              <a:rPr lang="en-IN" sz="2400" dirty="0">
                <a:latin typeface="Times New Roman" panose="02020603050405020304" pitchFamily="18" charset="0"/>
                <a:cs typeface="Times New Roman" panose="02020603050405020304" pitchFamily="18" charset="0"/>
              </a:rPr>
              <a:t>However, a survey or feedback is to be collected to ensure the reason for loss is not our error.</a:t>
            </a:r>
          </a:p>
          <a:p>
            <a:r>
              <a:rPr lang="en-IN" sz="2400" dirty="0">
                <a:latin typeface="Times New Roman" panose="02020603050405020304" pitchFamily="18" charset="0"/>
                <a:cs typeface="Times New Roman" panose="02020603050405020304" pitchFamily="18" charset="0"/>
              </a:rPr>
              <a:t>If there is any kind of feedback, we might have to work on them and make sure to attract new customers as well as retain existing customers.</a:t>
            </a:r>
          </a:p>
        </p:txBody>
      </p:sp>
    </p:spTree>
    <p:extLst>
      <p:ext uri="{BB962C8B-B14F-4D97-AF65-F5344CB8AC3E}">
        <p14:creationId xmlns:p14="http://schemas.microsoft.com/office/powerpoint/2010/main" val="1587973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73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2165-B78B-AD2A-5B61-099CCF42EB3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365947F-5934-5CB0-38F7-ED4332B7A3CC}"/>
              </a:ext>
            </a:extLst>
          </p:cNvPr>
          <p:cNvSpPr>
            <a:spLocks noGrp="1"/>
          </p:cNvSpPr>
          <p:nvPr>
            <p:ph idx="1"/>
          </p:nvPr>
        </p:nvSpPr>
        <p:spPr/>
        <p:txBody>
          <a:bodyPr/>
          <a:lstStyle/>
          <a:p>
            <a:pPr marL="0" indent="0">
              <a:buNone/>
            </a:pPr>
            <a:r>
              <a:rPr lang="en-US" sz="2800" b="0" i="0" dirty="0">
                <a:solidFill>
                  <a:srgbClr val="000000"/>
                </a:solidFill>
                <a:effectLst/>
                <a:latin typeface="Times New Roman" panose="02020603050405020304" pitchFamily="18" charset="0"/>
                <a:cs typeface="Times New Roman" panose="02020603050405020304" pitchFamily="18"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endParaRPr lang="en-IN" dirty="0"/>
          </a:p>
        </p:txBody>
      </p:sp>
    </p:spTree>
    <p:extLst>
      <p:ext uri="{BB962C8B-B14F-4D97-AF65-F5344CB8AC3E}">
        <p14:creationId xmlns:p14="http://schemas.microsoft.com/office/powerpoint/2010/main" val="69081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36646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extLst>
              <a:ext uri="{837473B0-CC2E-450A-ABE3-18F120FF3D39}">
                <a1611:picAttrSrcUrl xmlns:a1611="http://schemas.microsoft.com/office/drawing/2016/11/main" r:id="rId3"/>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23A8-B734-2DCF-1ABF-0D1B409562B2}"/>
              </a:ext>
            </a:extLst>
          </p:cNvPr>
          <p:cNvSpPr>
            <a:spLocks noGrp="1"/>
          </p:cNvSpPr>
          <p:nvPr>
            <p:ph type="title"/>
          </p:nvPr>
        </p:nvSpPr>
        <p:spPr>
          <a:xfrm>
            <a:off x="839570" y="457200"/>
            <a:ext cx="3931213" cy="955576"/>
          </a:xfrm>
        </p:spPr>
        <p:txBody>
          <a:bodyPr/>
          <a:lstStyle/>
          <a:p>
            <a:r>
              <a:rPr lang="en-IN" dirty="0">
                <a:latin typeface="Times New Roman" panose="02020603050405020304" pitchFamily="18" charset="0"/>
                <a:cs typeface="Times New Roman" panose="02020603050405020304" pitchFamily="18" charset="0"/>
              </a:rPr>
              <a:t>Primary Data Analysis</a:t>
            </a:r>
          </a:p>
        </p:txBody>
      </p:sp>
      <p:sp>
        <p:nvSpPr>
          <p:cNvPr id="3" name="Picture Placeholder 2">
            <a:extLst>
              <a:ext uri="{FF2B5EF4-FFF2-40B4-BE49-F238E27FC236}">
                <a16:creationId xmlns:a16="http://schemas.microsoft.com/office/drawing/2014/main" id="{6EEE8049-BD46-3D2D-E78B-7A4CE1685556}"/>
              </a:ext>
            </a:extLst>
          </p:cNvPr>
          <p:cNvSpPr>
            <a:spLocks noGrp="1"/>
          </p:cNvSpPr>
          <p:nvPr>
            <p:ph type="pic" idx="1"/>
          </p:nvPr>
        </p:nvSpPr>
        <p:spPr/>
      </p:sp>
      <p:sp>
        <p:nvSpPr>
          <p:cNvPr id="4" name="Text Placeholder 3">
            <a:extLst>
              <a:ext uri="{FF2B5EF4-FFF2-40B4-BE49-F238E27FC236}">
                <a16:creationId xmlns:a16="http://schemas.microsoft.com/office/drawing/2014/main" id="{8431609C-98E4-5D1F-97A5-D132A33F264C}"/>
              </a:ext>
            </a:extLst>
          </p:cNvPr>
          <p:cNvSpPr>
            <a:spLocks noGrp="1"/>
          </p:cNvSpPr>
          <p:nvPr>
            <p:ph type="body" sz="half" idx="2"/>
          </p:nvPr>
        </p:nvSpPr>
        <p:spPr/>
        <p:txBody>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have 2747 rows and 20 columns in the dataset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Out of which, there are several data types i.e.., 1 datetime, 2 float, 5 integers and 12 objects.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data set is free of null values or duplicated values.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93D1CDF-FE1C-36CC-18B5-BBCA316480A5}"/>
              </a:ext>
            </a:extLst>
          </p:cNvPr>
          <p:cNvPicPr>
            <a:picLocks noChangeAspect="1"/>
          </p:cNvPicPr>
          <p:nvPr/>
        </p:nvPicPr>
        <p:blipFill>
          <a:blip r:embed="rId4"/>
          <a:stretch>
            <a:fillRect/>
          </a:stretch>
        </p:blipFill>
        <p:spPr>
          <a:xfrm>
            <a:off x="5181838" y="987426"/>
            <a:ext cx="6167417" cy="4881562"/>
          </a:xfrm>
          <a:prstGeom prst="rect">
            <a:avLst/>
          </a:prstGeom>
        </p:spPr>
      </p:pic>
    </p:spTree>
    <p:extLst>
      <p:ext uri="{BB962C8B-B14F-4D97-AF65-F5344CB8AC3E}">
        <p14:creationId xmlns:p14="http://schemas.microsoft.com/office/powerpoint/2010/main" val="237324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4265-A968-FF98-10D4-4177DB73C04B}"/>
              </a:ext>
            </a:extLst>
          </p:cNvPr>
          <p:cNvSpPr>
            <a:spLocks noGrp="1"/>
          </p:cNvSpPr>
          <p:nvPr>
            <p:ph type="title"/>
          </p:nvPr>
        </p:nvSpPr>
        <p:spPr>
          <a:xfrm>
            <a:off x="2277988" y="260648"/>
            <a:ext cx="6955549" cy="611188"/>
          </a:xfrm>
        </p:spPr>
        <p:txBody>
          <a:bodyPr/>
          <a:lstStyle/>
          <a:p>
            <a:r>
              <a:rPr lang="en-IN" dirty="0">
                <a:latin typeface="Times New Roman" panose="02020603050405020304" pitchFamily="18" charset="0"/>
                <a:cs typeface="Times New Roman" panose="02020603050405020304" pitchFamily="18" charset="0"/>
              </a:rPr>
              <a:t>Statistical Inferences of Sales Data</a:t>
            </a:r>
            <a:endParaRPr lang="en-IN" dirty="0"/>
          </a:p>
        </p:txBody>
      </p:sp>
      <p:pic>
        <p:nvPicPr>
          <p:cNvPr id="6" name="Content Placeholder 5">
            <a:extLst>
              <a:ext uri="{FF2B5EF4-FFF2-40B4-BE49-F238E27FC236}">
                <a16:creationId xmlns:a16="http://schemas.microsoft.com/office/drawing/2014/main" id="{DD682A86-7448-A105-7A4E-702437F05A36}"/>
              </a:ext>
            </a:extLst>
          </p:cNvPr>
          <p:cNvPicPr>
            <a:picLocks noGrp="1" noChangeAspect="1"/>
          </p:cNvPicPr>
          <p:nvPr>
            <p:ph idx="1"/>
          </p:nvPr>
        </p:nvPicPr>
        <p:blipFill>
          <a:blip r:embed="rId2"/>
          <a:stretch>
            <a:fillRect/>
          </a:stretch>
        </p:blipFill>
        <p:spPr>
          <a:xfrm>
            <a:off x="2277988" y="3068960"/>
            <a:ext cx="7344816" cy="3171800"/>
          </a:xfrm>
        </p:spPr>
      </p:pic>
      <p:sp>
        <p:nvSpPr>
          <p:cNvPr id="4" name="Text Placeholder 3">
            <a:extLst>
              <a:ext uri="{FF2B5EF4-FFF2-40B4-BE49-F238E27FC236}">
                <a16:creationId xmlns:a16="http://schemas.microsoft.com/office/drawing/2014/main" id="{EDB52233-99BE-D2C0-C4DF-9D4592F4E857}"/>
              </a:ext>
            </a:extLst>
          </p:cNvPr>
          <p:cNvSpPr>
            <a:spLocks noGrp="1"/>
          </p:cNvSpPr>
          <p:nvPr>
            <p:ph type="body" sz="half" idx="2"/>
          </p:nvPr>
        </p:nvSpPr>
        <p:spPr>
          <a:xfrm>
            <a:off x="2047350" y="1124744"/>
            <a:ext cx="7416824" cy="1944216"/>
          </a:xfrm>
        </p:spPr>
        <p: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price each (price per unit) is in the range 26.88 to 252.87</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per the stats, the quantity of products placed is as low as 6 and goes up to 97 at the maximum, with a mean quantity ordered as 35.10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MSRP (the manufacturer’s price) ranges from 33 to 214, with mean monetary value of 100.69</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However, the sales price (quantity*priceeach) ranges from 482 to 12082.</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31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071-3A6D-8FBA-153E-9E3F6C287584}"/>
              </a:ext>
            </a:extLst>
          </p:cNvPr>
          <p:cNvSpPr>
            <a:spLocks noGrp="1"/>
          </p:cNvSpPr>
          <p:nvPr>
            <p:ph type="title"/>
          </p:nvPr>
        </p:nvSpPr>
        <p:spPr>
          <a:xfrm>
            <a:off x="1197868" y="2492896"/>
            <a:ext cx="10512862" cy="1325563"/>
          </a:xfrm>
        </p:spPr>
        <p:txBody>
          <a:bodyPr>
            <a:normAutofit/>
          </a:bodyPr>
          <a:lstStyle/>
          <a:p>
            <a:pPr algn="ctr"/>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 of Sales using Dynamic Tableau</a:t>
            </a:r>
          </a:p>
        </p:txBody>
      </p:sp>
    </p:spTree>
    <p:extLst>
      <p:ext uri="{BB962C8B-B14F-4D97-AF65-F5344CB8AC3E}">
        <p14:creationId xmlns:p14="http://schemas.microsoft.com/office/powerpoint/2010/main" val="126642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40707CD3-07B4-F49B-E66C-56746F5AF3B8}"/>
                  </a:ext>
                </a:extLst>
              </p:cNvPr>
              <p:cNvGraphicFramePr>
                <a:graphicFrameLocks noGrp="1"/>
              </p:cNvGraphicFramePr>
              <p:nvPr>
                <p:extLst>
                  <p:ext uri="{D42A27DB-BD31-4B8C-83A1-F6EECF244321}">
                    <p14:modId xmlns:p14="http://schemas.microsoft.com/office/powerpoint/2010/main" val="3128402595"/>
                  </p:ext>
                </p:extLst>
              </p:nvPr>
            </p:nvGraphicFramePr>
            <p:xfrm>
              <a:off x="1269876" y="1700808"/>
              <a:ext cx="10441160" cy="489654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40707CD3-07B4-F49B-E66C-56746F5AF3B8}"/>
                  </a:ext>
                </a:extLst>
              </p:cNvPr>
              <p:cNvPicPr>
                <a:picLocks noGrp="1" noRot="1" noChangeAspect="1" noMove="1" noResize="1" noEditPoints="1" noAdjustHandles="1" noChangeArrowheads="1" noChangeShapeType="1"/>
              </p:cNvPicPr>
              <p:nvPr/>
            </p:nvPicPr>
            <p:blipFill>
              <a:blip r:embed="rId3"/>
              <a:stretch>
                <a:fillRect/>
              </a:stretch>
            </p:blipFill>
            <p:spPr>
              <a:xfrm>
                <a:off x="1269876" y="1700808"/>
                <a:ext cx="10441160" cy="4896544"/>
              </a:xfrm>
              <a:prstGeom prst="rect">
                <a:avLst/>
              </a:prstGeom>
            </p:spPr>
          </p:pic>
        </mc:Fallback>
      </mc:AlternateContent>
      <p:sp>
        <p:nvSpPr>
          <p:cNvPr id="3" name="TextBox 2">
            <a:extLst>
              <a:ext uri="{FF2B5EF4-FFF2-40B4-BE49-F238E27FC236}">
                <a16:creationId xmlns:a16="http://schemas.microsoft.com/office/drawing/2014/main" id="{9E991BA7-86B7-FFB4-FCAE-0116D91E01D7}"/>
              </a:ext>
            </a:extLst>
          </p:cNvPr>
          <p:cNvSpPr txBox="1"/>
          <p:nvPr/>
        </p:nvSpPr>
        <p:spPr>
          <a:xfrm>
            <a:off x="1053852" y="476672"/>
            <a:ext cx="10513168" cy="98488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Distribution of Sales across Deal sizes</a:t>
            </a:r>
          </a:p>
          <a:p>
            <a:endParaRPr lang="en-IN" dirty="0"/>
          </a:p>
          <a:p>
            <a:r>
              <a:rPr lang="en-IN" sz="1600" dirty="0">
                <a:solidFill>
                  <a:srgbClr val="C00000"/>
                </a:solidFill>
              </a:rPr>
              <a:t>Note: All the graphs are embedded from Tableau making the presentation interactive.</a:t>
            </a:r>
          </a:p>
        </p:txBody>
      </p:sp>
    </p:spTree>
    <p:extLst>
      <p:ext uri="{BB962C8B-B14F-4D97-AF65-F5344CB8AC3E}">
        <p14:creationId xmlns:p14="http://schemas.microsoft.com/office/powerpoint/2010/main" val="403817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VizSlides">
                <a:extLst>
                  <a:ext uri="{FF2B5EF4-FFF2-40B4-BE49-F238E27FC236}">
                    <a16:creationId xmlns:a16="http://schemas.microsoft.com/office/drawing/2014/main" id="{7DDA9340-D7C1-3A4E-48DF-80665194E09C}"/>
                  </a:ext>
                </a:extLst>
              </p:cNvPr>
              <p:cNvGraphicFramePr>
                <a:graphicFrameLocks noGrp="1"/>
              </p:cNvGraphicFramePr>
              <p:nvPr>
                <p:extLst>
                  <p:ext uri="{D42A27DB-BD31-4B8C-83A1-F6EECF244321}">
                    <p14:modId xmlns:p14="http://schemas.microsoft.com/office/powerpoint/2010/main" val="803617819"/>
                  </p:ext>
                </p:extLst>
              </p:nvPr>
            </p:nvGraphicFramePr>
            <p:xfrm>
              <a:off x="1808162" y="1844824"/>
              <a:ext cx="8572500" cy="4762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VizSlides">
                <a:extLst>
                  <a:ext uri="{FF2B5EF4-FFF2-40B4-BE49-F238E27FC236}">
                    <a16:creationId xmlns:a16="http://schemas.microsoft.com/office/drawing/2014/main" id="{7DDA9340-D7C1-3A4E-48DF-80665194E09C}"/>
                  </a:ext>
                </a:extLst>
              </p:cNvPr>
              <p:cNvPicPr>
                <a:picLocks noGrp="1" noRot="1" noChangeAspect="1" noMove="1" noResize="1" noEditPoints="1" noAdjustHandles="1" noChangeArrowheads="1" noChangeShapeType="1"/>
              </p:cNvPicPr>
              <p:nvPr/>
            </p:nvPicPr>
            <p:blipFill>
              <a:blip r:embed="rId3"/>
              <a:stretch>
                <a:fillRect/>
              </a:stretch>
            </p:blipFill>
            <p:spPr>
              <a:xfrm>
                <a:off x="1808162" y="1844824"/>
                <a:ext cx="8572500" cy="4762500"/>
              </a:xfrm>
              <a:prstGeom prst="rect">
                <a:avLst/>
              </a:prstGeom>
            </p:spPr>
          </p:pic>
        </mc:Fallback>
      </mc:AlternateContent>
      <p:sp>
        <p:nvSpPr>
          <p:cNvPr id="4" name="TextBox 3">
            <a:extLst>
              <a:ext uri="{FF2B5EF4-FFF2-40B4-BE49-F238E27FC236}">
                <a16:creationId xmlns:a16="http://schemas.microsoft.com/office/drawing/2014/main" id="{D62AC75B-46AC-29A0-98F6-9AECC01890BC}"/>
              </a:ext>
            </a:extLst>
          </p:cNvPr>
          <p:cNvSpPr txBox="1"/>
          <p:nvPr/>
        </p:nvSpPr>
        <p:spPr>
          <a:xfrm>
            <a:off x="1089856" y="250676"/>
            <a:ext cx="10009112" cy="1631216"/>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Distribution of Products and their Sales/Quantity.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depicted below the Classic cars are both highly ordered and Sold product contributing to major sales.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Followed by Classic car, vintage cars take up the second place. The quantity ordered for Trucks, Planes and motorcycles are more or less same</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However, the sales earned (price) seems to be higher for Trucks</a:t>
            </a:r>
          </a:p>
          <a:p>
            <a:endParaRPr lang="en-IN" dirty="0"/>
          </a:p>
        </p:txBody>
      </p:sp>
    </p:spTree>
    <p:extLst>
      <p:ext uri="{BB962C8B-B14F-4D97-AF65-F5344CB8AC3E}">
        <p14:creationId xmlns:p14="http://schemas.microsoft.com/office/powerpoint/2010/main" val="185830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15772C87-76A6-4155-823F-F9377DF1C1A6}">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DistributionofSalesacrossDealsizes\&quot;,\&quot;dashboard\&quot;:\&quot;MRAProject_EDA_16793311041710\&quot;,\&quot;tabs\&quot;:true,\&quot;toolbar\&quot;:true}&quot;"/>
    <we:property name="embedUrl" value="&quot;\&quot;https://public.tableau.com/views/MRAProject_EDA_16793311041710/DistributionofSalesacrossDealsize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17FC506-F215-46BC-B890-AA9426970AB7}">
  <we:reference id="wa200004798" version="1.0.1.0" store="en-US" storeType="OMEX"/>
  <we:alternateReferences>
    <we:reference id="wa200004798" version="1.0.1.0" store="wa200004798" storeType="OMEX"/>
  </we:alternateReferences>
  <we:properties>
    <we:property name="embedUrl" value="&quot;\&quot;https://public.tableau.com/views/MRAProject_EDA_16793311041710/SalesofProducts\&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SalesofProducts\&quot;,\&quot;dashboard\&quot;:\&quot;MRAProject_EDA_16793311041710\&quot;,\&quot;tabs\&quot;:true,\&quot;toolbar\&quot;:tru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Url" value="&quot;\&quot;https://public.tableau.com/views/MRAProject_EDA_16793311041710/ProductvsPrice\&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ProductvsPrice\&quot;,\&quot;dashboard\&quot;:\&quot;MRAProject_EDA_16793311041710\&quot;,\&quot;tabs\&quot;:true,\&quot;toolbar\&quot;:true}&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QuarterlyAnalysis\&quot;,\&quot;dashboard\&quot;:\&quot;MRAProject_EDA_16793311041710\&quot;,\&quot;tabs\&quot;:true,\&quot;toolbar\&quot;:true}&quot;"/>
    <we:property name="embedUrl" value="&quot;\&quot;https://public.tableau.com/views/MRAProject_EDA_16793311041710/QuarterlyAnalysi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MonthlyAnalysis\&quot;,\&quot;dashboard\&quot;:\&quot;MRAProject_EDA_16793311041710\&quot;,\&quot;tabs\&quot;:true,\&quot;toolbar\&quot;:true}&quot;"/>
    <we:property name="embedUrl" value="&quot;\&quot;https://public.tableau.com/views/MRAProject_EDA_16793311041710/MonthlyAnalysi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WeeklyAnalysisAcrossmonthsandYears\&quot;,\&quot;dashboard\&quot;:\&quot;MRAProject_EDA_16793311041710\&quot;,\&quot;tabs\&quot;:true,\&quot;toolbar\&quot;:true}&quot;"/>
    <we:property name="embedUrl" value="&quot;\&quot;https://public.tableau.com/views/MRAProject_EDA_16793311041710/WeeklyAnalysisAcrossmonthsandYear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TrendofQuantitySalesacrossCountries\&quot;,\&quot;dashboard\&quot;:\&quot;MRAProject_EDA_16793311041710\&quot;,\&quot;tabs\&quot;:true,\&quot;toolbar\&quot;:true}&quot;"/>
    <we:property name="embedUrl" value="&quot;\&quot;https://public.tableau.com/views/MRAProject_EDA_16793311041710/TrendofQuantitySalesacrossCountrie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CountryandCity-wiseAnalysis\&quot;,\&quot;dashboard\&quot;:\&quot;MRAProject_EDA_16793311041710\&quot;,\&quot;tabs\&quot;:true,\&quot;toolbar\&quot;:true}&quot;"/>
    <we:property name="embedUrl" value="&quot;\&quot;https://public.tableau.com/views/MRAProject_EDA_16793311041710/CountryandCity-wiseAnalysis\&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03CB8D8D-21B2-4BBE-A21E-F5BD6FC017D8}">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Dashboard2\&quot;,\&quot;dashboard\&quot;:\&quot;MRAProject_EDA_16793311041710\&quot;,\&quot;tabs\&quot;:true,\&quot;toolbar\&quot;:true}&quot;"/>
    <we:property name="embedUrl" value="&quot;\&quot;https://public.tableau.com/views/MRAProject_EDA_16793311041710/Dashboard2\&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380</TotalTime>
  <Words>1285</Words>
  <Application>Microsoft Office PowerPoint</Application>
  <PresentationFormat>Custom</PresentationFormat>
  <Paragraphs>95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MRA Project ML 1</vt:lpstr>
      <vt:lpstr>Table of Contents</vt:lpstr>
      <vt:lpstr>Problem Statement</vt:lpstr>
      <vt:lpstr>Exploratory Data Analysis</vt:lpstr>
      <vt:lpstr>Primary Data Analysis</vt:lpstr>
      <vt:lpstr>Statistical Inferences of Sales Data</vt:lpstr>
      <vt:lpstr>Data Visualization of Sales using Dynamic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Analysis Inferences</vt:lpstr>
      <vt:lpstr>RFM Analysis Using KNIME Analysis</vt:lpstr>
      <vt:lpstr>KNIME Workflow (1/2)</vt:lpstr>
      <vt:lpstr>KNIME Workflow (2/2)</vt:lpstr>
      <vt:lpstr>RFM Analysis Work Flow</vt:lpstr>
      <vt:lpstr>Pivot Analysis on KNIME Exported Data</vt:lpstr>
      <vt:lpstr>Best Customers</vt:lpstr>
      <vt:lpstr>Loyal Customers</vt:lpstr>
      <vt:lpstr>Churning Customers</vt:lpstr>
      <vt:lpstr>Lost Customers</vt:lpstr>
      <vt:lpstr>Inferences on RFM Analysis (1/2)</vt:lpstr>
      <vt:lpstr>Inferences on RFM Analysis (2/2)</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subject/>
  <dc:creator>Kiran Kumar A</dc:creator>
  <cp:keywords/>
  <dc:description/>
  <cp:lastModifiedBy>Kiran Kumar A</cp:lastModifiedBy>
  <cp:revision>4</cp:revision>
  <dcterms:created xsi:type="dcterms:W3CDTF">2023-03-26T07:41:10Z</dcterms:created>
  <dcterms:modified xsi:type="dcterms:W3CDTF">2023-03-26T18:20:21Z</dcterms:modified>
  <cp:category/>
</cp:coreProperties>
</file>