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8" r:id="rId2"/>
    <p:sldId id="271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8" r:id="rId13"/>
    <p:sldId id="268" r:id="rId14"/>
    <p:sldId id="269" r:id="rId15"/>
    <p:sldId id="270" r:id="rId16"/>
    <p:sldId id="272" r:id="rId17"/>
    <p:sldId id="279" r:id="rId18"/>
    <p:sldId id="277" r:id="rId19"/>
    <p:sldId id="280" r:id="rId20"/>
    <p:sldId id="274" r:id="rId21"/>
    <p:sldId id="273" r:id="rId22"/>
    <p:sldId id="276" r:id="rId2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rchive.ics.uci.edu/ml/datasets/Diabe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support/knowledgecenter" TargetMode="External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mlr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hyperlink" Target="http://www.face-rec.org/databa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1 </a:t>
            </a:r>
            <a:br>
              <a:rPr lang="en-US" sz="6600" dirty="0"/>
            </a:br>
            <a:r>
              <a:rPr lang="en-US" sz="6600" dirty="0"/>
              <a:t>What is Machine Learning?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EE4563</a:t>
            </a:r>
            <a:r>
              <a:rPr lang="en-US" dirty="0"/>
              <a:t>/ EL9123: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Stock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390" y="1655632"/>
            <a:ext cx="6277290" cy="4329818"/>
          </a:xfrm>
        </p:spPr>
        <p:txBody>
          <a:bodyPr/>
          <a:lstStyle/>
          <a:p>
            <a:r>
              <a:rPr lang="en-US" dirty="0"/>
              <a:t>Can you predict the price of a stock?</a:t>
            </a:r>
          </a:p>
          <a:p>
            <a:r>
              <a:rPr lang="en-US" dirty="0"/>
              <a:t>What variables would you use?</a:t>
            </a:r>
          </a:p>
          <a:p>
            <a:r>
              <a:rPr lang="en-US" dirty="0"/>
              <a:t>What is a non-machine learning approach?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97" y="1676165"/>
            <a:ext cx="3612944" cy="19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7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in Many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Retail:</a:t>
            </a:r>
            <a:r>
              <a:rPr lang="tr-TR" dirty="0"/>
              <a:t> </a:t>
            </a:r>
            <a:r>
              <a:rPr lang="tr-TR" dirty="0">
                <a:solidFill>
                  <a:schemeClr val="tx2"/>
                </a:solidFill>
              </a:rPr>
              <a:t>Market basket analysis, Customer relationship management (CRM)</a:t>
            </a:r>
          </a:p>
          <a:p>
            <a:r>
              <a:rPr lang="tr-TR" dirty="0">
                <a:solidFill>
                  <a:schemeClr val="accent1"/>
                </a:solidFill>
              </a:rPr>
              <a:t>Finance:</a:t>
            </a:r>
            <a:r>
              <a:rPr lang="tr-TR" dirty="0"/>
              <a:t> Credit scoring, fraud detection</a:t>
            </a:r>
          </a:p>
          <a:p>
            <a:r>
              <a:rPr lang="tr-TR" dirty="0">
                <a:solidFill>
                  <a:schemeClr val="accent1"/>
                </a:solidFill>
              </a:rPr>
              <a:t>Manufacturing: </a:t>
            </a:r>
            <a:r>
              <a:rPr lang="tr-TR" dirty="0"/>
              <a:t>Control, robotics, troubleshooting</a:t>
            </a:r>
          </a:p>
          <a:p>
            <a:r>
              <a:rPr lang="tr-TR" dirty="0">
                <a:solidFill>
                  <a:schemeClr val="accent1"/>
                </a:solidFill>
              </a:rPr>
              <a:t>Medicine: </a:t>
            </a:r>
            <a:r>
              <a:rPr lang="tr-TR" dirty="0"/>
              <a:t>Medical diagnosis</a:t>
            </a:r>
          </a:p>
          <a:p>
            <a:r>
              <a:rPr lang="tr-TR" dirty="0">
                <a:solidFill>
                  <a:schemeClr val="accent1"/>
                </a:solidFill>
              </a:rPr>
              <a:t>Telecommunications:</a:t>
            </a:r>
            <a:r>
              <a:rPr lang="tr-TR" dirty="0"/>
              <a:t> Spam filters, intrusion detection</a:t>
            </a:r>
          </a:p>
          <a:p>
            <a:r>
              <a:rPr lang="tr-TR" dirty="0">
                <a:solidFill>
                  <a:schemeClr val="accent1"/>
                </a:solidFill>
              </a:rPr>
              <a:t>Bioinformatics: </a:t>
            </a:r>
            <a:r>
              <a:rPr lang="tr-TR" dirty="0"/>
              <a:t>Motifs, alignment</a:t>
            </a:r>
          </a:p>
          <a:p>
            <a:r>
              <a:rPr lang="tr-TR" dirty="0">
                <a:solidFill>
                  <a:schemeClr val="accent1"/>
                </a:solidFill>
              </a:rPr>
              <a:t>Web mining: </a:t>
            </a:r>
            <a:r>
              <a:rPr lang="tr-TR" dirty="0"/>
              <a:t>Search engines</a:t>
            </a:r>
          </a:p>
          <a:p>
            <a:r>
              <a:rPr lang="tr-TR" dirty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69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67547" y="1915930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6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00928" cy="4329817"/>
              </a:xfrm>
            </p:spPr>
            <p:txBody>
              <a:bodyPr/>
              <a:lstStyle/>
              <a:p>
                <a:r>
                  <a:rPr lang="en-US" dirty="0"/>
                  <a:t>Example:  Credit score</a:t>
                </a:r>
              </a:p>
              <a:p>
                <a:r>
                  <a:rPr lang="en-US" dirty="0"/>
                  <a:t>Determine if customer is high-risk or low-risk</a:t>
                </a:r>
              </a:p>
              <a:p>
                <a:r>
                  <a:rPr lang="en-US" dirty="0"/>
                  <a:t>Select some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Example:  income &amp; savings</a:t>
                </a:r>
              </a:p>
              <a:p>
                <a:pPr lvl="1"/>
                <a:r>
                  <a:rPr lang="en-US" dirty="0"/>
                  <a:t>Represent as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Learn a function from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features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</a:t>
                </a:r>
              </a:p>
              <a:p>
                <a:pPr lvl="1"/>
                <a:r>
                  <a:rPr lang="en-US" dirty="0"/>
                  <a:t>Use past training data</a:t>
                </a:r>
              </a:p>
              <a:p>
                <a:pPr lvl="1"/>
                <a:r>
                  <a:rPr lang="en-US" dirty="0"/>
                  <a:t>Need to get this data</a:t>
                </a:r>
              </a:p>
              <a:p>
                <a:r>
                  <a:rPr lang="en-US" dirty="0"/>
                  <a:t>This function is an example of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decision tree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00928" cy="4329817"/>
              </a:xfrm>
              <a:blipFill>
                <a:blip r:embed="rId2"/>
                <a:stretch>
                  <a:fillRect l="-247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508254" y="1539277"/>
            <a:ext cx="3438041" cy="327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51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995871" cy="4329817"/>
              </a:xfrm>
            </p:spPr>
            <p:txBody>
              <a:bodyPr/>
              <a:lstStyle/>
              <a:p>
                <a:r>
                  <a:rPr lang="en-US" dirty="0"/>
                  <a:t>Target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continuous-valued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price of car</a:t>
                </a:r>
              </a:p>
              <a:p>
                <a:pPr lvl="1"/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mileage, size, horsepower, ..</a:t>
                </a:r>
              </a:p>
              <a:p>
                <a:pPr lvl="1"/>
                <a:r>
                  <a:rPr lang="en-US" dirty="0"/>
                  <a:t>Can use multiple predictor</a:t>
                </a:r>
              </a:p>
              <a:p>
                <a:r>
                  <a:rPr lang="en-US" dirty="0"/>
                  <a:t>Assume some form of the mapping</a:t>
                </a:r>
              </a:p>
              <a:p>
                <a:pPr lvl="1"/>
                <a:r>
                  <a:rPr lang="en-US" dirty="0"/>
                  <a:t>Ex.  Linear: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from data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995871" cy="4329817"/>
              </a:xfrm>
              <a:blipFill>
                <a:blip r:embed="rId2"/>
                <a:stretch>
                  <a:fillRect l="-292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084374" y="1539277"/>
            <a:ext cx="3904383" cy="375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71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9266" y="1539277"/>
            <a:ext cx="5716413" cy="4329817"/>
          </a:xfrm>
        </p:spPr>
        <p:txBody>
          <a:bodyPr/>
          <a:lstStyle/>
          <a:p>
            <a:r>
              <a:rPr lang="en-US" dirty="0"/>
              <a:t>Predict blood glucose level </a:t>
            </a:r>
          </a:p>
          <a:p>
            <a:r>
              <a:rPr lang="en-US" dirty="0"/>
              <a:t>Many possible predictors:</a:t>
            </a:r>
          </a:p>
          <a:p>
            <a:pPr lvl="1"/>
            <a:r>
              <a:rPr lang="en-US" dirty="0"/>
              <a:t>Recent past levels</a:t>
            </a:r>
          </a:p>
          <a:p>
            <a:pPr lvl="1"/>
            <a:r>
              <a:rPr lang="en-US" dirty="0"/>
              <a:t>Insulin dose</a:t>
            </a:r>
          </a:p>
          <a:p>
            <a:pPr lvl="1"/>
            <a:r>
              <a:rPr lang="en-US" dirty="0"/>
              <a:t>Time of last meal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Check out data in: </a:t>
            </a:r>
            <a:br>
              <a:rPr lang="en-US" dirty="0"/>
            </a:br>
            <a:r>
              <a:rPr lang="en-US" dirty="0">
                <a:hlinkClick r:id="rId2"/>
              </a:rPr>
              <a:t>https://archive.ics.uci.edu/ml/datasets/Diabetes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02" y="1621312"/>
            <a:ext cx="3848100" cy="1390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02" y="3011962"/>
            <a:ext cx="2337380" cy="32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43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“what normally happens”</a:t>
            </a:r>
          </a:p>
          <a:p>
            <a:r>
              <a:rPr lang="en-US" dirty="0"/>
              <a:t>No output</a:t>
            </a:r>
          </a:p>
          <a:p>
            <a:r>
              <a:rPr lang="en-US" dirty="0"/>
              <a:t>Clustering: Grouping similar instances</a:t>
            </a:r>
          </a:p>
          <a:p>
            <a:r>
              <a:rPr lang="en-US" dirty="0"/>
              <a:t>Example applications</a:t>
            </a:r>
          </a:p>
          <a:p>
            <a:pPr lvl="1"/>
            <a:r>
              <a:rPr lang="en-US" dirty="0"/>
              <a:t>Customer segmentation </a:t>
            </a:r>
          </a:p>
          <a:p>
            <a:pPr lvl="1"/>
            <a:r>
              <a:rPr lang="en-US" dirty="0"/>
              <a:t>Image compression: Color quantization</a:t>
            </a:r>
          </a:p>
          <a:p>
            <a:pPr lvl="1"/>
            <a:r>
              <a:rPr lang="en-US" dirty="0"/>
              <a:t>Bioinformatics: Learning motifs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 descr="Figure shows how the Taxonomy Proposer identifies categories in uncategorized conten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100" y="1937950"/>
            <a:ext cx="45434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40991" y="4387647"/>
            <a:ext cx="4714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 Document classification</a:t>
            </a:r>
          </a:p>
          <a:p>
            <a:r>
              <a:rPr lang="en-US" dirty="0">
                <a:hlinkClick r:id="rId3"/>
              </a:rPr>
              <a:t>http://www.ibm.com/support/knowledgecenter</a:t>
            </a:r>
            <a:br>
              <a:rPr lang="en-US" dirty="0"/>
            </a:br>
            <a:r>
              <a:rPr lang="en-US" dirty="0"/>
              <a:t>/SSBRAM_8.7.0/com.ibm.classify.ccenter.doc/</a:t>
            </a:r>
            <a:br>
              <a:rPr lang="en-US" dirty="0"/>
            </a:br>
            <a:r>
              <a:rPr lang="en-US" dirty="0"/>
              <a:t>c_WBG_Taxonomy_Proposer.htm</a:t>
            </a:r>
          </a:p>
        </p:txBody>
      </p:sp>
    </p:spTree>
    <p:extLst>
      <p:ext uri="{BB962C8B-B14F-4D97-AF65-F5344CB8AC3E}">
        <p14:creationId xmlns:p14="http://schemas.microsoft.com/office/powerpoint/2010/main" val="2237870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4485" y="3334827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82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8B40-51F8-4544-9755-4679E639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ML is Doing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3E88E-28CB-42DD-9357-D14AE9CDF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 driving</a:t>
            </a:r>
          </a:p>
          <a:p>
            <a:r>
              <a:rPr lang="en-US" dirty="0"/>
              <a:t>Jeopardy</a:t>
            </a:r>
          </a:p>
          <a:p>
            <a:r>
              <a:rPr lang="en-US" dirty="0"/>
              <a:t>Very difficult games:  Alpha Go</a:t>
            </a:r>
          </a:p>
          <a:p>
            <a:r>
              <a:rPr lang="en-US" dirty="0"/>
              <a:t>Machine translation</a:t>
            </a:r>
          </a:p>
          <a:p>
            <a:endParaRPr lang="en-US" dirty="0"/>
          </a:p>
          <a:p>
            <a:r>
              <a:rPr lang="en-US" dirty="0"/>
              <a:t>Many, many others…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89799-F044-4662-AD56-1867DCBD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6BCD80-B7A4-4801-97BF-B5A8BB4FB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231" y="1594457"/>
            <a:ext cx="2724150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26345F-0229-4381-9773-B78DF7B03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231" y="3326036"/>
            <a:ext cx="2905125" cy="1571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013C89-51D4-4841-AC6B-6723DB439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189" y="4111848"/>
            <a:ext cx="2466975" cy="1847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47A439-C85A-41C0-A657-C80676F05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927" y="2359117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76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7AF6-7C74-4F87-B171-CECD925F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02D3-CE94-4364-A5FF-EC836DCD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an old field</a:t>
            </a:r>
          </a:p>
          <a:p>
            <a:pPr lvl="1"/>
            <a:r>
              <a:rPr lang="en-US" dirty="0"/>
              <a:t>Much of the pioneering statistical work dates to the 1950s</a:t>
            </a:r>
          </a:p>
          <a:p>
            <a:r>
              <a:rPr lang="en-US" dirty="0"/>
              <a:t>So what is new now?</a:t>
            </a:r>
          </a:p>
          <a:p>
            <a:r>
              <a:rPr lang="en-US" dirty="0"/>
              <a:t>Big Data:</a:t>
            </a:r>
          </a:p>
          <a:p>
            <a:pPr lvl="1"/>
            <a:r>
              <a:rPr lang="en-US" dirty="0"/>
              <a:t>Massive storage.  Large data centers</a:t>
            </a:r>
          </a:p>
          <a:p>
            <a:pPr lvl="1"/>
            <a:r>
              <a:rPr lang="en-US" dirty="0"/>
              <a:t>Massive connectivity</a:t>
            </a:r>
          </a:p>
          <a:p>
            <a:pPr lvl="1"/>
            <a:r>
              <a:rPr lang="en-US" dirty="0"/>
              <a:t>Sources of data from Internet and elsewhere</a:t>
            </a:r>
          </a:p>
          <a:p>
            <a:r>
              <a:rPr lang="en-US" dirty="0"/>
              <a:t>Computational advances</a:t>
            </a:r>
          </a:p>
          <a:p>
            <a:pPr lvl="1"/>
            <a:r>
              <a:rPr lang="en-US" dirty="0"/>
              <a:t>Distributed machines, clusters</a:t>
            </a:r>
          </a:p>
          <a:p>
            <a:pPr lvl="1"/>
            <a:r>
              <a:rPr lang="en-US" dirty="0"/>
              <a:t>GPUs and hardware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76AA4-A6CE-4BAD-AFA7-223FD21A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6F134-F04C-44F3-9EBC-B4C2EFEC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415" y="1771988"/>
            <a:ext cx="2619375" cy="1743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FFBE3F-6FA6-42FE-ADBE-A63CFE2AE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415" y="3747774"/>
            <a:ext cx="2438400" cy="1876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F2B10-47F8-4CEA-8A1B-D0BD8991E07E}"/>
              </a:ext>
            </a:extLst>
          </p:cNvPr>
          <p:cNvSpPr txBox="1"/>
          <p:nvPr/>
        </p:nvSpPr>
        <p:spPr>
          <a:xfrm>
            <a:off x="7428828" y="5672244"/>
            <a:ext cx="364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Tensor Processing Unit (TPU)</a:t>
            </a:r>
          </a:p>
        </p:txBody>
      </p:sp>
    </p:spTree>
    <p:extLst>
      <p:ext uri="{BB962C8B-B14F-4D97-AF65-F5344CB8AC3E}">
        <p14:creationId xmlns:p14="http://schemas.microsoft.com/office/powerpoint/2010/main" val="313372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examples of machine learning used today</a:t>
            </a:r>
          </a:p>
          <a:p>
            <a:r>
              <a:rPr lang="en-US" dirty="0"/>
              <a:t>Given a new problem, qualitatively describe how machine learning can be used</a:t>
            </a:r>
          </a:p>
          <a:p>
            <a:pPr lvl="1"/>
            <a:r>
              <a:rPr lang="en-US" dirty="0"/>
              <a:t>Formulate a potential machine learning task</a:t>
            </a:r>
          </a:p>
          <a:p>
            <a:pPr lvl="1"/>
            <a:r>
              <a:rPr lang="en-US" dirty="0"/>
              <a:t>Identify the data needed for the task</a:t>
            </a:r>
          </a:p>
          <a:p>
            <a:pPr lvl="1"/>
            <a:r>
              <a:rPr lang="en-US" dirty="0"/>
              <a:t>Identify objectives</a:t>
            </a:r>
          </a:p>
          <a:p>
            <a:r>
              <a:rPr lang="en-US" dirty="0"/>
              <a:t>Classify a machine learning task:</a:t>
            </a:r>
          </a:p>
          <a:p>
            <a:pPr lvl="1"/>
            <a:r>
              <a:rPr lang="en-US" dirty="0"/>
              <a:t>Supervised vs. unsupervised, regression vs. classification</a:t>
            </a:r>
          </a:p>
          <a:p>
            <a:r>
              <a:rPr lang="en-US" dirty="0"/>
              <a:t>For supervised learning, identify the predictors and target variables</a:t>
            </a:r>
          </a:p>
          <a:p>
            <a:r>
              <a:rPr lang="en-US" dirty="0"/>
              <a:t>Determine the role of expert knowledge in the task vs. data-driven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53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Journal of Machine Learning Research </a:t>
            </a:r>
            <a:r>
              <a:rPr lang="tr-TR" dirty="0">
                <a:hlinkClick r:id="rId2"/>
              </a:rPr>
              <a:t>www.jmlr.org</a:t>
            </a:r>
            <a:endParaRPr lang="tr-TR" dirty="0"/>
          </a:p>
          <a:p>
            <a:r>
              <a:rPr lang="tr-TR" dirty="0"/>
              <a:t>Machine Learning </a:t>
            </a:r>
          </a:p>
          <a:p>
            <a:r>
              <a:rPr lang="tr-TR" dirty="0"/>
              <a:t>Neural Computation</a:t>
            </a:r>
          </a:p>
          <a:p>
            <a:r>
              <a:rPr lang="tr-TR" dirty="0"/>
              <a:t>Neural Networks</a:t>
            </a:r>
          </a:p>
          <a:p>
            <a:r>
              <a:rPr lang="tr-TR" dirty="0"/>
              <a:t>IEEE Trans on Neural Networks and Learning Systems</a:t>
            </a:r>
          </a:p>
          <a:p>
            <a:r>
              <a:rPr lang="tr-TR" dirty="0"/>
              <a:t>IEEE Trans on Pattern Analysis and Machine Intelligence</a:t>
            </a:r>
          </a:p>
          <a:p>
            <a:r>
              <a:rPr lang="tr-TR" dirty="0"/>
              <a:t>Journals on Statistics/Data Mining/Signal Processing/Natural Language Processing/Bioinformatics/...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39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dirty="0"/>
              <a:t>International Conference on Machine Learning (ICML) </a:t>
            </a:r>
          </a:p>
          <a:p>
            <a:pPr>
              <a:lnSpc>
                <a:spcPct val="80000"/>
              </a:lnSpc>
            </a:pPr>
            <a:r>
              <a:rPr lang="tr-TR" dirty="0"/>
              <a:t>European Conference on Machine Learning (ECML)</a:t>
            </a:r>
          </a:p>
          <a:p>
            <a:pPr>
              <a:lnSpc>
                <a:spcPct val="80000"/>
              </a:lnSpc>
            </a:pPr>
            <a:r>
              <a:rPr lang="tr-TR" dirty="0"/>
              <a:t>Neural Information Processing Systems (NIPS)</a:t>
            </a:r>
          </a:p>
          <a:p>
            <a:pPr>
              <a:lnSpc>
                <a:spcPct val="80000"/>
              </a:lnSpc>
            </a:pPr>
            <a:r>
              <a:rPr lang="tr-TR" dirty="0"/>
              <a:t>Uncertainty in Artificial Intelligence (UAI)</a:t>
            </a:r>
          </a:p>
          <a:p>
            <a:pPr>
              <a:lnSpc>
                <a:spcPct val="80000"/>
              </a:lnSpc>
            </a:pPr>
            <a:r>
              <a:rPr lang="tr-TR" dirty="0"/>
              <a:t>Computational Learning Theory (COLT)</a:t>
            </a:r>
          </a:p>
          <a:p>
            <a:pPr>
              <a:lnSpc>
                <a:spcPct val="80000"/>
              </a:lnSpc>
            </a:pPr>
            <a:r>
              <a:rPr lang="tr-TR" dirty="0"/>
              <a:t>International Conference on Artificial Neural Networks (ICANN) </a:t>
            </a:r>
          </a:p>
          <a:p>
            <a:pPr>
              <a:lnSpc>
                <a:spcPct val="80000"/>
              </a:lnSpc>
            </a:pPr>
            <a:r>
              <a:rPr lang="tr-TR" dirty="0"/>
              <a:t>International Conference on AI &amp; Statistics (AISTATS)</a:t>
            </a:r>
          </a:p>
          <a:p>
            <a:pPr>
              <a:lnSpc>
                <a:spcPct val="80000"/>
              </a:lnSpc>
            </a:pPr>
            <a:r>
              <a:rPr lang="tr-TR" dirty="0"/>
              <a:t>International Conference on Pattern Recognition (ICPR)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67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into small groups</a:t>
            </a:r>
          </a:p>
          <a:p>
            <a:r>
              <a:rPr lang="en-US" dirty="0"/>
              <a:t>Take a field that interests you:</a:t>
            </a:r>
          </a:p>
          <a:p>
            <a:pPr lvl="1"/>
            <a:r>
              <a:rPr lang="en-US" dirty="0"/>
              <a:t>Ex.  Driving a car, understanding social networks, finding a good date, recommend a movie to watch, …</a:t>
            </a:r>
          </a:p>
          <a:p>
            <a:r>
              <a:rPr lang="en-US" dirty="0"/>
              <a:t>Identify a specific task that can be done with machine learning</a:t>
            </a:r>
          </a:p>
          <a:p>
            <a:pPr lvl="1"/>
            <a:r>
              <a:rPr lang="en-US" dirty="0"/>
              <a:t>What is the objective of the task?</a:t>
            </a:r>
          </a:p>
          <a:p>
            <a:pPr lvl="1"/>
            <a:r>
              <a:rPr lang="en-US" dirty="0"/>
              <a:t>What is the data you need?</a:t>
            </a:r>
          </a:p>
          <a:p>
            <a:pPr lvl="1"/>
            <a:r>
              <a:rPr lang="en-US" dirty="0"/>
              <a:t>What type of ML problem is this?  Classification, regression, …</a:t>
            </a:r>
          </a:p>
          <a:p>
            <a:pPr lvl="1"/>
            <a:r>
              <a:rPr lang="en-US" dirty="0"/>
              <a:t>How would your approach compare to an expert-driven method?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3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9664" y="1450848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8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</a:t>
            </a:r>
            <a:r>
              <a:rPr lang="en-US" dirty="0"/>
              <a:t> to improve algorithms from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Human expertise does not exist (navigating on Mars),</a:t>
            </a:r>
          </a:p>
          <a:p>
            <a:pPr lvl="1"/>
            <a:r>
              <a:rPr lang="en-US" dirty="0"/>
              <a:t>Humans are unable to explain their expertise (speech recognition)</a:t>
            </a:r>
          </a:p>
          <a:p>
            <a:pPr lvl="1"/>
            <a:r>
              <a:rPr lang="en-US" dirty="0"/>
              <a:t>Solution changes in time (routing on a computer network)</a:t>
            </a:r>
          </a:p>
          <a:p>
            <a:pPr lvl="1"/>
            <a:r>
              <a:rPr lang="en-US" dirty="0"/>
              <a:t>Solution needs to be adapted to particular cases (user biometrics)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8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Digit Recognition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94522" y="3864864"/>
                <a:ext cx="10261158" cy="20042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Recognize a digit from the image</a:t>
                </a:r>
              </a:p>
              <a:p>
                <a:r>
                  <a:rPr lang="en-US" dirty="0"/>
                  <a:t>Learn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∈{0,1,…,9}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a 28 x 28 matrix</a:t>
                </a:r>
              </a:p>
              <a:p>
                <a:r>
                  <a:rPr lang="en-US" dirty="0"/>
                  <a:t>Expert systems do not work well:</a:t>
                </a:r>
              </a:p>
              <a:p>
                <a:pPr lvl="1"/>
                <a:r>
                  <a:rPr lang="en-US" dirty="0"/>
                  <a:t>You can recognize the digits, but difficult to program a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that works well</a:t>
                </a:r>
              </a:p>
              <a:p>
                <a:pPr lvl="1"/>
                <a:r>
                  <a:rPr lang="en-US" dirty="0"/>
                  <a:t>Try it!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4522" y="3864864"/>
                <a:ext cx="10261158" cy="2004230"/>
              </a:xfrm>
              <a:blipFill>
                <a:blip r:embed="rId2"/>
                <a:stretch>
                  <a:fillRect l="-1426" t="-3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54314"/>
            <a:ext cx="4349363" cy="211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6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90160" cy="4329817"/>
              </a:xfrm>
            </p:spPr>
            <p:txBody>
              <a:bodyPr/>
              <a:lstStyle/>
              <a:p>
                <a:r>
                  <a:rPr lang="en-US" dirty="0"/>
                  <a:t>Start with training data</a:t>
                </a:r>
              </a:p>
              <a:p>
                <a:r>
                  <a:rPr lang="en-US" dirty="0"/>
                  <a:t>Ex:  6000 examples of each digit</a:t>
                </a:r>
              </a:p>
              <a:p>
                <a:r>
                  <a:rPr lang="en-US" dirty="0"/>
                  <a:t>Learn a classifier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matches label well  on training data</a:t>
                </a:r>
              </a:p>
              <a:p>
                <a:r>
                  <a:rPr lang="en-US" dirty="0"/>
                  <a:t>Given new data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use function to guess digit</a:t>
                </a:r>
              </a:p>
              <a:p>
                <a:r>
                  <a:rPr lang="en-US" dirty="0"/>
                  <a:t>Current systems get &lt;0.4% errors</a:t>
                </a:r>
              </a:p>
              <a:p>
                <a:endParaRPr lang="en-US" b="1" dirty="0"/>
              </a:p>
              <a:p>
                <a:r>
                  <a:rPr lang="en-US" dirty="0"/>
                  <a:t>First commercial application:  </a:t>
                </a:r>
              </a:p>
              <a:p>
                <a:pPr lvl="1"/>
                <a:r>
                  <a:rPr lang="en-US" dirty="0"/>
                  <a:t>Used by USPS for recognized zip codes on letters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90160" cy="4329817"/>
              </a:xfrm>
              <a:blipFill>
                <a:blip r:embed="rId2"/>
                <a:stretch>
                  <a:fillRect l="-2874" t="-1549" r="-2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770" y="1666199"/>
            <a:ext cx="4207141" cy="2846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32770" y="4645612"/>
            <a:ext cx="5359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examples</a:t>
            </a:r>
          </a:p>
          <a:p>
            <a:r>
              <a:rPr lang="en-US" dirty="0"/>
              <a:t>Each sample must be labeled by hand who knows truth</a:t>
            </a:r>
          </a:p>
        </p:txBody>
      </p:sp>
    </p:spTree>
    <p:extLst>
      <p:ext uri="{BB962C8B-B14F-4D97-AF65-F5344CB8AC3E}">
        <p14:creationId xmlns:p14="http://schemas.microsoft.com/office/powerpoint/2010/main" val="163289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Face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200144"/>
            <a:ext cx="10058400" cy="1668950"/>
          </a:xfrm>
        </p:spPr>
        <p:txBody>
          <a:bodyPr/>
          <a:lstStyle/>
          <a:p>
            <a:r>
              <a:rPr lang="en-US" dirty="0"/>
              <a:t>Also a supervised learning problem</a:t>
            </a:r>
          </a:p>
          <a:p>
            <a:r>
              <a:rPr lang="en-US" dirty="0"/>
              <a:t>For each image region, determine if</a:t>
            </a:r>
          </a:p>
          <a:p>
            <a:pPr lvl="1"/>
            <a:r>
              <a:rPr lang="en-US" dirty="0"/>
              <a:t>Face or non-face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79" y="1643491"/>
            <a:ext cx="6974506" cy="22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5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6244424" cy="4329817"/>
          </a:xfrm>
        </p:spPr>
        <p:txBody>
          <a:bodyPr/>
          <a:lstStyle/>
          <a:p>
            <a:r>
              <a:rPr lang="en-US" dirty="0"/>
              <a:t>Typical early face recognition datasets:</a:t>
            </a:r>
          </a:p>
          <a:p>
            <a:r>
              <a:rPr lang="en-US" dirty="0"/>
              <a:t>5000 faces</a:t>
            </a:r>
          </a:p>
          <a:p>
            <a:pPr lvl="1"/>
            <a:r>
              <a:rPr lang="en-US" dirty="0"/>
              <a:t>All near frontal</a:t>
            </a:r>
          </a:p>
          <a:p>
            <a:pPr lvl="1"/>
            <a:r>
              <a:rPr lang="en-US" dirty="0"/>
              <a:t>Vary age, race, gender, lighting</a:t>
            </a:r>
          </a:p>
          <a:p>
            <a:r>
              <a:rPr lang="en-US" dirty="0"/>
              <a:t> 10^8 non faces</a:t>
            </a:r>
          </a:p>
          <a:p>
            <a:r>
              <a:rPr lang="en-US" dirty="0"/>
              <a:t>Faces are normalized (scale, translation)</a:t>
            </a:r>
          </a:p>
          <a:p>
            <a:r>
              <a:rPr lang="en-US" dirty="0"/>
              <a:t>“functions” that work well may be very complex</a:t>
            </a:r>
          </a:p>
          <a:p>
            <a:pPr lvl="1"/>
            <a:endParaRPr lang="en-US" dirty="0"/>
          </a:p>
          <a:p>
            <a:r>
              <a:rPr lang="en-US" dirty="0"/>
              <a:t>Many more datasets are available now: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http://www.face-rec.org/databases/</a:t>
            </a:r>
            <a:endParaRPr lang="en-US" dirty="0"/>
          </a:p>
          <a:p>
            <a:pPr lvl="1"/>
            <a:r>
              <a:rPr lang="en-US" dirty="0"/>
              <a:t>You can use this for your project!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093" y="1539277"/>
            <a:ext cx="2281726" cy="2276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063" y="3965353"/>
            <a:ext cx="4155083" cy="14945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94063" y="5499762"/>
            <a:ext cx="331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Rowley, </a:t>
            </a:r>
            <a:r>
              <a:rPr lang="en-US" dirty="0" err="1"/>
              <a:t>Baluja</a:t>
            </a:r>
            <a:r>
              <a:rPr lang="en-US" dirty="0"/>
              <a:t> and </a:t>
            </a:r>
            <a:r>
              <a:rPr lang="en-US" dirty="0" err="1"/>
              <a:t>Kanade</a:t>
            </a:r>
            <a:r>
              <a:rPr lang="en-US" dirty="0"/>
              <a:t>, 1998 </a:t>
            </a:r>
          </a:p>
        </p:txBody>
      </p:sp>
    </p:spTree>
    <p:extLst>
      <p:ext uri="{BB962C8B-B14F-4D97-AF65-F5344CB8AC3E}">
        <p14:creationId xmlns:p14="http://schemas.microsoft.com/office/powerpoint/2010/main" val="370149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Spam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</p:spPr>
            <p:txBody>
              <a:bodyPr/>
              <a:lstStyle/>
              <a:p>
                <a:r>
                  <a:rPr lang="en-US" dirty="0"/>
                  <a:t>Classification problem:</a:t>
                </a:r>
              </a:p>
              <a:p>
                <a:pPr lvl="1"/>
                <a:r>
                  <a:rPr lang="en-US" dirty="0"/>
                  <a:t>Is email junk or not junk?</a:t>
                </a:r>
              </a:p>
              <a:p>
                <a:r>
                  <a:rPr lang="en-US" dirty="0"/>
                  <a:t>For ML, must represent email numerically</a:t>
                </a:r>
              </a:p>
              <a:p>
                <a:pPr lvl="1"/>
                <a:r>
                  <a:rPr lang="en-US" dirty="0"/>
                  <a:t>Common model:  bag of words</a:t>
                </a:r>
              </a:p>
              <a:p>
                <a:pPr lvl="1"/>
                <a:r>
                  <a:rPr lang="en-US" dirty="0"/>
                  <a:t>Enumerate all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 email via word count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instances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Challenge:  </a:t>
                </a:r>
              </a:p>
              <a:p>
                <a:pPr lvl="1"/>
                <a:r>
                  <a:rPr lang="en-US" dirty="0"/>
                  <a:t>Very high-dimensional vector</a:t>
                </a:r>
              </a:p>
              <a:p>
                <a:pPr lvl="1"/>
                <a:r>
                  <a:rPr lang="en-US" dirty="0"/>
                  <a:t>System must continue to adapt</a:t>
                </a:r>
                <a:br>
                  <a:rPr lang="en-US" dirty="0"/>
                </a:br>
                <a:r>
                  <a:rPr lang="en-US" dirty="0"/>
                  <a:t>(keep up with spammers)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  <a:blipFill>
                <a:blip r:embed="rId2"/>
                <a:stretch>
                  <a:fillRect l="-3042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4" y="1632686"/>
            <a:ext cx="5118346" cy="23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859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19288</TotalTime>
  <Words>1090</Words>
  <Application>Microsoft Office PowerPoint</Application>
  <PresentationFormat>Widescreen</PresentationFormat>
  <Paragraphs>216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Retrospect</vt:lpstr>
      <vt:lpstr>Lecture 1  What is Machine Learning?</vt:lpstr>
      <vt:lpstr>Learning Objectives</vt:lpstr>
      <vt:lpstr>Outline</vt:lpstr>
      <vt:lpstr>What is Machine Learning?</vt:lpstr>
      <vt:lpstr>Example 1:  Digit Recognition</vt:lpstr>
      <vt:lpstr>Supervised Learning</vt:lpstr>
      <vt:lpstr>Example 2:  Face Detection</vt:lpstr>
      <vt:lpstr>Training Data</vt:lpstr>
      <vt:lpstr>Example 3:  Spam Detection</vt:lpstr>
      <vt:lpstr>Example 4:  Stock Price Prediction</vt:lpstr>
      <vt:lpstr>Machine Learning in Many Fields</vt:lpstr>
      <vt:lpstr>Outline</vt:lpstr>
      <vt:lpstr>Classification</vt:lpstr>
      <vt:lpstr>Regression</vt:lpstr>
      <vt:lpstr>Regression Example</vt:lpstr>
      <vt:lpstr>Unsupervised Learning</vt:lpstr>
      <vt:lpstr>Outline</vt:lpstr>
      <vt:lpstr>What ML is Doing Today?</vt:lpstr>
      <vt:lpstr>Why Now?</vt:lpstr>
      <vt:lpstr>Journals</vt:lpstr>
      <vt:lpstr>Conferences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281</cp:revision>
  <cp:lastPrinted>2017-08-06T21:58:21Z</cp:lastPrinted>
  <dcterms:created xsi:type="dcterms:W3CDTF">2015-03-22T11:15:32Z</dcterms:created>
  <dcterms:modified xsi:type="dcterms:W3CDTF">2017-08-06T21:58:59Z</dcterms:modified>
</cp:coreProperties>
</file>