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8" r:id="rId2"/>
    <p:sldId id="275" r:id="rId3"/>
    <p:sldId id="342" r:id="rId4"/>
    <p:sldId id="323" r:id="rId5"/>
    <p:sldId id="304" r:id="rId6"/>
    <p:sldId id="305" r:id="rId7"/>
    <p:sldId id="343" r:id="rId8"/>
    <p:sldId id="306" r:id="rId9"/>
    <p:sldId id="308" r:id="rId10"/>
    <p:sldId id="344" r:id="rId11"/>
    <p:sldId id="311" r:id="rId12"/>
    <p:sldId id="353" r:id="rId13"/>
    <p:sldId id="313" r:id="rId14"/>
    <p:sldId id="314" r:id="rId15"/>
    <p:sldId id="324" r:id="rId16"/>
    <p:sldId id="345" r:id="rId17"/>
    <p:sldId id="347" r:id="rId18"/>
    <p:sldId id="346" r:id="rId19"/>
    <p:sldId id="315" r:id="rId20"/>
    <p:sldId id="316" r:id="rId21"/>
    <p:sldId id="317" r:id="rId22"/>
    <p:sldId id="319" r:id="rId23"/>
    <p:sldId id="352" r:id="rId24"/>
    <p:sldId id="355" r:id="rId25"/>
    <p:sldId id="321" r:id="rId26"/>
    <p:sldId id="348" r:id="rId27"/>
    <p:sldId id="325" r:id="rId28"/>
    <p:sldId id="326" r:id="rId29"/>
    <p:sldId id="349" r:id="rId30"/>
    <p:sldId id="350" r:id="rId31"/>
    <p:sldId id="340" r:id="rId32"/>
    <p:sldId id="338" r:id="rId33"/>
    <p:sldId id="341" r:id="rId34"/>
    <p:sldId id="351" r:id="rId35"/>
    <p:sldId id="337" r:id="rId36"/>
    <p:sldId id="327" r:id="rId37"/>
    <p:sldId id="328" r:id="rId38"/>
    <p:sldId id="329" r:id="rId39"/>
    <p:sldId id="330" r:id="rId40"/>
    <p:sldId id="331" r:id="rId4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hyperlink" Target="http://www.rst.e-technik.tu-dortmund.de/cms/en/research/robotics/TUDOR_engl/index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drangan/introml/blob/master/mult_lin_reg/glucos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3 </a:t>
            </a:r>
            <a:br>
              <a:rPr lang="en-US" sz="6600" dirty="0"/>
            </a:br>
            <a:r>
              <a:rPr lang="en-US" sz="6600" dirty="0"/>
              <a:t>Multiple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191744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predictors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predictors / independent variable attributes</a:t>
                </a:r>
              </a:p>
              <a:p>
                <a:r>
                  <a:rPr lang="en-US" dirty="0"/>
                  <a:t>Single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variable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terms in the model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predicted value</a:t>
                </a:r>
              </a:p>
              <a:p>
                <a:r>
                  <a:rPr lang="en-US" dirty="0"/>
                  <a:t>Data for training</a:t>
                </a:r>
              </a:p>
              <a:p>
                <a:pPr lvl="1"/>
                <a:r>
                  <a:rPr lang="en-US" dirty="0"/>
                  <a:t>Samples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Each sample has a vector of predictors: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scalar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6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random variables </a:t>
                </a:r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(computations on the board):</a:t>
                </a:r>
              </a:p>
              <a:p>
                <a:pPr lvl="1"/>
                <a:r>
                  <a:rPr lang="en-US" b="0" dirty="0"/>
                  <a:t>Matrix vector multiply: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Transpose: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Matrix multiply: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 to linear equations: 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inverse: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Predicted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sample: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 matrix </a:t>
                </a:r>
                <a:r>
                  <a:rPr lang="en-US" dirty="0"/>
                  <a:t>and regression vector: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Feature matrix is data matrix + column of 1’s</a:t>
                </a:r>
              </a:p>
              <a:p>
                <a:r>
                  <a:rPr lang="en-US" dirty="0"/>
                  <a:t>Then, predicted value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8360675" y="2498165"/>
            <a:ext cx="347042" cy="1170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22874" y="2850768"/>
                <a:ext cx="2562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linear features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874" y="2850768"/>
                <a:ext cx="2562176" cy="369332"/>
              </a:xfrm>
              <a:prstGeom prst="rect">
                <a:avLst/>
              </a:prstGeom>
              <a:blipFill>
                <a:blip r:embed="rId3"/>
                <a:stretch>
                  <a:fillRect t="-10000" r="-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61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Slopes and 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Divide coefficients into two parts: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Slope coefficients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Then, can rewrite model as: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0105" y="2395844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to minimize RSS.</a:t>
                </a:r>
              </a:p>
              <a:p>
                <a:pPr lvl="1"/>
                <a:r>
                  <a:rPr lang="en-US" dirty="0"/>
                  <a:t>Geometrically, minimizes squared distances of samples to regression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3153" t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38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 as a Vector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RSS is given by sum: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</a:t>
                </a:r>
                <a:r>
                  <a:rPr lang="en-US" dirty="0"/>
                  <a:t> of a vector: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Euclidean norm.</a:t>
                </a:r>
              </a:p>
              <a:p>
                <a:pPr lvl="1"/>
                <a:r>
                  <a:rPr lang="en-US" dirty="0"/>
                  <a:t>Sometimes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-2 norm.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for </a:t>
                </a:r>
                <a:r>
                  <a:rPr lang="en-US" dirty="0" err="1"/>
                  <a:t>Lebesque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Write RSS in vector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97" y="1870503"/>
            <a:ext cx="3352543" cy="32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machine learning model as a multiple linear regression model.  </a:t>
            </a:r>
          </a:p>
          <a:p>
            <a:pPr lvl="1"/>
            <a:r>
              <a:rPr lang="en-US" dirty="0"/>
              <a:t>Identify prediction vector and target for the problem.</a:t>
            </a:r>
          </a:p>
          <a:p>
            <a:r>
              <a:rPr lang="en-US" dirty="0"/>
              <a:t>Write the regression model in matrix form.  Write the feature matrix</a:t>
            </a:r>
          </a:p>
          <a:p>
            <a:r>
              <a:rPr lang="en-US" dirty="0"/>
              <a:t>Compute the least-squares solution for the regression coefficients on training data.</a:t>
            </a:r>
          </a:p>
          <a:p>
            <a:r>
              <a:rPr lang="en-US" dirty="0"/>
              <a:t>Derive the least-squares formula from minimization of the RSS</a:t>
            </a:r>
          </a:p>
          <a:p>
            <a:endParaRPr lang="en-US" dirty="0"/>
          </a:p>
          <a:p>
            <a:r>
              <a:rPr lang="en-US" dirty="0"/>
              <a:t>Manipulate 2D arrays in python (indexing, stacking, computing shapes, …)</a:t>
            </a:r>
          </a:p>
          <a:p>
            <a:r>
              <a:rPr lang="en-US" dirty="0"/>
              <a:t>Compute the LS solution using python linear algebra and machine learning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Multi-Variable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scalar valued function of a vector: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is the column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.  Solution on board</a:t>
                </a:r>
              </a:p>
              <a:p>
                <a:r>
                  <a:rPr lang="en-US" dirty="0"/>
                  <a:t>Represents direction of maximum increase</a:t>
                </a:r>
              </a:p>
              <a:p>
                <a:r>
                  <a:rPr lang="en-US" dirty="0"/>
                  <a:t>At a local minima or maxima: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unknowns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971" y="1818235"/>
            <a:ext cx="2401630" cy="1885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582" y="4392719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94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r>
                  <a:rPr lang="en-US" dirty="0"/>
                  <a:t>Compute partial derivatives via chain rule: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Matrix form of the gradient: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Least squares solution: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RSS: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85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 Solution via  Auto-Correlation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data sample has a linear feature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sample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auto-correlation</a:t>
                </a:r>
                <a:r>
                  <a:rPr lang="en-US" dirty="0"/>
                  <a:t> 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cross-correlation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Least squares solution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407A-052C-4258-8221-7F069304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R^2:  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sample mean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Consider minimum prediction error per sample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Multiple variable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model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constant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model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always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≈1⇒  </m:t>
                    </m:r>
                  </m:oMath>
                </a14:m>
                <a:r>
                  <a:rPr lang="en-US" dirty="0"/>
                  <a:t>linear model provides a good fit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  </m:t>
                    </m:r>
                  </m:oMath>
                </a14:m>
                <a:r>
                  <a:rPr lang="en-US" dirty="0"/>
                  <a:t>linear model provides a poor fit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ADEF4-D847-42C2-A5A8-2C3E6C15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59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17A0-0F0A-4AF9-BBD1-E6D8C1EE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Often, RSS is quoted in some relative form</a:t>
                </a:r>
              </a:p>
              <a:p>
                <a:r>
                  <a:rPr lang="en-US" dirty="0"/>
                  <a:t>We will use the following terminology</a:t>
                </a:r>
              </a:p>
              <a:p>
                <a:pPr lvl="1"/>
                <a:r>
                  <a:rPr lang="en-US" dirty="0"/>
                  <a:t>Note:  these are not standard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Residual sum of squares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RSS per sample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Normalized RSS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CBEA6-5928-4FE2-875B-FF65E619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43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 Solution via Covariance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sample means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sample covariance </a:t>
                </a:r>
                <a:r>
                  <a:rPr lang="en-US" dirty="0"/>
                  <a:t>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cross-covariance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Write parameters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= coefficients for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constant term</a:t>
                </a:r>
              </a:p>
              <a:p>
                <a:r>
                  <a:rPr lang="en-US" dirty="0"/>
                  <a:t>With some long algebraic manipulations (not in this class):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2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882" y="279551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0" y="1539277"/>
            <a:ext cx="5334000" cy="4329817"/>
          </a:xfrm>
        </p:spPr>
        <p:txBody>
          <a:bodyPr/>
          <a:lstStyle/>
          <a:p>
            <a:r>
              <a:rPr lang="en-US" dirty="0"/>
              <a:t>Return to diabetes data example</a:t>
            </a:r>
          </a:p>
          <a:p>
            <a:r>
              <a:rPr lang="en-US" dirty="0"/>
              <a:t>All code in demo </a:t>
            </a:r>
          </a:p>
          <a:p>
            <a:r>
              <a:rPr lang="en-US" dirty="0"/>
              <a:t>Divide data into two portions:</a:t>
            </a:r>
          </a:p>
          <a:p>
            <a:pPr lvl="1"/>
            <a:r>
              <a:rPr lang="en-US" dirty="0"/>
              <a:t>Training data:  First 300 samples</a:t>
            </a:r>
          </a:p>
          <a:p>
            <a:pPr lvl="1"/>
            <a:r>
              <a:rPr lang="en-US" dirty="0"/>
              <a:t>Test data:  Remaining 142 samples</a:t>
            </a:r>
          </a:p>
          <a:p>
            <a:r>
              <a:rPr lang="en-US" dirty="0"/>
              <a:t>Train model on training data.</a:t>
            </a:r>
          </a:p>
          <a:p>
            <a:r>
              <a:rPr lang="en-US" dirty="0"/>
              <a:t>Test model (i.e. measure RSS) on test data</a:t>
            </a:r>
          </a:p>
          <a:p>
            <a:r>
              <a:rPr lang="en-US" dirty="0"/>
              <a:t>Reason for splitting data discussed next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77" y="1822132"/>
            <a:ext cx="4143183" cy="16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6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</a:t>
            </a:r>
            <a:r>
              <a:rPr lang="en-US" dirty="0" err="1"/>
              <a:t>sklearn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0" y="1539277"/>
            <a:ext cx="4206240" cy="4329817"/>
          </a:xfrm>
        </p:spPr>
        <p:txBody>
          <a:bodyPr/>
          <a:lstStyle/>
          <a:p>
            <a:r>
              <a:rPr lang="en-US" dirty="0"/>
              <a:t>Construct a linear regression object</a:t>
            </a:r>
          </a:p>
          <a:p>
            <a:r>
              <a:rPr lang="en-US" dirty="0"/>
              <a:t>Run it on the training data</a:t>
            </a:r>
          </a:p>
          <a:p>
            <a:r>
              <a:rPr lang="en-US" dirty="0"/>
              <a:t>Predict values on the test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898" y="2881022"/>
            <a:ext cx="4586593" cy="3200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2599C-D029-4E44-9C13-BFC2B2EF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87" y="1539277"/>
            <a:ext cx="4713354" cy="755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74167-186C-4157-ACC3-BAB43C85D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58" y="2630912"/>
            <a:ext cx="5640574" cy="37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1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BA0B-CEE4-489A-BC71-3CA582CD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Computing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</p:spPr>
            <p:txBody>
              <a:bodyPr/>
              <a:lstStyle/>
              <a:p>
                <a:r>
                  <a:rPr lang="en-US" dirty="0"/>
                  <a:t>Can also use </a:t>
                </a:r>
                <a:r>
                  <a:rPr lang="en-US" dirty="0" err="1"/>
                  <a:t>numpy</a:t>
                </a:r>
                <a:r>
                  <a:rPr lang="en-US" dirty="0"/>
                  <a:t> linear algebra routine to solve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Common mistake:</a:t>
                </a:r>
              </a:p>
              <a:p>
                <a:pPr lvl="1"/>
                <a:r>
                  <a:rPr lang="en-US" dirty="0"/>
                  <a:t>Compute matrix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Full matrix inverse is VERY slow.  Not needed.</a:t>
                </a:r>
              </a:p>
              <a:p>
                <a:pPr lvl="1"/>
                <a:r>
                  <a:rPr lang="en-US" dirty="0"/>
                  <a:t>Can directly solve linear system: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Numpy</a:t>
                </a:r>
                <a:r>
                  <a:rPr lang="en-US" dirty="0"/>
                  <a:t> has routines to solve this directly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  <a:blipFill>
                <a:blip r:embed="rId2"/>
                <a:stretch>
                  <a:fillRect l="-2670" t="-1406" r="-1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B318-C0C6-4E15-B0C3-D877A0DB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F1A8-7538-4E77-B84A-51B91689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131"/>
            <a:ext cx="43624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7783E-EF64-47FC-B6EA-306BC9A7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22352"/>
            <a:ext cx="4524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47C0-54E9-4C53-972A-6D344449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56AE-29E1-4941-9ED8-98A4E04D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Undergraduate students:  </a:t>
            </a:r>
          </a:p>
          <a:p>
            <a:pPr lvl="1"/>
            <a:r>
              <a:rPr lang="en-US" dirty="0"/>
              <a:t>Go through Lecture 2 (Simple Linear Regression) first</a:t>
            </a:r>
          </a:p>
          <a:p>
            <a:pPr lvl="1"/>
            <a:r>
              <a:rPr lang="en-US" dirty="0"/>
              <a:t>Some of the material in this lecture is a duplicate of Lecture 2 </a:t>
            </a:r>
          </a:p>
          <a:p>
            <a:pPr lvl="1"/>
            <a:r>
              <a:rPr lang="en-US" dirty="0"/>
              <a:t>I will go through this lecture more slowly, esp. for the linear algebra</a:t>
            </a:r>
          </a:p>
          <a:p>
            <a:pPr lvl="1"/>
            <a:endParaRPr lang="en-US" dirty="0"/>
          </a:p>
          <a:p>
            <a:r>
              <a:rPr lang="en-US" dirty="0"/>
              <a:t>Graduate students:</a:t>
            </a:r>
          </a:p>
          <a:p>
            <a:pPr lvl="1"/>
            <a:r>
              <a:rPr lang="en-US" dirty="0"/>
              <a:t>You can skip Lecture 2 and start this after Lecture 1</a:t>
            </a:r>
          </a:p>
          <a:p>
            <a:pPr lvl="1"/>
            <a:r>
              <a:rPr lang="en-US" dirty="0"/>
              <a:t>But, useful to read Lecture 2 and the corresponding demo on your own time.</a:t>
            </a:r>
          </a:p>
          <a:p>
            <a:pPr lvl="1"/>
            <a:r>
              <a:rPr lang="en-US" dirty="0"/>
              <a:t>Will not review basic linear algebra in class.  You should review this on your own.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98DBB-FBA1-4FE5-A2FA-385576D9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63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7993" y="332841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5BB7-299C-4940-A9CD-6010182F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vs. 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Simple linear regression</a:t>
                </a:r>
                <a:r>
                  <a:rPr lang="en-US" dirty="0"/>
                  <a:t>:  One predictor</a:t>
                </a:r>
              </a:p>
              <a:p>
                <a:pPr lvl="1"/>
                <a:r>
                  <a:rPr lang="en-US" dirty="0"/>
                  <a:t>Scalar predictor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only account for one variable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Multiple linear regression</a:t>
                </a:r>
                <a:r>
                  <a:rPr lang="en-US" dirty="0"/>
                  <a:t>:  Multiple predictors</a:t>
                </a:r>
              </a:p>
              <a:p>
                <a:pPr lvl="1"/>
                <a:r>
                  <a:rPr lang="en-US" dirty="0"/>
                  <a:t>Vector predictor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account for multiple predictors</a:t>
                </a:r>
              </a:p>
              <a:p>
                <a:pPr lvl="1"/>
                <a:r>
                  <a:rPr lang="en-US" dirty="0"/>
                  <a:t>Turns into simple linear regression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AEC04-4F5D-41A0-99CA-CBFBF79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36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Single Variable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could compute models for each variable separately: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But, doesn’t provide a way to account for joint effects</a:t>
                </a:r>
              </a:p>
              <a:p>
                <a:r>
                  <a:rPr lang="en-US" dirty="0"/>
                  <a:t>Example:  Consider three linear models to predicting longevity:</a:t>
                </a:r>
              </a:p>
              <a:p>
                <a:pPr lvl="1"/>
                <a:r>
                  <a:rPr lang="en-US" dirty="0"/>
                  <a:t>A:  Longevity vs. some factor in diet (e.g. amount of fiber consumed)</a:t>
                </a:r>
              </a:p>
              <a:p>
                <a:pPr lvl="1"/>
                <a:r>
                  <a:rPr lang="en-US" dirty="0"/>
                  <a:t>B:  Longevity vs. exercise</a:t>
                </a:r>
              </a:p>
              <a:p>
                <a:pPr lvl="1"/>
                <a:r>
                  <a:rPr lang="en-US" dirty="0"/>
                  <a:t>C:  Longevity vs. diet AND exercise</a:t>
                </a:r>
              </a:p>
              <a:p>
                <a:pPr lvl="1"/>
                <a:r>
                  <a:rPr lang="en-US" dirty="0"/>
                  <a:t>What does C tell you that A and B do not?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05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Single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predictor.</a:t>
                </a:r>
              </a:p>
              <a:p>
                <a:r>
                  <a:rPr lang="en-US" dirty="0"/>
                  <a:t>Feature matrix and coefficient vector: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LS </a:t>
                </a:r>
                <a:r>
                  <a:rPr lang="en-US" dirty="0" err="1"/>
                  <a:t>soln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Obtain single variable solutions for coefficients (after some algebra):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53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 for Diabetes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</p:spPr>
            <p:txBody>
              <a:bodyPr/>
              <a:lstStyle/>
              <a:p>
                <a:r>
                  <a:rPr lang="en-US" dirty="0"/>
                  <a:t>Try a fit of each variable individually 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coefficient for each variable </a:t>
                </a:r>
              </a:p>
              <a:p>
                <a:r>
                  <a:rPr lang="en-US" dirty="0"/>
                  <a:t>Use formula on previous slide</a:t>
                </a:r>
              </a:p>
              <a:p>
                <a:r>
                  <a:rPr lang="en-US" dirty="0"/>
                  <a:t>“Best” individual variable is a poor fit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≈0.34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  <a:blipFill>
                <a:blip r:embed="rId2"/>
                <a:stretch>
                  <a:fillRect l="-223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D9B1F-8F15-4D5D-8CA4-42B6A939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34" y="1655632"/>
            <a:ext cx="3681369" cy="3541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34007-6514-4811-A8ED-1413B686BC45}"/>
              </a:ext>
            </a:extLst>
          </p:cNvPr>
          <p:cNvSpPr txBox="1"/>
          <p:nvPr/>
        </p:nvSpPr>
        <p:spPr>
          <a:xfrm>
            <a:off x="4075438" y="3736324"/>
            <a:ext cx="235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individual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787DA-2196-4CC5-9B57-90F8E50F20F5}"/>
              </a:ext>
            </a:extLst>
          </p:cNvPr>
          <p:cNvCxnSpPr/>
          <p:nvPr/>
        </p:nvCxnSpPr>
        <p:spPr>
          <a:xfrm flipH="1">
            <a:off x="2428307" y="3887714"/>
            <a:ext cx="154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33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variable explains glucose well</a:t>
            </a:r>
          </a:p>
          <a:p>
            <a:r>
              <a:rPr lang="en-US" dirty="0"/>
              <a:t>Multiple linear regression is much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B598C-FC13-4F19-BF0D-94AF4E4D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1" y="2583180"/>
            <a:ext cx="4674891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297C7-39BC-4605-8C65-57EEEC11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97" y="1625077"/>
            <a:ext cx="5834063" cy="29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31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Robot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0" y="1539277"/>
            <a:ext cx="4358640" cy="4329817"/>
          </a:xfrm>
        </p:spPr>
        <p:txBody>
          <a:bodyPr/>
          <a:lstStyle/>
          <a:p>
            <a:r>
              <a:rPr lang="en-US" dirty="0"/>
              <a:t>Predict the current draw</a:t>
            </a:r>
          </a:p>
          <a:p>
            <a:pPr lvl="1"/>
            <a:r>
              <a:rPr lang="en-US" dirty="0"/>
              <a:t>Needed to predict power consumption</a:t>
            </a:r>
          </a:p>
          <a:p>
            <a:pPr lvl="1"/>
            <a:endParaRPr lang="en-US" dirty="0"/>
          </a:p>
          <a:p>
            <a:r>
              <a:rPr lang="en-US" dirty="0"/>
              <a:t>Predictors:</a:t>
            </a:r>
          </a:p>
          <a:p>
            <a:pPr lvl="1"/>
            <a:r>
              <a:rPr lang="en-US" dirty="0"/>
              <a:t>Joint angles, velocity and acceleration</a:t>
            </a:r>
          </a:p>
          <a:p>
            <a:pPr lvl="1"/>
            <a:r>
              <a:rPr lang="en-US" dirty="0"/>
              <a:t>Strain gauge readings (measure of load)</a:t>
            </a:r>
          </a:p>
          <a:p>
            <a:pPr lvl="1"/>
            <a:endParaRPr lang="en-US" dirty="0"/>
          </a:p>
          <a:p>
            <a:r>
              <a:rPr lang="en-US" dirty="0"/>
              <a:t>Full website at TU Dortmund, Germany</a:t>
            </a:r>
          </a:p>
          <a:p>
            <a:pPr lvl="1"/>
            <a:r>
              <a:rPr lang="en-US" dirty="0">
                <a:hlinkClick r:id="rId2"/>
              </a:rPr>
              <a:t>http://www.rst.e-technik.tu-dortmund.de/cms/en/research/robotics/TUDOR_engl/index.html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11054"/>
            <a:ext cx="5601173" cy="39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79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in python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1660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9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</p:spPr>
            <p:txBody>
              <a:bodyPr/>
              <a:lstStyle/>
              <a:p>
                <a:r>
                  <a:rPr lang="en-US" dirty="0"/>
                  <a:t>Learn a polynomial model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Form feature matrix and coefficient vector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transformed features from 1 original feature</a:t>
                </a:r>
              </a:p>
              <a:p>
                <a:r>
                  <a:rPr lang="en-US" dirty="0"/>
                  <a:t>Will discuss model order selection in next year</a:t>
                </a:r>
              </a:p>
              <a:p>
                <a:r>
                  <a:rPr lang="en-US" dirty="0"/>
                  <a:t>Extensions to other nonlinear transforms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  <a:blipFill>
                <a:blip r:embed="rId2"/>
                <a:stretch>
                  <a:fillRect l="-2467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55" y="1780134"/>
            <a:ext cx="3849811" cy="31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7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Linear system: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Transfer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Learn transfer function from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Unknown coefficients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for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See homework problem</a:t>
                </a:r>
              </a:p>
              <a:p>
                <a:r>
                  <a:rPr lang="en-US" dirty="0"/>
                  <a:t>Many applications</a:t>
                </a:r>
              </a:p>
              <a:p>
                <a:pPr lvl="1"/>
                <a:r>
                  <a:rPr lang="en-US" dirty="0"/>
                  <a:t>Learning dynamics in robots / mechanical systems</a:t>
                </a:r>
              </a:p>
              <a:p>
                <a:pPr lvl="1"/>
                <a:r>
                  <a:rPr lang="en-US" dirty="0"/>
                  <a:t>Modeling responses in neural systems</a:t>
                </a:r>
              </a:p>
              <a:p>
                <a:pPr lvl="1"/>
                <a:r>
                  <a:rPr lang="en-US" dirty="0"/>
                  <a:t>Stock market time series</a:t>
                </a:r>
              </a:p>
              <a:p>
                <a:pPr lvl="1"/>
                <a:r>
                  <a:rPr lang="en-US" dirty="0"/>
                  <a:t>Speech modeling.  Fit model each 25 </a:t>
                </a:r>
                <a:r>
                  <a:rPr lang="en-US" dirty="0" err="1"/>
                  <a:t>ms.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852" y="2422766"/>
            <a:ext cx="3897838" cy="21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6587036" cy="4329817"/>
              </a:xfrm>
            </p:spPr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categorical</a:t>
                </a:r>
                <a:r>
                  <a:rPr lang="en-US" dirty="0"/>
                  <a:t> variable</a:t>
                </a:r>
              </a:p>
              <a:p>
                <a:pPr lvl="1"/>
                <a:r>
                  <a:rPr lang="en-US" dirty="0"/>
                  <a:t>One of a finite number of choices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male or female, model of a car, …</a:t>
                </a:r>
              </a:p>
              <a:p>
                <a:endParaRPr lang="en-US" dirty="0"/>
              </a:p>
              <a:p>
                <a:r>
                  <a:rPr lang="en-US" dirty="0"/>
                  <a:t>One-hot coding example:  Car model</a:t>
                </a:r>
              </a:p>
              <a:p>
                <a:pPr lvl="1"/>
                <a:r>
                  <a:rPr lang="en-US" dirty="0"/>
                  <a:t>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different models:</a:t>
                </a:r>
              </a:p>
              <a:p>
                <a:pPr lvl="2"/>
                <a:r>
                  <a:rPr lang="en-US" dirty="0"/>
                  <a:t>Ford: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BMW: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GM: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…</a:t>
                </a: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6587036" cy="4329817"/>
              </a:xfrm>
              <a:blipFill>
                <a:blip r:embed="rId2"/>
                <a:stretch>
                  <a:fillRect l="-222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4288358"/>
                  </p:ext>
                </p:extLst>
              </p:nvPr>
            </p:nvGraphicFramePr>
            <p:xfrm>
              <a:off x="9001387" y="1634066"/>
              <a:ext cx="229858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0844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469783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444617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03339">
                      <a:extLst>
                        <a:ext uri="{9D8B030D-6E8A-4147-A177-3AD203B41FA5}">
                          <a16:colId xmlns:a16="http://schemas.microsoft.com/office/drawing/2014/main" val="24974219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0550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4288358"/>
                  </p:ext>
                </p:extLst>
              </p:nvPr>
            </p:nvGraphicFramePr>
            <p:xfrm>
              <a:off x="9001387" y="1634066"/>
              <a:ext cx="229858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0844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469783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444617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03339">
                      <a:extLst>
                        <a:ext uri="{9D8B030D-6E8A-4147-A177-3AD203B41FA5}">
                          <a16:colId xmlns:a16="http://schemas.microsoft.com/office/drawing/2014/main" val="24974219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610" t="-8197" r="-20779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5479" t="-8197" r="-11917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6627" t="-8197" r="-481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0550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909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Blood Glucose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5"/>
            <a:ext cx="5608320" cy="4329817"/>
          </a:xfrm>
        </p:spPr>
        <p:txBody>
          <a:bodyPr/>
          <a:lstStyle/>
          <a:p>
            <a:r>
              <a:rPr lang="en-US" dirty="0"/>
              <a:t>Diabetes patients must monitor glucose level</a:t>
            </a:r>
          </a:p>
          <a:p>
            <a:r>
              <a:rPr lang="en-US" dirty="0"/>
              <a:t>What causes blood glucose levels to rise and fall?</a:t>
            </a:r>
          </a:p>
          <a:p>
            <a:r>
              <a:rPr lang="en-US" dirty="0"/>
              <a:t>Many factors</a:t>
            </a:r>
          </a:p>
          <a:p>
            <a:r>
              <a:rPr lang="en-US" dirty="0"/>
              <a:t>We know mechanisms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qualitatively</a:t>
            </a:r>
          </a:p>
          <a:p>
            <a:r>
              <a:rPr lang="en-US" dirty="0"/>
              <a:t>But,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quantitative</a:t>
            </a:r>
            <a:r>
              <a:rPr lang="en-US" dirty="0"/>
              <a:t> models are difficult to obtain</a:t>
            </a:r>
          </a:p>
          <a:p>
            <a:pPr lvl="1"/>
            <a:r>
              <a:rPr lang="en-US" dirty="0"/>
              <a:t>Hard to derive from first principles</a:t>
            </a:r>
          </a:p>
          <a:p>
            <a:pPr lvl="1"/>
            <a:r>
              <a:rPr lang="en-US" dirty="0"/>
              <a:t>Difficult to model physiological process precisely</a:t>
            </a:r>
          </a:p>
          <a:p>
            <a:r>
              <a:rPr lang="en-US" dirty="0"/>
              <a:t>Can machine learning help?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27" y="2082800"/>
            <a:ext cx="4716945" cy="30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AIM 94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4253" y="1489850"/>
            <a:ext cx="5081098" cy="4329817"/>
          </a:xfrm>
        </p:spPr>
        <p:txBody>
          <a:bodyPr/>
          <a:lstStyle/>
          <a:p>
            <a:r>
              <a:rPr lang="en-US" dirty="0"/>
              <a:t>Data collected as series of events</a:t>
            </a:r>
          </a:p>
          <a:p>
            <a:pPr lvl="1"/>
            <a:r>
              <a:rPr lang="en-US" dirty="0"/>
              <a:t>Eating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Insulin dosage</a:t>
            </a:r>
          </a:p>
          <a:p>
            <a:r>
              <a:rPr lang="en-US" dirty="0"/>
              <a:t>Target variable glucose level monitored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480121"/>
            <a:ext cx="4807035" cy="2339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75" y="1667284"/>
            <a:ext cx="3029079" cy="36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25CD-93B2-4C74-BF79-0DB35A07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25ED-6BF3-429C-8392-572C148E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is available in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https://github.com/sdrangan/introml/blob/master/mult_lin_reg/glucose.ipynb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47769-D55C-43B0-B0FB-096CBEB3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13761-79B3-4CEC-B5A2-C2D92718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049" y="2236180"/>
            <a:ext cx="5863335" cy="35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6042" y="1539277"/>
            <a:ext cx="4919637" cy="4329817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package:</a:t>
            </a:r>
          </a:p>
          <a:p>
            <a:pPr lvl="1"/>
            <a:r>
              <a:rPr lang="en-US" dirty="0"/>
              <a:t>Many methods for machine learning</a:t>
            </a:r>
          </a:p>
          <a:p>
            <a:pPr lvl="1"/>
            <a:r>
              <a:rPr lang="en-US" dirty="0"/>
              <a:t>Datasets</a:t>
            </a:r>
          </a:p>
          <a:p>
            <a:pPr lvl="1"/>
            <a:r>
              <a:rPr lang="en-US" dirty="0"/>
              <a:t>Will use throughout this class</a:t>
            </a:r>
          </a:p>
          <a:p>
            <a:r>
              <a:rPr lang="en-US" dirty="0"/>
              <a:t>Diabetes dataset is one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04" y="1986606"/>
            <a:ext cx="4581525" cy="135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04" y="3998948"/>
            <a:ext cx="53911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141985" cy="4329817"/>
              </a:xfrm>
            </p:spPr>
            <p:txBody>
              <a:bodyPr/>
              <a:lstStyle/>
              <a:p>
                <a:r>
                  <a:rPr lang="en-US" dirty="0"/>
                  <a:t>Data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matrix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sample per row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features / attributes: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feature per column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blood glucose measurements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141985" cy="4329817"/>
              </a:xfrm>
              <a:blipFill>
                <a:blip r:embed="rId2"/>
                <a:stretch>
                  <a:fillRect l="-353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08389" y="2899718"/>
                <a:ext cx="3322513" cy="1233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389" y="2899718"/>
                <a:ext cx="3322513" cy="1233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6131286" y="1422412"/>
            <a:ext cx="370665" cy="2221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1201" y="1846683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8" name="Left Brace 7"/>
          <p:cNvSpPr/>
          <p:nvPr/>
        </p:nvSpPr>
        <p:spPr>
          <a:xfrm rot="10800000">
            <a:off x="10242295" y="2822816"/>
            <a:ext cx="501173" cy="12193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842011" y="326654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52977" y="2834373"/>
                <a:ext cx="1584793" cy="1233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977" y="2834373"/>
                <a:ext cx="1584793" cy="1233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428345" y="1863195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vector</a:t>
            </a:r>
          </a:p>
        </p:txBody>
      </p:sp>
    </p:spTree>
    <p:extLst>
      <p:ext uri="{BB962C8B-B14F-4D97-AF65-F5344CB8AC3E}">
        <p14:creationId xmlns:p14="http://schemas.microsoft.com/office/powerpoint/2010/main" val="36914733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32541</TotalTime>
  <Words>1563</Words>
  <Application>Microsoft Office PowerPoint</Application>
  <PresentationFormat>Widescreen</PresentationFormat>
  <Paragraphs>392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Calibri</vt:lpstr>
      <vt:lpstr>Cambria Math</vt:lpstr>
      <vt:lpstr>Wingdings</vt:lpstr>
      <vt:lpstr>Retrospect</vt:lpstr>
      <vt:lpstr>Lecture 3  Multiple Linear Regression</vt:lpstr>
      <vt:lpstr>Learning Objectives</vt:lpstr>
      <vt:lpstr>Pre-Requisites for this Lecture</vt:lpstr>
      <vt:lpstr>Outline </vt:lpstr>
      <vt:lpstr>Example:  Blood Glucose Level</vt:lpstr>
      <vt:lpstr>Data from AIM 94 Experiment</vt:lpstr>
      <vt:lpstr>Demo on GitHub</vt:lpstr>
      <vt:lpstr>Loading the Data</vt:lpstr>
      <vt:lpstr>Matrix Representation of Data</vt:lpstr>
      <vt:lpstr>Outline </vt:lpstr>
      <vt:lpstr>Multiple Variable Linear Model</vt:lpstr>
      <vt:lpstr>Why Use a Linear Model?</vt:lpstr>
      <vt:lpstr>Matrix Review</vt:lpstr>
      <vt:lpstr>Matrix Form of Linear Regression</vt:lpstr>
      <vt:lpstr>Slopes and Intercept</vt:lpstr>
      <vt:lpstr>Outline </vt:lpstr>
      <vt:lpstr>Least Squares Model Fitting</vt:lpstr>
      <vt:lpstr>Finding Parameters via Optimization A general ML recipe</vt:lpstr>
      <vt:lpstr>RSS as a Vector Norm</vt:lpstr>
      <vt:lpstr>Gradients and Multi-Variable Functions</vt:lpstr>
      <vt:lpstr>Least Squares Solution</vt:lpstr>
      <vt:lpstr>LS Solution via  Auto-Correlation Functions</vt:lpstr>
      <vt:lpstr>R^2:  Goodness of Fit</vt:lpstr>
      <vt:lpstr>Notation </vt:lpstr>
      <vt:lpstr>LS Solution via Covariance Matrices</vt:lpstr>
      <vt:lpstr>Outline </vt:lpstr>
      <vt:lpstr>Fitting Using sklearn</vt:lpstr>
      <vt:lpstr>Calling the sklearn method</vt:lpstr>
      <vt:lpstr>Manually Computing the Solution</vt:lpstr>
      <vt:lpstr>Outline </vt:lpstr>
      <vt:lpstr>Simple vs. Multiple Regression</vt:lpstr>
      <vt:lpstr>Comparison to Single Variable Models</vt:lpstr>
      <vt:lpstr>Special Case:  Single Variable</vt:lpstr>
      <vt:lpstr>Simple Linear Regression for Diabetes Data</vt:lpstr>
      <vt:lpstr>Scatter Plot</vt:lpstr>
      <vt:lpstr>Lab:  Robot Calibration</vt:lpstr>
      <vt:lpstr>Outline </vt:lpstr>
      <vt:lpstr>Polynomial Fitting</vt:lpstr>
      <vt:lpstr>Learning Linear Systems</vt:lpstr>
      <vt:lpstr>One Hot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387</cp:revision>
  <cp:lastPrinted>2016-09-20T02:34:45Z</cp:lastPrinted>
  <dcterms:created xsi:type="dcterms:W3CDTF">2015-03-22T11:15:32Z</dcterms:created>
  <dcterms:modified xsi:type="dcterms:W3CDTF">2017-09-15T20:18:43Z</dcterms:modified>
</cp:coreProperties>
</file>