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8" r:id="rId2"/>
    <p:sldId id="275" r:id="rId3"/>
    <p:sldId id="323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330" r:id="rId13"/>
    <p:sldId id="364" r:id="rId14"/>
    <p:sldId id="351" r:id="rId15"/>
    <p:sldId id="371" r:id="rId16"/>
    <p:sldId id="372" r:id="rId17"/>
    <p:sldId id="358" r:id="rId18"/>
    <p:sldId id="359" r:id="rId19"/>
    <p:sldId id="360" r:id="rId20"/>
    <p:sldId id="361" r:id="rId21"/>
    <p:sldId id="365" r:id="rId22"/>
    <p:sldId id="363" r:id="rId23"/>
    <p:sldId id="366" r:id="rId24"/>
    <p:sldId id="368" r:id="rId25"/>
    <p:sldId id="369" r:id="rId26"/>
    <p:sldId id="370" r:id="rId27"/>
    <p:sldId id="375" r:id="rId28"/>
    <p:sldId id="344" r:id="rId29"/>
    <p:sldId id="345" r:id="rId30"/>
    <p:sldId id="346" r:id="rId31"/>
    <p:sldId id="347" r:id="rId32"/>
    <p:sldId id="354" r:id="rId33"/>
    <p:sldId id="348" r:id="rId34"/>
    <p:sldId id="355" r:id="rId35"/>
    <p:sldId id="356" r:id="rId36"/>
    <p:sldId id="357" r:id="rId37"/>
    <p:sldId id="373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1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4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2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5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8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7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7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2.png"/><Relationship Id="rId4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model_sel/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900528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9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generally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Under-Modeling:  Noise-Free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Can model noise, but requires more probability theory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With no noise</a:t>
                </a:r>
              </a:p>
              <a:p>
                <a:pPr lvl="1"/>
                <a:r>
                  <a:rPr lang="en-US" dirty="0"/>
                  <a:t>Fitting finds best least squares fit of the true functions in the model class</a:t>
                </a:r>
              </a:p>
              <a:p>
                <a:pPr lvl="1"/>
                <a:r>
                  <a:rPr lang="en-US" dirty="0"/>
                  <a:t>If there is a unique true parameter,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  Estimator identifies correct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order of a linear model</a:t>
            </a:r>
          </a:p>
          <a:p>
            <a:r>
              <a:rPr lang="en-US" dirty="0"/>
              <a:t>Visually identify overfitting and underfitting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irreducible error for a model</a:t>
            </a:r>
          </a:p>
          <a:p>
            <a:r>
              <a:rPr lang="en-US" dirty="0"/>
              <a:t>Compute bias in a model class for the case of no noise</a:t>
            </a:r>
          </a:p>
          <a:p>
            <a:pPr lvl="1"/>
            <a:r>
              <a:rPr lang="en-US" dirty="0"/>
              <a:t>Computing variance is more advanced and not considered here</a:t>
            </a:r>
          </a:p>
          <a:p>
            <a:r>
              <a:rPr lang="en-US" dirty="0"/>
              <a:t>Write a program to perform cross-validation to select an optimal model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0FE1-CC21-4C3E-92A4-1A00B5F9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DD5E3-2E87-4765-AE95-200950865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some test point</a:t>
                </a:r>
              </a:p>
              <a:p>
                <a:pPr lvl="1"/>
                <a:r>
                  <a:rPr lang="en-US" dirty="0"/>
                  <a:t>Can be different from the training data set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When there is no noise,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Measures difference true and estimated relation in absence of noise</a:t>
                </a:r>
              </a:p>
              <a:p>
                <a:r>
                  <a:rPr lang="en-US" dirty="0"/>
                  <a:t>Previous analysis shows:</a:t>
                </a:r>
              </a:p>
              <a:p>
                <a:pPr lvl="1"/>
                <a:r>
                  <a:rPr lang="en-US" dirty="0"/>
                  <a:t>Bias is small when true function is close to model class</a:t>
                </a:r>
              </a:p>
              <a:p>
                <a:pPr lvl="1"/>
                <a:r>
                  <a:rPr lang="en-US" dirty="0"/>
                  <a:t>When there is no under-modeling,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true parameter found.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DD5E3-2E87-4765-AE95-200950865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2429-0089-4605-AA50-DA47DE7D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Noise (Advanced)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assume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a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will be random.</a:t>
                </a:r>
              </a:p>
              <a:p>
                <a:pPr lvl="1"/>
                <a:r>
                  <a:rPr lang="en-US" dirty="0"/>
                  <a:t>Depends on particular noise realization.  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(not random)</a:t>
                </a:r>
              </a:p>
              <a:p>
                <a:r>
                  <a:rPr lang="en-US" dirty="0"/>
                  <a:t>Compute mean and variance of estimated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Define: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Difference of true function from mean estimate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Variance of estimate around its mean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8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261" y="1664339"/>
            <a:ext cx="4377595" cy="3847347"/>
          </a:xfrm>
        </p:spPr>
        <p:txBody>
          <a:bodyPr/>
          <a:lstStyle/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in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36AB-3BB4-4F73-849D-770B7365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bias and variance with noise is beyond this class</a:t>
            </a:r>
          </a:p>
          <a:p>
            <a:pPr lvl="1"/>
            <a:r>
              <a:rPr lang="en-US" dirty="0"/>
              <a:t>Take the probability or detection and estimation class!</a:t>
            </a:r>
          </a:p>
          <a:p>
            <a:pPr lvl="1"/>
            <a:r>
              <a:rPr lang="en-US" dirty="0"/>
              <a:t>Not hard, but need a little more work</a:t>
            </a:r>
          </a:p>
          <a:p>
            <a:endParaRPr lang="en-US" dirty="0"/>
          </a:p>
          <a:p>
            <a:r>
              <a:rPr lang="en-US" dirty="0"/>
              <a:t>This class:  Only compute bias in the noise-free case in this class</a:t>
            </a:r>
          </a:p>
          <a:p>
            <a:endParaRPr lang="en-US" dirty="0"/>
          </a:p>
          <a:p>
            <a:r>
              <a:rPr lang="en-US" dirty="0"/>
              <a:t>We state some results from probability without proof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6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Linear Models (No proof)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lvl="1"/>
                <a:r>
                  <a:rPr lang="en-US" dirty="0"/>
                  <a:t>Mean estimate will always match “true” parameter.</a:t>
                </a:r>
              </a:p>
              <a:p>
                <a:r>
                  <a:rPr lang="en-US" dirty="0"/>
                  <a:t>Result 3: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test point drawn from same distribution as training data: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Variance increases linearly with number of parameters and inversely with number of samples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(Advanced)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Represents under-modeling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effect of noise</a:t>
                </a:r>
              </a:p>
              <a:p>
                <a:r>
                  <a:rPr lang="en-US" dirty="0"/>
                  <a:t>Mean-squared error: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Bias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proof in text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12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6827" y="231997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6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test fit on data independent of training data</a:t>
                </a:r>
              </a:p>
              <a:p>
                <a:r>
                  <a:rPr lang="en-US" dirty="0"/>
                  <a:t>Divide data into two sets: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training samples</a:t>
                </a:r>
              </a:p>
              <a:p>
                <a:r>
                  <a:rPr lang="en-US" dirty="0"/>
                  <a:t>Measure RSS on test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D1460-F340-422E-B89B-FE1D82E89245}"/>
                  </a:ext>
                </a:extLst>
              </p:cNvPr>
              <p:cNvSpPr txBox="1"/>
              <p:nvPr/>
            </p:nvSpPr>
            <p:spPr>
              <a:xfrm>
                <a:off x="1642311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D1460-F340-422E-B89B-FE1D82E89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11" y="5170825"/>
                <a:ext cx="2955746" cy="646331"/>
              </a:xfrm>
              <a:prstGeom prst="rect">
                <a:avLst/>
              </a:prstGeom>
              <a:blipFill>
                <a:blip r:embed="rId6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 Over K folds</a:t>
            </a:r>
          </a:p>
          <a:p>
            <a:pPr lvl="1"/>
            <a:r>
              <a:rPr lang="en-US" dirty="0"/>
              <a:t>Inner loop: Over model order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Can be time-consuming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86" y="1489290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</a:t>
                </a:r>
              </a:p>
              <a:p>
                <a:pPr lvl="1"/>
                <a:r>
                  <a:rPr lang="en-US" dirty="0"/>
                  <a:t>Compute </a:t>
                </a:r>
                <a:r>
                  <a:rPr lang="en-US" dirty="0" err="1"/>
                  <a:t>std</a:t>
                </a:r>
                <a:r>
                  <a:rPr lang="en-US" dirty="0"/>
                  <a:t> error (SE) of test RSS</a:t>
                </a:r>
              </a:p>
              <a:p>
                <a:pPr lvl="1"/>
                <a:r>
                  <a:rPr lang="en-US" dirty="0"/>
                  <a:t>SE = </a:t>
                </a:r>
                <a:r>
                  <a:rPr lang="en-US" dirty="0" err="1"/>
                  <a:t>std</a:t>
                </a:r>
                <a:r>
                  <a:rPr lang="en-US" dirty="0"/>
                  <a:t> dev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and SE computed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r>
              <a:rPr lang="en-US" dirty="0"/>
              <a:t>Problem:  Often over-predicts model order</a:t>
            </a:r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within one SE of minimum </a:t>
            </a:r>
          </a:p>
          <a:p>
            <a:r>
              <a:rPr lang="en-US" dirty="0"/>
              <a:t>Detailed procedure:</a:t>
            </a:r>
          </a:p>
          <a:p>
            <a:pPr lvl="1"/>
            <a:r>
              <a:rPr lang="en-US" dirty="0"/>
              <a:t>Find d0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mse_tgt</a:t>
            </a:r>
            <a:r>
              <a:rPr lang="en-US" dirty="0"/>
              <a:t> = </a:t>
            </a:r>
            <a:r>
              <a:rPr lang="en-US" dirty="0" err="1"/>
              <a:t>mse_mean</a:t>
            </a:r>
            <a:r>
              <a:rPr lang="en-US" dirty="0"/>
              <a:t>[d0] + </a:t>
            </a:r>
            <a:r>
              <a:rPr lang="en-US" dirty="0" err="1"/>
              <a:t>mse_std</a:t>
            </a:r>
            <a:r>
              <a:rPr lang="en-US" dirty="0"/>
              <a:t>[d0]</a:t>
            </a:r>
          </a:p>
          <a:p>
            <a:pPr lvl="1"/>
            <a:r>
              <a:rPr lang="en-US" dirty="0"/>
              <a:t>Find </a:t>
            </a:r>
            <a:r>
              <a:rPr lang="en-US" dirty="0" err="1"/>
              <a:t>dopt</a:t>
            </a:r>
            <a:r>
              <a:rPr lang="en-US" dirty="0"/>
              <a:t> minimize d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mse_mean</a:t>
            </a:r>
            <a:r>
              <a:rPr lang="en-US" dirty="0"/>
              <a:t>[d] &lt;= </a:t>
            </a:r>
            <a:r>
              <a:rPr lang="en-US" dirty="0" err="1"/>
              <a:t>mse_tgt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77932-7FAC-498A-9D66-A77A579B45E3}"/>
              </a:ext>
            </a:extLst>
          </p:cNvPr>
          <p:cNvSpPr txBox="1"/>
          <p:nvPr/>
        </p:nvSpPr>
        <p:spPr>
          <a:xfrm>
            <a:off x="6235074" y="367093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mse_tgt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/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</a:t>
            </a:r>
          </a:p>
          <a:p>
            <a:r>
              <a:rPr lang="en-US" dirty="0"/>
              <a:t>Model order selection</a:t>
            </a:r>
          </a:p>
          <a:p>
            <a:pPr lvl="1"/>
            <a:r>
              <a:rPr lang="en-US" dirty="0"/>
              <a:t>Which signals predict arm motion?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https://github.com/sdrangan/introml/blob/master/model_sel/polyfit.ipynb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27134</TotalTime>
  <Words>1595</Words>
  <Application>Microsoft Office PowerPoint</Application>
  <PresentationFormat>Widescreen</PresentationFormat>
  <Paragraphs>364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Cambria Math</vt:lpstr>
      <vt:lpstr>Wingdings</vt:lpstr>
      <vt:lpstr>Retrospect</vt:lpstr>
      <vt:lpstr>Lecture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Analysis of Under-Modeling:  Noise-Free Case</vt:lpstr>
      <vt:lpstr>Bias:  Noise-Free Case</vt:lpstr>
      <vt:lpstr>Bias Visualized</vt:lpstr>
      <vt:lpstr>Analysis with Noise (Advanced)</vt:lpstr>
      <vt:lpstr>Bias and Variance Illustrated</vt:lpstr>
      <vt:lpstr>Bias-Variance Tradeoff</vt:lpstr>
      <vt:lpstr>Bias-Variance in Linear Models</vt:lpstr>
      <vt:lpstr>Results for Linear Models (No proof)</vt:lpstr>
      <vt:lpstr>Bias-Variance Formula (Advanced)</vt:lpstr>
      <vt:lpstr>Outline </vt:lpstr>
      <vt:lpstr>Cross Validation </vt:lpstr>
      <vt:lpstr>Polynomial Example: Training Test Split</vt:lpstr>
      <vt:lpstr>Finding the Model Order</vt:lpstr>
      <vt:lpstr>Problems with Simple Train/Test Split</vt:lpstr>
      <vt:lpstr>K-Fold Cross Validation</vt:lpstr>
      <vt:lpstr>Polynomial Example</vt:lpstr>
      <vt:lpstr>Polynomial Example CV Results</vt:lpstr>
      <vt:lpstr>One Standard Error Rule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449</cp:revision>
  <cp:lastPrinted>2016-10-02T00:25:03Z</cp:lastPrinted>
  <dcterms:created xsi:type="dcterms:W3CDTF">2015-03-22T11:15:32Z</dcterms:created>
  <dcterms:modified xsi:type="dcterms:W3CDTF">2017-09-16T15:45:59Z</dcterms:modified>
</cp:coreProperties>
</file>