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8" r:id="rId2"/>
    <p:sldId id="275" r:id="rId3"/>
    <p:sldId id="323" r:id="rId4"/>
    <p:sldId id="358" r:id="rId5"/>
    <p:sldId id="359" r:id="rId6"/>
    <p:sldId id="360" r:id="rId7"/>
    <p:sldId id="361" r:id="rId8"/>
    <p:sldId id="375" r:id="rId9"/>
    <p:sldId id="364" r:id="rId10"/>
    <p:sldId id="363" r:id="rId11"/>
    <p:sldId id="365" r:id="rId12"/>
    <p:sldId id="366" r:id="rId13"/>
    <p:sldId id="367" r:id="rId14"/>
    <p:sldId id="369" r:id="rId15"/>
    <p:sldId id="368" r:id="rId16"/>
    <p:sldId id="370" r:id="rId17"/>
    <p:sldId id="371" r:id="rId18"/>
    <p:sldId id="372" r:id="rId19"/>
    <p:sldId id="376" r:id="rId20"/>
    <p:sldId id="373" r:id="rId21"/>
    <p:sldId id="374" r:id="rId2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1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7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 descr="Image result for absolute square regularization">
            <a:extLst>
              <a:ext uri="{FF2B5EF4-FFF2-40B4-BE49-F238E27FC236}">
                <a16:creationId xmlns:a16="http://schemas.microsoft.com/office/drawing/2014/main" id="{33156BCD-484F-4ABC-AA32-D7E28D33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28" y="3029966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1B51D-F1AD-4EC6-B441-FC38FED8EE77}"/>
                  </a:ext>
                </a:extLst>
              </p:cNvPr>
              <p:cNvSpPr txBox="1"/>
              <p:nvPr/>
            </p:nvSpPr>
            <p:spPr>
              <a:xfrm>
                <a:off x="7342769" y="2635115"/>
                <a:ext cx="707627" cy="46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1B51D-F1AD-4EC6-B441-FC38FED8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769" y="2635115"/>
                <a:ext cx="707627" cy="466090"/>
              </a:xfrm>
              <a:prstGeom prst="rect">
                <a:avLst/>
              </a:prstGeom>
              <a:blipFill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8E42F-CCA8-4C28-9C4E-C0B299B32D1C}"/>
                  </a:ext>
                </a:extLst>
              </p:cNvPr>
              <p:cNvSpPr txBox="1"/>
              <p:nvPr/>
            </p:nvSpPr>
            <p:spPr>
              <a:xfrm>
                <a:off x="6595190" y="2635115"/>
                <a:ext cx="707627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8E42F-CCA8-4C28-9C4E-C0B299B3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90" y="2635115"/>
                <a:ext cx="707627" cy="411395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9764B6-EA2E-4554-A14A-266A3115A489}"/>
                  </a:ext>
                </a:extLst>
              </p:cNvPr>
              <p:cNvSpPr/>
              <p:nvPr/>
            </p:nvSpPr>
            <p:spPr>
              <a:xfrm>
                <a:off x="9939469" y="4337938"/>
                <a:ext cx="44832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9764B6-EA2E-4554-A14A-266A3115A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469" y="4337938"/>
                <a:ext cx="448328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regularized estimated are often written with vector norms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More coefficients are zero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55" y="2431917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98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A1F28-C76E-4A65-AF9A-0506A66F8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3" y="3401867"/>
            <a:ext cx="5082971" cy="32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594A-30F8-41F0-B6DB-30FFA038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12" y="1584702"/>
            <a:ext cx="421005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C51DC-3488-413B-B876-A73209CC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" y="2964394"/>
            <a:ext cx="4715363" cy="31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two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D7C00-3160-4456-A65F-944FB0A6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85" y="1709656"/>
            <a:ext cx="4114330" cy="32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FC6B6-E867-4846-B9F2-7E5B5C9E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29" y="2202757"/>
            <a:ext cx="5401082" cy="35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9826" y="232923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</a:t>
                </a:r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  How well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matches data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agrees with prior knowledge / constraints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Less likely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5F25-8F26-4434-81DD-70A0D99C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07" y="1591691"/>
            <a:ext cx="49339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3342468"/>
            <a:ext cx="3076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Does Not Generalize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DDEC-5DE3-43BF-BC27-DC971627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model with cross validation</a:t>
            </a:r>
          </a:p>
          <a:p>
            <a:pPr lvl="1"/>
            <a:r>
              <a:rPr lang="en-US" dirty="0"/>
              <a:t>Train on 48 samples</a:t>
            </a:r>
          </a:p>
          <a:p>
            <a:pPr lvl="1"/>
            <a:r>
              <a:rPr lang="en-US" dirty="0"/>
              <a:t>Measure RSS on 49 samples</a:t>
            </a:r>
          </a:p>
          <a:p>
            <a:r>
              <a:rPr lang="en-US" dirty="0"/>
              <a:t>Test RSS is very high</a:t>
            </a:r>
          </a:p>
          <a:p>
            <a:r>
              <a:rPr lang="en-US" dirty="0"/>
              <a:t>Scatter plot shows no predictive ability</a:t>
            </a:r>
          </a:p>
          <a:p>
            <a:endParaRPr lang="en-US" dirty="0"/>
          </a:p>
          <a:p>
            <a:r>
              <a:rPr lang="en-US" dirty="0"/>
              <a:t>What happened?</a:t>
            </a:r>
          </a:p>
          <a:p>
            <a:r>
              <a:rPr lang="en-US" dirty="0"/>
              <a:t>Can we do a better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DBCD8-0777-4ADC-8917-C423C18F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47" y="1612112"/>
            <a:ext cx="45339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12650-3E82-48B4-998E-D0D93475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73" y="3119060"/>
            <a:ext cx="4795159" cy="30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2256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27187</TotalTime>
  <Words>672</Words>
  <Application>Microsoft Office PowerPoint</Application>
  <PresentationFormat>Widescreen</PresentationFormat>
  <Paragraphs>178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Retrospect</vt:lpstr>
      <vt:lpstr>Lecture 5  LASSO Regularization</vt:lpstr>
      <vt:lpstr>Learning Objectives</vt:lpstr>
      <vt:lpstr>Outline </vt:lpstr>
      <vt:lpstr>Prostate Specific Antigen Testing</vt:lpstr>
      <vt:lpstr>Data</vt:lpstr>
      <vt:lpstr>First Try:  Linear Model</vt:lpstr>
      <vt:lpstr>Model Does Not Generalize</vt:lpstr>
      <vt:lpstr>Outline </vt:lpstr>
      <vt:lpstr>Intuition</vt:lpstr>
      <vt:lpstr>Regularized LS Estimation</vt:lpstr>
      <vt:lpstr>Two Common Regularizers</vt:lpstr>
      <vt:lpstr>L1 and L2 Norm</vt:lpstr>
      <vt:lpstr>Ridge vs LASSO</vt:lpstr>
      <vt:lpstr>Selecting Regularization Level</vt:lpstr>
      <vt:lpstr>Computing LASSO in python</vt:lpstr>
      <vt:lpstr>Using One Standard Deviation Rule </vt:lpstr>
      <vt:lpstr>Coefficients</vt:lpstr>
      <vt:lpstr>LASSO path</vt:lpstr>
      <vt:lpstr>Outline </vt:lpstr>
      <vt:lpstr>Bayesian Estimation</vt:lpstr>
      <vt:lpstr>Bayes Estimation with Logarithms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443</cp:revision>
  <cp:lastPrinted>2017-09-12T01:33:25Z</cp:lastPrinted>
  <dcterms:created xsi:type="dcterms:W3CDTF">2015-03-22T11:15:32Z</dcterms:created>
  <dcterms:modified xsi:type="dcterms:W3CDTF">2017-09-12T02:33:56Z</dcterms:modified>
</cp:coreProperties>
</file>