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58" r:id="rId2"/>
    <p:sldId id="275" r:id="rId3"/>
    <p:sldId id="406" r:id="rId4"/>
    <p:sldId id="352" r:id="rId5"/>
    <p:sldId id="408" r:id="rId6"/>
    <p:sldId id="353" r:id="rId7"/>
    <p:sldId id="357" r:id="rId8"/>
    <p:sldId id="355" r:id="rId9"/>
    <p:sldId id="372" r:id="rId10"/>
    <p:sldId id="407" r:id="rId11"/>
    <p:sldId id="356" r:id="rId12"/>
    <p:sldId id="361" r:id="rId13"/>
    <p:sldId id="405" r:id="rId14"/>
    <p:sldId id="365" r:id="rId15"/>
    <p:sldId id="359" r:id="rId16"/>
    <p:sldId id="360" r:id="rId17"/>
    <p:sldId id="362" r:id="rId18"/>
    <p:sldId id="366" r:id="rId19"/>
    <p:sldId id="363" r:id="rId20"/>
    <p:sldId id="404" r:id="rId21"/>
    <p:sldId id="367" r:id="rId22"/>
    <p:sldId id="368" r:id="rId23"/>
    <p:sldId id="369" r:id="rId24"/>
    <p:sldId id="370" r:id="rId25"/>
    <p:sldId id="376" r:id="rId26"/>
    <p:sldId id="379" r:id="rId27"/>
    <p:sldId id="381" r:id="rId28"/>
    <p:sldId id="403" r:id="rId29"/>
    <p:sldId id="377" r:id="rId30"/>
    <p:sldId id="378" r:id="rId31"/>
    <p:sldId id="382" r:id="rId32"/>
    <p:sldId id="383" r:id="rId33"/>
    <p:sldId id="384" r:id="rId34"/>
    <p:sldId id="385" r:id="rId35"/>
    <p:sldId id="386" r:id="rId36"/>
    <p:sldId id="409" r:id="rId37"/>
    <p:sldId id="410" r:id="rId38"/>
    <p:sldId id="396" r:id="rId39"/>
    <p:sldId id="398" r:id="rId40"/>
    <p:sldId id="399" r:id="rId41"/>
    <p:sldId id="400" r:id="rId42"/>
    <p:sldId id="411" r:id="rId43"/>
    <p:sldId id="412" r:id="rId4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2" autoAdjust="0"/>
    <p:restoredTop sz="94660"/>
  </p:normalViewPr>
  <p:slideViewPr>
    <p:cSldViewPr snapToGrid="0">
      <p:cViewPr varScale="1">
        <p:scale>
          <a:sx n="61" d="100"/>
          <a:sy n="61" d="100"/>
        </p:scale>
        <p:origin x="83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drangan/introml/blob/master/logistic/breast_cancer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6 </a:t>
            </a:r>
            <a:br>
              <a:rPr lang="en-US" sz="6600" dirty="0"/>
            </a:br>
            <a:r>
              <a:rPr lang="en-US" sz="6600" dirty="0"/>
              <a:t>Linear Classification &amp; Logistic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CA63-72C6-46DB-8AB5-2E485D04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4896B-38D5-412F-8690-FE63F0A42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680308" cy="4329817"/>
          </a:xfrm>
        </p:spPr>
        <p:txBody>
          <a:bodyPr/>
          <a:lstStyle/>
          <a:p>
            <a:r>
              <a:rPr lang="en-US" dirty="0"/>
              <a:t>Get into groups</a:t>
            </a:r>
          </a:p>
          <a:p>
            <a:pPr lvl="1"/>
            <a:r>
              <a:rPr lang="en-US" dirty="0"/>
              <a:t>At least one must have a laptop with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Determine a classification rule</a:t>
            </a:r>
          </a:p>
          <a:p>
            <a:pPr lvl="1"/>
            <a:r>
              <a:rPr lang="en-US" dirty="0"/>
              <a:t>Predict class label from the two features</a:t>
            </a:r>
          </a:p>
          <a:p>
            <a:r>
              <a:rPr lang="en-US" dirty="0"/>
              <a:t>Test in python</a:t>
            </a:r>
          </a:p>
          <a:p>
            <a:pPr lvl="1"/>
            <a:r>
              <a:rPr lang="en-US" dirty="0"/>
              <a:t>Make the predictions</a:t>
            </a:r>
          </a:p>
          <a:p>
            <a:pPr lvl="1"/>
            <a:r>
              <a:rPr lang="en-US" dirty="0"/>
              <a:t>Measure the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4792B-EECB-4701-965B-4F43AD22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13E2E-76BE-4069-AFA6-6260D2FB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561" y="1502517"/>
            <a:ext cx="4313119" cy="3056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1F16C4-FDD2-434D-9D53-B5F5D8832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746" y="4548032"/>
            <a:ext cx="81153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1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Possible Classification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67346" y="1539277"/>
                <a:ext cx="4788333" cy="4329817"/>
              </a:xfrm>
            </p:spPr>
            <p:txBody>
              <a:bodyPr/>
              <a:lstStyle/>
              <a:p>
                <a:r>
                  <a:rPr lang="en-US" dirty="0"/>
                  <a:t>From inspection, benign if: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marg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0" dirty="0" err="1">
                        <a:latin typeface="Cambria Math" panose="02040503050406030204" pitchFamily="18" charset="0"/>
                      </a:rPr>
                      <m:t>size</m:t>
                    </m:r>
                    <m:r>
                      <m:rPr>
                        <m:nor/>
                      </m:rPr>
                      <a:rPr lang="en-US" i="0" dirty="0" err="1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err="1">
                        <a:latin typeface="Cambria Math" panose="02040503050406030204" pitchFamily="18" charset="0"/>
                      </a:rPr>
                      <m:t>unif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&lt; 4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Classification rule from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 constraint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What are other possible classification rules?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Every rule misclassifies some points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What is optimal?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7346" y="1539277"/>
                <a:ext cx="4788333" cy="4329817"/>
              </a:xfrm>
              <a:blipFill>
                <a:blip r:embed="rId2"/>
                <a:stretch>
                  <a:fillRect l="-3057" t="-1549" r="-2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" y="1689647"/>
            <a:ext cx="57531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2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Mangasarian’s</a:t>
            </a:r>
            <a:r>
              <a:rPr lang="en-US" dirty="0"/>
              <a:t> Original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854" y="1539277"/>
            <a:ext cx="5635825" cy="4329817"/>
          </a:xfrm>
        </p:spPr>
        <p:txBody>
          <a:bodyPr/>
          <a:lstStyle/>
          <a:p>
            <a:r>
              <a:rPr lang="en-US" dirty="0"/>
              <a:t>Proposes </a:t>
            </a:r>
            <a:r>
              <a:rPr lang="en-US" dirty="0" err="1"/>
              <a:t>Multisurface</a:t>
            </a:r>
            <a:r>
              <a:rPr lang="en-US" dirty="0"/>
              <a:t> method – Tree (MSM-T)</a:t>
            </a:r>
          </a:p>
          <a:p>
            <a:pPr lvl="1"/>
            <a:r>
              <a:rPr lang="en-US" dirty="0"/>
              <a:t>Decision tree based on linear rules in each step</a:t>
            </a:r>
          </a:p>
          <a:p>
            <a:r>
              <a:rPr lang="en-US" dirty="0"/>
              <a:t>Fig to left from </a:t>
            </a:r>
          </a:p>
          <a:p>
            <a:pPr lvl="1"/>
            <a:r>
              <a:rPr lang="en-US" dirty="0" err="1"/>
              <a:t>Pantel</a:t>
            </a:r>
            <a:r>
              <a:rPr lang="en-US" dirty="0"/>
              <a:t>, “Breast Cancer Diagnosis and Prognosis,” 1995</a:t>
            </a:r>
          </a:p>
          <a:p>
            <a:r>
              <a:rPr lang="en-US" dirty="0"/>
              <a:t>Best methods today use neural networks</a:t>
            </a:r>
          </a:p>
          <a:p>
            <a:r>
              <a:rPr lang="en-US" dirty="0"/>
              <a:t>This lecture will look at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linear classifiers</a:t>
            </a:r>
          </a:p>
          <a:p>
            <a:pPr lvl="1"/>
            <a:r>
              <a:rPr lang="en-US" dirty="0"/>
              <a:t>These are much simpler</a:t>
            </a:r>
          </a:p>
          <a:p>
            <a:pPr lvl="1"/>
            <a:r>
              <a:rPr lang="en-US" dirty="0"/>
              <a:t>Do not provide same level of accuracy</a:t>
            </a:r>
          </a:p>
          <a:p>
            <a:r>
              <a:rPr lang="en-US" dirty="0"/>
              <a:t>But, building block to more complex classifiers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50" y="1948010"/>
            <a:ext cx="3902850" cy="28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5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Classifying a breast cancer test</a:t>
            </a:r>
          </a:p>
          <a:p>
            <a:r>
              <a:rPr lang="en-US" dirty="0"/>
              <a:t>Linear classifiers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Fitting logistic regression models </a:t>
            </a:r>
          </a:p>
          <a:p>
            <a:r>
              <a:rPr lang="en-US" dirty="0"/>
              <a:t>Measuring accuracy in classification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4432" y="1934108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0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436034" cy="4329817"/>
              </a:xfrm>
            </p:spPr>
            <p:txBody>
              <a:bodyPr/>
              <a:lstStyle/>
              <a:p>
                <a:r>
                  <a:rPr lang="en-US" dirty="0"/>
                  <a:t>Given features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determine its class label,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Binary classification: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or 1</a:t>
                </a:r>
              </a:p>
              <a:p>
                <a:r>
                  <a:rPr lang="en-US" dirty="0"/>
                  <a:t>Many applications:</a:t>
                </a:r>
              </a:p>
              <a:p>
                <a:pPr lvl="1"/>
                <a:r>
                  <a:rPr lang="en-US" dirty="0"/>
                  <a:t>Face detection:  Is a face present or not?</a:t>
                </a:r>
              </a:p>
              <a:p>
                <a:pPr lvl="1"/>
                <a:r>
                  <a:rPr lang="en-US" dirty="0"/>
                  <a:t>Reading a digit:  Is the digit 0,1,…,9?</a:t>
                </a:r>
              </a:p>
              <a:p>
                <a:pPr lvl="1"/>
                <a:r>
                  <a:rPr lang="en-US" dirty="0"/>
                  <a:t>Are the cells cancerous or not?</a:t>
                </a:r>
              </a:p>
              <a:p>
                <a:pPr lvl="1"/>
                <a:r>
                  <a:rPr lang="en-US" dirty="0"/>
                  <a:t>Is the email spam?</a:t>
                </a:r>
              </a:p>
              <a:p>
                <a:r>
                  <a:rPr lang="en-US" dirty="0"/>
                  <a:t>Equivalently, determine classification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Like regression, but with a discrete response</a:t>
                </a:r>
              </a:p>
              <a:p>
                <a:pPr lvl="1"/>
                <a:r>
                  <a:rPr lang="en-US" dirty="0"/>
                  <a:t>May index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436034" cy="4329817"/>
              </a:xfrm>
              <a:blipFill>
                <a:blip r:embed="rId2"/>
                <a:stretch>
                  <a:fillRect l="-227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461" y="3704185"/>
            <a:ext cx="3183529" cy="2118494"/>
          </a:xfrm>
          <a:prstGeom prst="rect">
            <a:avLst/>
          </a:prstGeom>
        </p:spPr>
      </p:pic>
      <p:pic>
        <p:nvPicPr>
          <p:cNvPr id="5124" name="Picture 4" descr="Image result for classification gaussi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16" y="1441176"/>
            <a:ext cx="2879408" cy="215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778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139861" cy="4329817"/>
              </a:xfrm>
            </p:spPr>
            <p:txBody>
              <a:bodyPr/>
              <a:lstStyle/>
              <a:p>
                <a:r>
                  <a:rPr lang="en-US" dirty="0"/>
                  <a:t>General binary classification rule: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classification rule:</a:t>
                </a:r>
              </a:p>
              <a:p>
                <a:pPr lvl="1"/>
                <a:r>
                  <a:rPr lang="en-US" dirty="0"/>
                  <a:t>Take linear combination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 class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Decision regions described by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half-space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weight vector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139861" cy="4329817"/>
              </a:xfrm>
              <a:blipFill>
                <a:blip r:embed="rId2"/>
                <a:stretch>
                  <a:fillRect l="-238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145" y="1902909"/>
            <a:ext cx="3990065" cy="298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9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vs. Non-Linear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545237" cy="4329817"/>
          </a:xfrm>
        </p:spPr>
        <p:txBody>
          <a:bodyPr/>
          <a:lstStyle/>
          <a:p>
            <a:r>
              <a:rPr lang="en-US" dirty="0"/>
              <a:t>Linear boundaries are limited</a:t>
            </a:r>
          </a:p>
          <a:p>
            <a:r>
              <a:rPr lang="en-US" dirty="0"/>
              <a:t>Can only describe very simple regions</a:t>
            </a:r>
          </a:p>
          <a:p>
            <a:r>
              <a:rPr lang="en-US" dirty="0"/>
              <a:t>But, serves as building block</a:t>
            </a:r>
          </a:p>
          <a:p>
            <a:pPr lvl="1"/>
            <a:r>
              <a:rPr lang="en-US" dirty="0"/>
              <a:t>Many classifiers use linear rules as first step</a:t>
            </a:r>
          </a:p>
          <a:p>
            <a:pPr lvl="1"/>
            <a:r>
              <a:rPr lang="en-US" dirty="0"/>
              <a:t>Neural networks, decision trees, …</a:t>
            </a:r>
          </a:p>
          <a:p>
            <a:endParaRPr lang="en-US" dirty="0"/>
          </a:p>
          <a:p>
            <a:r>
              <a:rPr lang="en-US" dirty="0"/>
              <a:t>Breast cancer example:</a:t>
            </a:r>
          </a:p>
          <a:p>
            <a:pPr lvl="1"/>
            <a:r>
              <a:rPr lang="en-US" dirty="0"/>
              <a:t>Is the region linear or non-linear?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4098" name="Picture 2" descr="Image result for linear classif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454" y="1950828"/>
            <a:ext cx="5441200" cy="227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55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Linear </a:t>
            </a:r>
            <a:r>
              <a:rPr lang="en-US" dirty="0" err="1"/>
              <a:t>Separability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656427" cy="4329817"/>
              </a:xfrm>
            </p:spPr>
            <p:txBody>
              <a:bodyPr/>
              <a:lstStyle/>
              <a:p>
                <a:r>
                  <a:rPr lang="en-US" dirty="0"/>
                  <a:t>Given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Binary class label: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Perfectly linearly separable </a:t>
                </a:r>
                <a:r>
                  <a:rPr lang="en-US" dirty="0"/>
                  <a:t>if there exists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is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cs typeface="Arial" panose="020B0604020202020204" pitchFamily="34" charset="0"/>
                  </a:rPr>
                  <a:t>separating hyperplane</a:t>
                </a:r>
                <a:r>
                  <a:rPr lang="en-US" dirty="0"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</a:t>
                </a:r>
              </a:p>
              <a:p>
                <a:r>
                  <a:rPr lang="en-US" dirty="0"/>
                  <a:t>Single equation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656427" cy="4329817"/>
              </a:xfrm>
              <a:blipFill>
                <a:blip r:embed="rId2"/>
                <a:stretch>
                  <a:fillRect l="-191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999" y="2008768"/>
            <a:ext cx="3582201" cy="300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72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Data not Perfectly Separable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771871" cy="4329817"/>
          </a:xfrm>
        </p:spPr>
        <p:txBody>
          <a:bodyPr/>
          <a:lstStyle/>
          <a:p>
            <a:r>
              <a:rPr lang="en-US" dirty="0"/>
              <a:t>Generally cannot find a separating hyperplane</a:t>
            </a:r>
          </a:p>
          <a:p>
            <a:r>
              <a:rPr lang="en-US" dirty="0"/>
              <a:t>Always, some points that will be </a:t>
            </a:r>
            <a:r>
              <a:rPr lang="en-US" dirty="0" err="1"/>
              <a:t>mis</a:t>
            </a:r>
            <a:r>
              <a:rPr lang="en-US" dirty="0"/>
              <a:t>-classified</a:t>
            </a:r>
          </a:p>
          <a:p>
            <a:r>
              <a:rPr lang="en-US" dirty="0"/>
              <a:t>Algorithms attempt to find “good” hyper-planes</a:t>
            </a:r>
          </a:p>
          <a:p>
            <a:pPr lvl="1"/>
            <a:r>
              <a:rPr lang="en-US" dirty="0"/>
              <a:t>Reduce the number of </a:t>
            </a:r>
            <a:r>
              <a:rPr lang="en-US" dirty="0" err="1"/>
              <a:t>mis</a:t>
            </a:r>
            <a:r>
              <a:rPr lang="en-US" dirty="0"/>
              <a:t>-classified points</a:t>
            </a:r>
          </a:p>
          <a:p>
            <a:pPr lvl="1"/>
            <a:r>
              <a:rPr lang="en-US" dirty="0"/>
              <a:t>Or, some similar metric</a:t>
            </a:r>
          </a:p>
          <a:p>
            <a:pPr lvl="1"/>
            <a:endParaRPr lang="en-US" dirty="0"/>
          </a:p>
          <a:p>
            <a:r>
              <a:rPr lang="en-US" dirty="0"/>
              <a:t>Example:  Look again at breast cancer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606" y="1539277"/>
            <a:ext cx="2190375" cy="40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4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Non-Uniqueness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6797784" cy="4329817"/>
              </a:xfrm>
            </p:spPr>
            <p:txBody>
              <a:bodyPr/>
              <a:lstStyle/>
              <a:p>
                <a:r>
                  <a:rPr lang="en-US" dirty="0"/>
                  <a:t>When one exists, separating hyper-plane is not unique</a:t>
                </a:r>
              </a:p>
              <a:p>
                <a:r>
                  <a:rPr lang="en-US" dirty="0"/>
                  <a:t>Example: 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is separating, then so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Fig. on right:  Many separating planes</a:t>
                </a:r>
              </a:p>
              <a:p>
                <a:r>
                  <a:rPr lang="en-US" dirty="0"/>
                  <a:t>Which one is optimal?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6797784" cy="4329817"/>
              </a:xfrm>
              <a:blipFill>
                <a:blip r:embed="rId2"/>
                <a:stretch>
                  <a:fillRect l="-215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869" y="1875385"/>
            <a:ext cx="4171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3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Formulate a machine learning problem as a classification problem</a:t>
            </a:r>
          </a:p>
          <a:p>
            <a:pPr lvl="1"/>
            <a:r>
              <a:rPr lang="en-US" dirty="0"/>
              <a:t>Identify features, class variable, training data</a:t>
            </a:r>
          </a:p>
          <a:p>
            <a:r>
              <a:rPr lang="en-US" dirty="0"/>
              <a:t>Visualize classification data using a scatter plot.  </a:t>
            </a:r>
          </a:p>
          <a:p>
            <a:r>
              <a:rPr lang="en-US" dirty="0"/>
              <a:t>Describe a linear classifier as an equation and on a plot.</a:t>
            </a:r>
          </a:p>
          <a:p>
            <a:pPr lvl="1"/>
            <a:r>
              <a:rPr lang="en-US" dirty="0"/>
              <a:t>Determine visually if data is perfect linearly separable.</a:t>
            </a:r>
          </a:p>
          <a:p>
            <a:r>
              <a:rPr lang="en-US" dirty="0"/>
              <a:t>Formulate a classification problem using logistic regression</a:t>
            </a:r>
          </a:p>
          <a:p>
            <a:pPr lvl="1"/>
            <a:r>
              <a:rPr lang="en-US" dirty="0"/>
              <a:t>Binary and multi-class</a:t>
            </a:r>
          </a:p>
          <a:p>
            <a:pPr lvl="1"/>
            <a:r>
              <a:rPr lang="en-US" dirty="0"/>
              <a:t>Describe the logistic and soft-max function</a:t>
            </a:r>
          </a:p>
          <a:p>
            <a:r>
              <a:rPr lang="en-US" dirty="0"/>
              <a:t>Derive the loss function for ML estimation of the weights in logistic regression</a:t>
            </a:r>
          </a:p>
          <a:p>
            <a:r>
              <a:rPr lang="en-US" dirty="0"/>
              <a:t>Use </a:t>
            </a:r>
            <a:r>
              <a:rPr lang="en-US" dirty="0" err="1"/>
              <a:t>sklearn</a:t>
            </a:r>
            <a:r>
              <a:rPr lang="en-US" dirty="0"/>
              <a:t> packages to fit logistic regression models</a:t>
            </a:r>
          </a:p>
          <a:p>
            <a:r>
              <a:rPr lang="en-US" dirty="0"/>
              <a:t>Measure the accuracy of classification</a:t>
            </a:r>
          </a:p>
          <a:p>
            <a:r>
              <a:rPr lang="en-US" dirty="0"/>
              <a:t>Adjust threshold of classifiers for trading off types of classification errors.  Draw a ROC curve.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Classifying a breast cancer test</a:t>
            </a:r>
          </a:p>
          <a:p>
            <a:r>
              <a:rPr lang="en-US" dirty="0"/>
              <a:t>Linear classifiers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Fitting logistic regression models </a:t>
            </a:r>
          </a:p>
          <a:p>
            <a:r>
              <a:rPr lang="en-US" dirty="0"/>
              <a:t>Measuring accuracy in classification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9265" y="237033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15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 for 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classification problem: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probabilistic model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Logistic function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Classical “S”-shape.  Also called sigmoidal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Value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does not perfectly predict class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Only a probability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Allows for linear classification to be imperfect.</a:t>
                </a:r>
              </a:p>
              <a:p>
                <a:pPr lvl="1"/>
                <a:r>
                  <a:rPr lang="en-US" dirty="0"/>
                  <a:t>Training will not require perfect </a:t>
                </a:r>
                <a:r>
                  <a:rPr lang="en-US" dirty="0" err="1"/>
                  <a:t>separability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6146" name="Picture 2" descr="https://upload.wikimedia.org/wikipedia/commons/thumb/8/88/Logistic-curve.svg/600px-Logistic-curv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02" y="3191909"/>
            <a:ext cx="3816096" cy="25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69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 as a “Soft”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51886" y="1711354"/>
                <a:ext cx="4603794" cy="415774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Plot of 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600" dirty="0"/>
                  <a:t>Markers are random samples</a:t>
                </a:r>
              </a:p>
              <a:p>
                <a:r>
                  <a:rPr lang="en-US" sz="1800" dirty="0"/>
                  <a:t>Higher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:  </a:t>
                </a:r>
                <a:r>
                  <a:rPr lang="en-US" sz="1800" dirty="0" err="1"/>
                  <a:t>prob</a:t>
                </a:r>
                <a:r>
                  <a:rPr lang="en-US" sz="1800" dirty="0"/>
                  <a:t> transition becomes sharper</a:t>
                </a:r>
              </a:p>
              <a:p>
                <a:pPr lvl="1"/>
                <a:r>
                  <a:rPr lang="en-US" sz="1600" dirty="0"/>
                  <a:t>Fewer samples occur across boundary</a:t>
                </a:r>
              </a:p>
              <a:p>
                <a:r>
                  <a:rPr lang="en-US" sz="1800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800" dirty="0"/>
                  <a:t> logistic becomes “hard” rule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sz="1800" b="0" dirty="0"/>
                </a:b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1886" y="1711354"/>
                <a:ext cx="4603794" cy="4157740"/>
              </a:xfrm>
              <a:blipFill>
                <a:blip r:embed="rId2"/>
                <a:stretch>
                  <a:fillRect l="-2914" t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49533"/>
            <a:ext cx="5236408" cy="337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68073" y="4976120"/>
                <a:ext cx="1090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073" y="4976120"/>
                <a:ext cx="10901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76378" y="4976120"/>
                <a:ext cx="785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378" y="4976120"/>
                <a:ext cx="7855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49776" y="4976120"/>
                <a:ext cx="913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76" y="4976120"/>
                <a:ext cx="9137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76780" y="4976120"/>
                <a:ext cx="1170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780" y="4976120"/>
                <a:ext cx="11702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546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possible classes (e.g. digits, letters, spoken words, …)</a:t>
                </a:r>
              </a:p>
              <a:p>
                <a:r>
                  <a:rPr lang="en-US" dirty="0"/>
                  <a:t>Multi-class regression: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/>
                  <a:t>  Slope matrix and bias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 Creates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linear functions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dirty="0"/>
              </a:p>
              <a:p>
                <a:r>
                  <a:rPr lang="en-US" b="0" dirty="0"/>
                  <a:t>Then, class probabilities given by: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29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soft-max </a:t>
                </a:r>
                <a:r>
                  <a:rPr lang="en-US" dirty="0"/>
                  <a:t>function: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inputs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𝐳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𝐳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Properties: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dirty="0"/>
                  <a:t> is like a PMF on the labels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for each component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 property: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≈1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ℓ≠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Multi-class logistic regression:  Assigns highest probability to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largest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65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Multi-Class Logistic Regression</a:t>
            </a:r>
            <a:br>
              <a:rPr lang="en-US" dirty="0"/>
            </a:br>
            <a:r>
              <a:rPr lang="en-US" dirty="0"/>
              <a:t>Decision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332" y="1539277"/>
            <a:ext cx="5807348" cy="4329817"/>
          </a:xfrm>
        </p:spPr>
        <p:txBody>
          <a:bodyPr/>
          <a:lstStyle/>
          <a:p>
            <a:r>
              <a:rPr lang="en-US" dirty="0"/>
              <a:t>Each decision region defined by set of hyperplanes</a:t>
            </a:r>
          </a:p>
          <a:p>
            <a:r>
              <a:rPr lang="en-US" dirty="0"/>
              <a:t>Intersection of linear constraints</a:t>
            </a:r>
          </a:p>
          <a:p>
            <a:r>
              <a:rPr lang="en-US" dirty="0"/>
              <a:t>Sometimes called a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polytope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27" y="1473230"/>
            <a:ext cx="4764204" cy="35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46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10068467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 in regression, logistic models can be applied to transform features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Step 1</a:t>
                </a:r>
                <a:r>
                  <a:rPr lang="en-US" dirty="0"/>
                  <a:t>:  Map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some transform features,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Step 2:  Linear weights: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Step 3:  Soft-max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 transforms:</a:t>
                </a:r>
              </a:p>
              <a:p>
                <a:pPr lvl="1"/>
                <a:r>
                  <a:rPr lang="en-US" dirty="0"/>
                  <a:t>Standard regression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original features,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transformed features)</a:t>
                </a:r>
              </a:p>
              <a:p>
                <a:pPr lvl="1"/>
                <a:r>
                  <a:rPr lang="en-US" dirty="0"/>
                  <a:t>Polynomial regression: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original feature,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transformed features)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10068467" cy="4329817"/>
              </a:xfrm>
              <a:blipFill>
                <a:blip r:embed="rId2"/>
                <a:stretch>
                  <a:fillRect l="-145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44668" y="2072081"/>
            <a:ext cx="258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Additional transform step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690994" y="2256747"/>
            <a:ext cx="553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921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Transformed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Enables richer class boundaries</a:t>
                </a:r>
              </a:p>
              <a:p>
                <a:r>
                  <a:rPr lang="en-US" dirty="0"/>
                  <a:t>Example: Fig B is not linearly separable</a:t>
                </a:r>
              </a:p>
              <a:p>
                <a:r>
                  <a:rPr lang="en-US" dirty="0"/>
                  <a:t>But, consider nonlinear features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Then can discriminate classes with linear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0,0,0,1,1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Blue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and Green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2" descr="Image result for linear classif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45" y="1669796"/>
            <a:ext cx="4710241" cy="197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787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Classifying a breast cancer test</a:t>
            </a:r>
          </a:p>
          <a:p>
            <a:r>
              <a:rPr lang="en-US" dirty="0"/>
              <a:t>Linear classifiers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Fitting logistic regression models </a:t>
            </a:r>
          </a:p>
          <a:p>
            <a:r>
              <a:rPr lang="en-US" dirty="0"/>
              <a:t>Measuring accuracy in classification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4098" y="280656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9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the Logistic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general three part logistic model:  </a:t>
                </a:r>
              </a:p>
              <a:p>
                <a:pPr lvl="1"/>
                <a:r>
                  <a:rPr lang="en-US" dirty="0"/>
                  <a:t>Transform to features: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weights: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  </a:t>
                </a:r>
              </a:p>
              <a:p>
                <a:pPr lvl="1"/>
                <a:r>
                  <a:rPr lang="en-US" dirty="0" err="1"/>
                  <a:t>Softmax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Weight matrix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represents unknown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parameters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Learning problem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Given training data,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Learn weight matrix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2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Classifying a breast cancer test</a:t>
            </a:r>
          </a:p>
          <a:p>
            <a:r>
              <a:rPr lang="en-US" dirty="0"/>
              <a:t>Linear classifiers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Fitting logistic regression models </a:t>
            </a:r>
          </a:p>
          <a:p>
            <a:r>
              <a:rPr lang="en-US" dirty="0"/>
              <a:t>Measuring accuracy in classification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65709" y="1464324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03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Represent training data in vector form: </a:t>
                </a:r>
              </a:p>
              <a:p>
                <a:pPr lvl="1"/>
                <a:r>
                  <a:rPr lang="en-US" dirty="0"/>
                  <a:t>Data matrix: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Class label vector: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One component for each training sample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Likelihood function</a:t>
                </a:r>
                <a:r>
                  <a:rPr lang="en-US" dirty="0"/>
                  <a:t>: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Likelihood (i.e. probability) of class labels given inputs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and weights</a:t>
                </a:r>
              </a:p>
              <a:p>
                <a:pPr lvl="1"/>
                <a:r>
                  <a:rPr lang="en-US" dirty="0"/>
                  <a:t>Function of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) and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93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and </a:t>
            </a:r>
            <a:r>
              <a:rPr lang="en-US" dirty="0" err="1"/>
              <a:t>Argmin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Minimum value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Point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-axis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minimum</a:t>
                </a:r>
              </a:p>
              <a:p>
                <a:pPr lvl="1"/>
                <a:r>
                  <a:rPr lang="en-US" dirty="0"/>
                  <a:t>Point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-axis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Similarly, define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Arc 4"/>
          <p:cNvSpPr/>
          <p:nvPr/>
        </p:nvSpPr>
        <p:spPr>
          <a:xfrm>
            <a:off x="8047672" y="-135499"/>
            <a:ext cx="2041654" cy="3556932"/>
          </a:xfrm>
          <a:prstGeom prst="arc">
            <a:avLst>
              <a:gd name="adj1" fmla="val 2869631"/>
              <a:gd name="adj2" fmla="val 8033470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52712" y="1788783"/>
                <a:ext cx="2231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712" y="1788783"/>
                <a:ext cx="223157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7843706" y="4149359"/>
            <a:ext cx="2449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068499" y="3421433"/>
            <a:ext cx="0" cy="9324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17656" y="4391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90548" y="438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8514186" y="2432429"/>
            <a:ext cx="18176" cy="1978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073432" y="3421433"/>
            <a:ext cx="11459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184509" y="4911890"/>
                <a:ext cx="1904817" cy="452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509" y="4911890"/>
                <a:ext cx="1904817" cy="4529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516468" y="3251240"/>
                <a:ext cx="1545744" cy="452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468" y="3251240"/>
                <a:ext cx="1545744" cy="4529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06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Given training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)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Likelihood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Maximum likelihood estimation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Finds parameters for which observations are most likely</a:t>
                </a:r>
              </a:p>
              <a:p>
                <a:pPr lvl="1"/>
                <a:r>
                  <a:rPr lang="en-US" dirty="0"/>
                  <a:t>Very general method in estimation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64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independent, given depend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Then, likelihood factors: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negative log likelihood</a:t>
                </a:r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Maximum likelihood estimator can be re-written as: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07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Log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To find MLE, we re-write the negative log likelihood</a:t>
                </a:r>
              </a:p>
              <a:p>
                <a:r>
                  <a:rPr lang="en-US" dirty="0"/>
                  <a:t>Define the “one-hot” vector: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Hence, negative log likelihood is (proof on board):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𝑖𝑘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Sometimes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cross-entropy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3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minimize take partial derivatives: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Define transform matrix: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Estimated class probabilities: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Gradient components are (proof on board):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unknowns</a:t>
                </a:r>
              </a:p>
              <a:p>
                <a:r>
                  <a:rPr lang="en-US" dirty="0"/>
                  <a:t>Unfortunately, no closed-form solution to these equations </a:t>
                </a:r>
              </a:p>
              <a:p>
                <a:pPr lvl="1"/>
                <a:r>
                  <a:rPr lang="en-US" dirty="0"/>
                  <a:t>Nonlinear dependence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 on terms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85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saw that we can find minima by setting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unknowns.  </a:t>
                </a:r>
              </a:p>
              <a:p>
                <a:pPr lvl="1"/>
                <a:r>
                  <a:rPr lang="en-US" dirty="0"/>
                  <a:t>May not have closed-form solution</a:t>
                </a:r>
              </a:p>
              <a:p>
                <a:endParaRPr lang="en-US" dirty="0"/>
              </a:p>
              <a:p>
                <a:r>
                  <a:rPr lang="en-US" dirty="0"/>
                  <a:t>Numerical methods:  Finds a sequence of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converges to some other “good” minima</a:t>
                </a:r>
              </a:p>
              <a:p>
                <a:pPr lvl="1"/>
                <a:r>
                  <a:rPr lang="en-US" dirty="0"/>
                  <a:t>Run on a computer program, like python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Next lecture:  Will discuss numerical methods to perform optimization</a:t>
                </a:r>
              </a:p>
              <a:p>
                <a:r>
                  <a:rPr lang="en-US" dirty="0"/>
                  <a:t>This lecture:  Use in-built python routine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349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029" y="4090806"/>
            <a:ext cx="5457160" cy="1899915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uses very efficient numerical optimization.</a:t>
            </a:r>
          </a:p>
          <a:p>
            <a:r>
              <a:rPr lang="en-US" dirty="0"/>
              <a:t>Mostly internal to user</a:t>
            </a:r>
          </a:p>
          <a:p>
            <a:pPr lvl="1"/>
            <a:r>
              <a:rPr lang="en-US" dirty="0"/>
              <a:t>Don’t need to compute gradients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55387"/>
            <a:ext cx="5857875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45" y="3293725"/>
            <a:ext cx="4000500" cy="466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834" y="3731888"/>
            <a:ext cx="1543050" cy="419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962" y="1612306"/>
            <a:ext cx="4488137" cy="3342946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>
            <a:off x="9018165" y="2567031"/>
            <a:ext cx="528507" cy="2315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84245" y="351869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882406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Classifying a breast cancer test</a:t>
            </a:r>
          </a:p>
          <a:p>
            <a:r>
              <a:rPr lang="en-US" dirty="0"/>
              <a:t>Linear classifiers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Fitting logistic regression models </a:t>
            </a:r>
          </a:p>
          <a:p>
            <a:r>
              <a:rPr lang="en-US" dirty="0"/>
              <a:t>Measuring accuracy in classification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6326" y="327023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10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Two types of errors:</a:t>
                </a:r>
              </a:p>
              <a:p>
                <a:pPr lvl="1"/>
                <a:r>
                  <a:rPr lang="en-US" dirty="0"/>
                  <a:t>Type I error (False positive / false alarm):  Decide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Type II error (False negative / missed detection):  Decide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Implication of these errors may be different</a:t>
                </a:r>
              </a:p>
              <a:p>
                <a:pPr lvl="1"/>
                <a:r>
                  <a:rPr lang="en-US" dirty="0"/>
                  <a:t>Think of breast cancer diagnosis</a:t>
                </a:r>
              </a:p>
              <a:p>
                <a:r>
                  <a:rPr lang="en-US" dirty="0"/>
                  <a:t>Accuracy of classifier can be measured by: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1026" name="Picture 2" descr="Image result for true positive r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3271489"/>
            <a:ext cx="58007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51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Breast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798470" cy="4329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Fine needle aspiration of suspicious lumps</a:t>
            </a:r>
          </a:p>
          <a:p>
            <a:r>
              <a:rPr lang="en-US" dirty="0" err="1"/>
              <a:t>Cytopathologist</a:t>
            </a:r>
            <a:r>
              <a:rPr lang="en-US" dirty="0"/>
              <a:t> visually inspects cells </a:t>
            </a:r>
          </a:p>
          <a:p>
            <a:pPr lvl="1"/>
            <a:r>
              <a:rPr lang="en-US" dirty="0"/>
              <a:t>Sample is stained and viewed under microscope</a:t>
            </a:r>
          </a:p>
          <a:p>
            <a:r>
              <a:rPr lang="en-US" dirty="0"/>
              <a:t>Determines if cells are benign or malignant </a:t>
            </a:r>
          </a:p>
          <a:p>
            <a:r>
              <a:rPr lang="en-US" dirty="0"/>
              <a:t>Uses many features:</a:t>
            </a:r>
          </a:p>
          <a:p>
            <a:pPr lvl="1"/>
            <a:r>
              <a:rPr lang="en-US" dirty="0"/>
              <a:t>Size of cells, degree of mitosis, differentiation, …</a:t>
            </a:r>
          </a:p>
          <a:p>
            <a:r>
              <a:rPr lang="en-US" dirty="0"/>
              <a:t>Diagnosis is not exact</a:t>
            </a:r>
          </a:p>
          <a:p>
            <a:r>
              <a:rPr lang="en-US" dirty="0"/>
              <a:t>If uncertain, use a more comprehensive biopsy</a:t>
            </a:r>
          </a:p>
          <a:p>
            <a:pPr lvl="1"/>
            <a:r>
              <a:rPr lang="en-US" dirty="0"/>
              <a:t>Additional cost and time</a:t>
            </a:r>
          </a:p>
          <a:p>
            <a:pPr lvl="1"/>
            <a:r>
              <a:rPr lang="en-US" dirty="0"/>
              <a:t>Stress to patient</a:t>
            </a:r>
          </a:p>
          <a:p>
            <a:r>
              <a:rPr lang="en-US" dirty="0"/>
              <a:t>Can machine learning provide better rules?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Fig 5-7 FNA cytology. Grade 1, 2,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18" y="3600529"/>
            <a:ext cx="2969615" cy="13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8053518" y="4999839"/>
            <a:ext cx="3444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Grades of carcinoma cells</a:t>
            </a:r>
          </a:p>
          <a:p>
            <a:r>
              <a:rPr lang="en-US" sz="1400" dirty="0"/>
              <a:t>http://breast-cancer.ca/5a-types/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518" y="1636267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48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previous slide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Machine learning often uses</a:t>
                </a:r>
              </a:p>
              <a:p>
                <a:pPr lvl="1"/>
                <a:r>
                  <a:rPr lang="en-US" dirty="0"/>
                  <a:t>Precision = sensitivity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𝑇𝑃𝑅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F1-score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Medical tests:</a:t>
                </a:r>
              </a:p>
              <a:p>
                <a:pPr lvl="1"/>
                <a:r>
                  <a:rPr lang="en-US" dirty="0"/>
                  <a:t>Sensitivity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𝑇𝑃𝑅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Selectivity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𝐹𝑃𝑅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90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Breast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640790" cy="4329817"/>
          </a:xfrm>
        </p:spPr>
        <p:txBody>
          <a:bodyPr/>
          <a:lstStyle/>
          <a:p>
            <a:r>
              <a:rPr lang="en-US" dirty="0"/>
              <a:t>Measure accuracy on test data </a:t>
            </a:r>
          </a:p>
          <a:p>
            <a:r>
              <a:rPr lang="en-US" dirty="0"/>
              <a:t>Use 4-fold cross-validation</a:t>
            </a:r>
          </a:p>
          <a:p>
            <a:r>
              <a:rPr lang="en-US" dirty="0" err="1"/>
              <a:t>Sklearn</a:t>
            </a:r>
            <a:r>
              <a:rPr lang="en-US" dirty="0"/>
              <a:t> has built-in functions for CV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479" y="352490"/>
            <a:ext cx="5392548" cy="5241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704185"/>
            <a:ext cx="3433621" cy="164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97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A8A-97AE-4159-88BF-BD1E5CE0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Decisions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5A8A88-41A2-4738-9443-3E2B92587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classifier outputs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soft</a:t>
                </a:r>
                <a:r>
                  <a:rPr lang="en-US" dirty="0"/>
                  <a:t> label: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≈1⇒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more likely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≈1⇒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more likely</a:t>
                </a:r>
              </a:p>
              <a:p>
                <a:r>
                  <a:rPr lang="en-US" dirty="0"/>
                  <a:t>Can obtain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hard label </a:t>
                </a:r>
                <a:r>
                  <a:rPr lang="en-US" dirty="0"/>
                  <a:t>by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thresholding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=1⇔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= Threshold</a:t>
                </a:r>
              </a:p>
              <a:p>
                <a:r>
                  <a:rPr lang="en-US" dirty="0"/>
                  <a:t>How to set threshold?</a:t>
                </a:r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Minimizes overall error rate </a:t>
                </a:r>
              </a:p>
              <a:p>
                <a:pPr lvl="1"/>
                <a:r>
                  <a:rPr lang="en-US" dirty="0"/>
                  <a:t>Increasing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Decreases false positives </a:t>
                </a:r>
              </a:p>
              <a:p>
                <a:pPr lvl="1"/>
                <a:r>
                  <a:rPr lang="en-US" dirty="0"/>
                  <a:t>Decreasing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Decreases missed detections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5A8A88-41A2-4738-9443-3E2B92587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CEA5-6F01-44A8-A9E0-ACE6BD30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14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02E3-0294-4ADF-975B-D69D50F3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F17B6-0D52-4CE8-AE21-11A7034B1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Varying threshold obtains a set of classifier</a:t>
            </a:r>
          </a:p>
          <a:p>
            <a:r>
              <a:rPr lang="en-US" dirty="0"/>
              <a:t>Trades off FPR and TPR</a:t>
            </a:r>
          </a:p>
          <a:p>
            <a:r>
              <a:rPr lang="en-US" dirty="0"/>
              <a:t>Can visualize with ROC curve</a:t>
            </a:r>
          </a:p>
          <a:p>
            <a:pPr lvl="1"/>
            <a:r>
              <a:rPr lang="en-US" dirty="0"/>
              <a:t>Receiver operating curve</a:t>
            </a:r>
          </a:p>
          <a:p>
            <a:pPr lvl="1"/>
            <a:r>
              <a:rPr lang="en-US" dirty="0"/>
              <a:t>Term from digital communications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577FD-1148-454D-8E69-C6E5B464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1A790-4EE7-4FA9-85D8-257CA933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219" y="1149844"/>
            <a:ext cx="4381500" cy="1476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2F3492-682A-4E71-9C30-1BCA85951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990" y="2732451"/>
            <a:ext cx="4866438" cy="32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8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B781-3109-4425-8B57-658FD86D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F8890-E744-4700-98D1-DD34ADF6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9815785" cy="4329817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https://github.com/sdrangan/introml/blob/master/logistic/breast_cancer.ipynb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AB11E-9CD2-495F-9EB6-D025228C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62277-3D51-4659-B2E8-48E4EF406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892" y="2079302"/>
            <a:ext cx="6270801" cy="438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0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795559" cy="4329817"/>
          </a:xfrm>
        </p:spPr>
        <p:txBody>
          <a:bodyPr/>
          <a:lstStyle/>
          <a:p>
            <a:r>
              <a:rPr lang="en-US" dirty="0"/>
              <a:t>Univ. Wisconsin study, 1994</a:t>
            </a:r>
          </a:p>
          <a:p>
            <a:r>
              <a:rPr lang="en-US" dirty="0"/>
              <a:t>569 samples</a:t>
            </a:r>
          </a:p>
          <a:p>
            <a:r>
              <a:rPr lang="en-US" dirty="0"/>
              <a:t>10 visual features for each sample</a:t>
            </a:r>
          </a:p>
          <a:p>
            <a:r>
              <a:rPr lang="en-US" dirty="0"/>
              <a:t>Ground truth determined by biopsy</a:t>
            </a:r>
          </a:p>
          <a:p>
            <a:endParaRPr lang="en-US" dirty="0"/>
          </a:p>
          <a:p>
            <a:r>
              <a:rPr lang="en-US" dirty="0"/>
              <a:t>First publication:  O.L. </a:t>
            </a:r>
            <a:r>
              <a:rPr lang="en-US" dirty="0" err="1"/>
              <a:t>Mangasarian</a:t>
            </a:r>
            <a:r>
              <a:rPr lang="en-US" dirty="0"/>
              <a:t>, W.N. Street and W.H. </a:t>
            </a:r>
            <a:r>
              <a:rPr lang="en-US" dirty="0" err="1"/>
              <a:t>Wolberg</a:t>
            </a:r>
            <a:r>
              <a:rPr lang="en-US" dirty="0"/>
              <a:t>. Breast cancer diagnosis and prognosis via linear programming. Operations Research, 43(4), pages 570-577, July-August 1995.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306" y="3392527"/>
            <a:ext cx="3990975" cy="2838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39" y="806708"/>
            <a:ext cx="5800444" cy="250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03" y="1456634"/>
            <a:ext cx="3512634" cy="4329817"/>
          </a:xfrm>
        </p:spPr>
        <p:txBody>
          <a:bodyPr/>
          <a:lstStyle/>
          <a:p>
            <a:r>
              <a:rPr lang="en-US" dirty="0"/>
              <a:t>Follow standard pandas routine</a:t>
            </a:r>
          </a:p>
          <a:p>
            <a:r>
              <a:rPr lang="en-US" dirty="0"/>
              <a:t>All code in Lect06_Demo.ipynb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36442"/>
            <a:ext cx="6105525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6801" y="5330647"/>
            <a:ext cx="2317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= 2 =&gt; benign</a:t>
            </a:r>
          </a:p>
          <a:p>
            <a:r>
              <a:rPr lang="en-US" dirty="0"/>
              <a:t>Class = 4 =&gt; malignant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901862" y="4786479"/>
            <a:ext cx="0" cy="55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278459" y="2286000"/>
            <a:ext cx="1037063" cy="41259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9" idx="6"/>
          </p:cNvCxnSpPr>
          <p:nvPr/>
        </p:nvCxnSpPr>
        <p:spPr>
          <a:xfrm flipH="1" flipV="1">
            <a:off x="4315522" y="2492298"/>
            <a:ext cx="3356517" cy="440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538498" y="2417025"/>
            <a:ext cx="1037063" cy="41259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463538" y="2741987"/>
            <a:ext cx="5208501" cy="29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94702" y="2829620"/>
            <a:ext cx="23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Drops missing samples</a:t>
            </a:r>
          </a:p>
        </p:txBody>
      </p:sp>
    </p:spTree>
    <p:extLst>
      <p:ext uri="{BB962C8B-B14F-4D97-AF65-F5344CB8AC3E}">
        <p14:creationId xmlns:p14="http://schemas.microsoft.com/office/powerpoint/2010/main" val="118384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365951" y="1456634"/>
            <a:ext cx="5052386" cy="4329817"/>
          </a:xfrm>
        </p:spPr>
        <p:txBody>
          <a:bodyPr/>
          <a:lstStyle/>
          <a:p>
            <a:r>
              <a:rPr lang="en-US" dirty="0"/>
              <a:t>Scatter plot of points from each class</a:t>
            </a:r>
          </a:p>
          <a:p>
            <a:r>
              <a:rPr lang="en-US" dirty="0"/>
              <a:t>Plot not informative</a:t>
            </a:r>
          </a:p>
          <a:p>
            <a:pPr lvl="1"/>
            <a:r>
              <a:rPr lang="en-US" dirty="0"/>
              <a:t>Many points overlap</a:t>
            </a:r>
          </a:p>
          <a:p>
            <a:pPr lvl="1"/>
            <a:r>
              <a:rPr lang="en-US" dirty="0"/>
              <a:t>Relative frequency at each point not visible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91" y="1811792"/>
            <a:ext cx="5372100" cy="3619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951" y="2860358"/>
            <a:ext cx="5338493" cy="305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2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65951" y="1456634"/>
            <a:ext cx="5052386" cy="4329817"/>
          </a:xfrm>
        </p:spPr>
        <p:txBody>
          <a:bodyPr/>
          <a:lstStyle/>
          <a:p>
            <a:r>
              <a:rPr lang="en-US" dirty="0"/>
              <a:t>Make circle size proportional to count</a:t>
            </a:r>
          </a:p>
          <a:p>
            <a:r>
              <a:rPr lang="en-US" dirty="0"/>
              <a:t>Many gymnastics to make this plot in python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21" y="1853967"/>
            <a:ext cx="4989338" cy="3536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301" y="2326084"/>
            <a:ext cx="55340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646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31424</TotalTime>
  <Words>1888</Words>
  <Application>Microsoft Office PowerPoint</Application>
  <PresentationFormat>Widescreen</PresentationFormat>
  <Paragraphs>392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Cambria Math</vt:lpstr>
      <vt:lpstr>Wingdings</vt:lpstr>
      <vt:lpstr>Retrospect</vt:lpstr>
      <vt:lpstr>Lecture 6  Linear Classification &amp; Logistic Regression</vt:lpstr>
      <vt:lpstr>Learning Objectives</vt:lpstr>
      <vt:lpstr>Outline </vt:lpstr>
      <vt:lpstr>Diagnosing Breast Cancer</vt:lpstr>
      <vt:lpstr>Demo on Github</vt:lpstr>
      <vt:lpstr>Data</vt:lpstr>
      <vt:lpstr>Loading The Data</vt:lpstr>
      <vt:lpstr>Visualizing the Data</vt:lpstr>
      <vt:lpstr>Improving the Plot</vt:lpstr>
      <vt:lpstr>In-Class Exercise</vt:lpstr>
      <vt:lpstr>A Possible Classification Rule</vt:lpstr>
      <vt:lpstr>Mangasarian’s Original Paper</vt:lpstr>
      <vt:lpstr>Outline </vt:lpstr>
      <vt:lpstr>Classification</vt:lpstr>
      <vt:lpstr>Linear Classifier</vt:lpstr>
      <vt:lpstr>Linear vs. Non-Linear</vt:lpstr>
      <vt:lpstr>Perfect Linear Separability</vt:lpstr>
      <vt:lpstr>Most Data not Perfectly Separable</vt:lpstr>
      <vt:lpstr>Non-Uniqueness</vt:lpstr>
      <vt:lpstr>Outline </vt:lpstr>
      <vt:lpstr>Logistic Model for Binary Classification</vt:lpstr>
      <vt:lpstr>Logistic Model as a “Soft” Classifier</vt:lpstr>
      <vt:lpstr>Multi-Class Logistic Regression</vt:lpstr>
      <vt:lpstr>Softmax Operation</vt:lpstr>
      <vt:lpstr>Multi-Class Logistic Regression Decision Regions</vt:lpstr>
      <vt:lpstr>Transform Linear Models</vt:lpstr>
      <vt:lpstr>Using Transformed Features</vt:lpstr>
      <vt:lpstr>Outline </vt:lpstr>
      <vt:lpstr>Learning the Logistic Model Parameters</vt:lpstr>
      <vt:lpstr>Likelihood Function</vt:lpstr>
      <vt:lpstr>Min and Argmin</vt:lpstr>
      <vt:lpstr>Maximum Likelihood Estimation</vt:lpstr>
      <vt:lpstr>Log Likelihood</vt:lpstr>
      <vt:lpstr>One-Hot Log Likelihood</vt:lpstr>
      <vt:lpstr>Gradient Calculations</vt:lpstr>
      <vt:lpstr>Numerical Optimization</vt:lpstr>
      <vt:lpstr>Logistic Regression in Python</vt:lpstr>
      <vt:lpstr>Outline </vt:lpstr>
      <vt:lpstr>Errors in Binary Classification</vt:lpstr>
      <vt:lpstr>Many Other Metrics</vt:lpstr>
      <vt:lpstr>Breast Cancer</vt:lpstr>
      <vt:lpstr>Hard Decisions</vt:lpstr>
      <vt:lpstr>ROC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481</cp:revision>
  <cp:lastPrinted>2016-10-06T14:48:02Z</cp:lastPrinted>
  <dcterms:created xsi:type="dcterms:W3CDTF">2015-03-22T11:15:32Z</dcterms:created>
  <dcterms:modified xsi:type="dcterms:W3CDTF">2017-10-03T22:15:55Z</dcterms:modified>
</cp:coreProperties>
</file>