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sldIdLst>
    <p:sldId id="258" r:id="rId2"/>
    <p:sldId id="275" r:id="rId3"/>
    <p:sldId id="463" r:id="rId4"/>
    <p:sldId id="424" r:id="rId5"/>
    <p:sldId id="422" r:id="rId6"/>
    <p:sldId id="423" r:id="rId7"/>
    <p:sldId id="425" r:id="rId8"/>
    <p:sldId id="464" r:id="rId9"/>
    <p:sldId id="435" r:id="rId10"/>
    <p:sldId id="428" r:id="rId11"/>
    <p:sldId id="431" r:id="rId12"/>
    <p:sldId id="430" r:id="rId13"/>
    <p:sldId id="432" r:id="rId14"/>
    <p:sldId id="433" r:id="rId15"/>
    <p:sldId id="429" r:id="rId16"/>
    <p:sldId id="437" r:id="rId17"/>
    <p:sldId id="434" r:id="rId18"/>
    <p:sldId id="441" r:id="rId19"/>
    <p:sldId id="439" r:id="rId20"/>
    <p:sldId id="442" r:id="rId21"/>
    <p:sldId id="465" r:id="rId22"/>
    <p:sldId id="436" r:id="rId23"/>
    <p:sldId id="414" r:id="rId24"/>
    <p:sldId id="416" r:id="rId25"/>
    <p:sldId id="417" r:id="rId26"/>
    <p:sldId id="418" r:id="rId27"/>
    <p:sldId id="415" r:id="rId28"/>
    <p:sldId id="468" r:id="rId29"/>
    <p:sldId id="445" r:id="rId30"/>
    <p:sldId id="446" r:id="rId31"/>
    <p:sldId id="443" r:id="rId32"/>
    <p:sldId id="444" r:id="rId33"/>
    <p:sldId id="467" r:id="rId34"/>
    <p:sldId id="447" r:id="rId35"/>
    <p:sldId id="448" r:id="rId36"/>
    <p:sldId id="449" r:id="rId37"/>
    <p:sldId id="450" r:id="rId38"/>
    <p:sldId id="451" r:id="rId39"/>
    <p:sldId id="452" r:id="rId40"/>
    <p:sldId id="453" r:id="rId41"/>
    <p:sldId id="454" r:id="rId42"/>
    <p:sldId id="455" r:id="rId43"/>
    <p:sldId id="466" r:id="rId44"/>
    <p:sldId id="456" r:id="rId45"/>
    <p:sldId id="457" r:id="rId46"/>
    <p:sldId id="458" r:id="rId47"/>
    <p:sldId id="459" r:id="rId48"/>
    <p:sldId id="460" r:id="rId49"/>
    <p:sldId id="461" r:id="rId50"/>
    <p:sldId id="462" r:id="rId5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blob/master/optim/grad_descent.ipynb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7 </a:t>
            </a:r>
            <a:br>
              <a:rPr lang="en-US" sz="6600" dirty="0"/>
            </a:br>
            <a:r>
              <a:rPr lang="en-US" sz="6600" dirty="0"/>
              <a:t>Non-Linear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Defined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scalar-valued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V</a:t>
                </a:r>
                <a:r>
                  <a:rPr lang="en-US" dirty="0"/>
                  <a:t>ector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, size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Gradient is same size as the argument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7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FB17-07B3-46B1-BD84-0C599D48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Partial derivatives: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 to right:</a:t>
                </a:r>
              </a:p>
              <a:p>
                <a:pPr lvl="1"/>
                <a:r>
                  <a:rPr lang="en-US" dirty="0"/>
                  <a:t>Computes gradient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9EB1-5E24-4741-9783-F06DDA1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9915DE-361B-4BF7-BAA2-EC0D75AD4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099" y="1771988"/>
            <a:ext cx="55816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BE1B-AE66-49E1-BF5D-D13EF6DA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loss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Used for exponential fit  with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gradients: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563" b="-19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A5E9-3D8C-4CB6-B931-F472197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3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C4D7-1434-42EB-AA38-B5DAB01A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AD941-D446-47B5-AA5D-D47BD1564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13879" cy="4329817"/>
              </a:xfrm>
            </p:spPr>
            <p:txBody>
              <a:bodyPr/>
              <a:lstStyle/>
              <a:p>
                <a:r>
                  <a:rPr lang="en-US" dirty="0"/>
                  <a:t>Want to compute 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Use vectorized operations</a:t>
                </a:r>
              </a:p>
              <a:p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AD941-D446-47B5-AA5D-D47BD1564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13879" cy="4329817"/>
              </a:xfrm>
              <a:blipFill>
                <a:blip r:embed="rId2"/>
                <a:stretch>
                  <a:fillRect l="-27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9B64C-A964-4A4E-8FC6-9F460076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56EE1C-A2DB-4F36-BECA-7BB6AE69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59" y="432267"/>
            <a:ext cx="5145865" cy="543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1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C725FC-30F6-44B7-B76E-7A557AAD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53" y="1539277"/>
            <a:ext cx="4072266" cy="4072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Scalar-Input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scalar input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First-order approximation</a:t>
                </a:r>
                <a:r>
                  <a:rPr lang="en-US" dirty="0"/>
                  <a:t> for a scalar input function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Approximates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 a linear function</a:t>
                </a:r>
              </a:p>
              <a:p>
                <a:pPr lvl="1"/>
                <a:r>
                  <a:rPr lang="en-US" dirty="0"/>
                  <a:t>Derivative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slope</a:t>
                </a:r>
              </a:p>
              <a:p>
                <a:endParaRPr lang="en-US" dirty="0"/>
              </a:p>
              <a:p>
                <a:r>
                  <a:rPr lang="en-US" dirty="0"/>
                  <a:t>What is the equivalent for vector-input functions?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  <a:blipFill>
                <a:blip r:embed="rId3"/>
                <a:stretch>
                  <a:fillRect l="-247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/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Linear approximation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blipFill>
                <a:blip r:embed="rId4"/>
                <a:stretch>
                  <a:fillRect l="-1645" t="-566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9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Vector 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takes a vector 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For vector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gradients can be used-for first order approximation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function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1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F224-5177-4E1E-998A-06BEA48C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Stationary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Stationary point</a:t>
                </a:r>
                <a:r>
                  <a:rPr lang="en-US" dirty="0"/>
                  <a:t>:  Any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Occurs at any local maxima or minima</a:t>
                </a:r>
              </a:p>
              <a:p>
                <a:r>
                  <a:rPr lang="en-US" dirty="0"/>
                  <a:t>Also, any saddle point</a:t>
                </a:r>
              </a:p>
              <a:p>
                <a:r>
                  <a:rPr lang="en-US" dirty="0"/>
                  <a:t>In linear regression: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= RSS loss function</a:t>
                </a:r>
              </a:p>
              <a:p>
                <a:pPr lvl="1"/>
                <a:r>
                  <a:rPr lang="en-US" dirty="0"/>
                  <a:t>Solved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often cannot explicitly solve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B4D5-305E-453F-8C67-8FDC9940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http://www.teacherschoice.com.au/Maths_Library/Calculus/statio1.gif">
            <a:extLst>
              <a:ext uri="{FF2B5EF4-FFF2-40B4-BE49-F238E27FC236}">
                <a16:creationId xmlns:a16="http://schemas.microsoft.com/office/drawing/2014/main" id="{982F658A-6D13-48D9-B5F4-667EB9CD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31" y="2416996"/>
            <a:ext cx="4276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325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0DA8-16FA-444E-BCFF-E2E1C37D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Maximum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</p:spPr>
            <p:txBody>
              <a:bodyPr/>
              <a:lstStyle/>
              <a:p>
                <a:r>
                  <a:rPr lang="en-US" dirty="0"/>
                  <a:t>Gradient indicates direction of maximum increase:</a:t>
                </a:r>
              </a:p>
              <a:p>
                <a:r>
                  <a:rPr lang="en-US" dirty="0"/>
                  <a:t>Take a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Maximum increase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Maximum decrease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  <a:blipFill>
                <a:blip r:embed="rId2"/>
                <a:stretch>
                  <a:fillRect l="-207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DD0DD-807F-4380-9A74-DB47BE0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7AAC8-26AC-46B3-94B0-AF6175DE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468" y="1696295"/>
            <a:ext cx="248602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A065F-5035-46FC-9C50-EDBA1BF97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390" y="4019569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Matrix 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takes a 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order approximation formula: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Similar to the vector formula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15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Matrix-Input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Matrix input / scalar output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Partial derivatives: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outer product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2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 loss function for scalar, vector and matrix parameters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Use python `dot` for matrix-vector products</a:t>
                </a:r>
              </a:p>
              <a:p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fgrad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 = a[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]b[j]</a:t>
                </a:r>
              </a:p>
              <a:p>
                <a:pPr lvl="1"/>
                <a:r>
                  <a:rPr lang="en-US" dirty="0">
                    <a:cs typeface="Arial" panose="020B0604020202020204" pitchFamily="34" charset="0"/>
                  </a:rPr>
                  <a:t>Avoid for-loops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 broadcasting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a[:,None]</a:t>
                </a:r>
                <a:r>
                  <a:rPr lang="en-US" dirty="0"/>
                  <a:t> = m x 1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b[None,:] </a:t>
                </a:r>
                <a:r>
                  <a:rPr lang="en-US" dirty="0"/>
                  <a:t>= 1 x 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93455-4F57-44CF-AEB8-65645B626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1771987"/>
            <a:ext cx="4797622" cy="357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70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1990" y="23930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4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sz="2400" dirty="0"/>
                  <a:t>: 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find the minimum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vector of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decision variables </a:t>
                </a:r>
                <a:r>
                  <a:rPr lang="en-US" dirty="0"/>
                  <a:t>or parameters</a:t>
                </a:r>
              </a:p>
              <a:p>
                <a:endParaRPr lang="en-US" dirty="0"/>
              </a:p>
              <a:p>
                <a:r>
                  <a:rPr lang="en-US" dirty="0"/>
                  <a:t>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unconstrained</a:t>
                </a:r>
                <a:r>
                  <a:rPr lang="en-US" dirty="0"/>
                  <a:t> since there are no constraints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Will discuss constrained optimization briefly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569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saw that we can find minima by setting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unknowns.  </a:t>
                </a:r>
              </a:p>
              <a:p>
                <a:pPr lvl="1"/>
                <a:r>
                  <a:rPr lang="en-US" dirty="0"/>
                  <a:t>May not have closed-form solution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Numerical methods</a:t>
                </a:r>
                <a:r>
                  <a:rPr lang="en-US" dirty="0"/>
                  <a:t>:  Finds a sequence of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converges to some other “good” minima</a:t>
                </a:r>
              </a:p>
              <a:p>
                <a:pPr lvl="1"/>
                <a:r>
                  <a:rPr lang="en-US" dirty="0"/>
                  <a:t>Run on a computer program, like python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56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simple method for unconstrained optimization</a:t>
                </a:r>
              </a:p>
              <a:p>
                <a:r>
                  <a:rPr lang="en-US" dirty="0"/>
                  <a:t>Recall gradient: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Gradient descent algorithm:</a:t>
                </a:r>
              </a:p>
              <a:p>
                <a:pPr lvl="1"/>
                <a:r>
                  <a:rPr lang="en-US" dirty="0"/>
                  <a:t>Start with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 until some stopping criteria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step size</a:t>
                </a:r>
              </a:p>
              <a:p>
                <a:pPr lvl="1"/>
                <a:r>
                  <a:rPr lang="en-US" dirty="0"/>
                  <a:t>In machine learning, this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learning rate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20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  <a:blipFill>
                <a:blip r:embed="rId2"/>
                <a:stretch>
                  <a:fillRect l="-10667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gradient desc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22438"/>
            <a:ext cx="2983656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radient desc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12558"/>
            <a:ext cx="2743200" cy="30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61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Using gradient update rule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Consequence:  If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small,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decreases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above,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below,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chosen sufficiently small, then gradient descent converges to local minima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87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Minima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</p:spPr>
            <p:txBody>
              <a:bodyPr/>
              <a:lstStyle/>
              <a:p>
                <a:r>
                  <a:rPr lang="en-US" dirty="0"/>
                  <a:t>Definitions: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global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in some open neighborhood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Most numerical methods:</a:t>
                </a:r>
              </a:p>
              <a:p>
                <a:pPr lvl="1"/>
                <a:r>
                  <a:rPr lang="en-US" dirty="0"/>
                  <a:t>Generally only guarantee convergence 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</a:t>
                </a:r>
              </a:p>
              <a:p>
                <a:pPr lvl="1"/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Convex functions:  </a:t>
                </a:r>
                <a:r>
                  <a:rPr lang="en-US" dirty="0">
                    <a:solidFill>
                      <a:schemeClr val="tx1"/>
                    </a:solidFill>
                  </a:rPr>
                  <a:t>Have only global minima (more later)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  <a:blipFill>
                <a:blip r:embed="rId2"/>
                <a:stretch>
                  <a:fillRect l="-232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12" y="1921211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07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logistic regression loss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Therefore,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Loss function = binary cross entropy: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69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Loss as a Two 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logistic loss function = binary cross entropy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Loss function can be represented as a two step process: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1: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Step 2: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Factorizable</a:t>
                </a:r>
                <a:r>
                  <a:rPr lang="en-US" dirty="0"/>
                  <a:t>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146988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7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DCBB-068D-4B63-8A55-A407F09A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Forward-Backward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0F77E-6990-4827-B1D1-C281BAA21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dirty="0"/>
                  <a:t> is factorizable,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Gradient can be computed by: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Forward-Backward method: </a:t>
                </a:r>
                <a:r>
                  <a:rPr lang="en-US" dirty="0"/>
                  <a:t>to compute function and gradient:</a:t>
                </a:r>
              </a:p>
              <a:p>
                <a:pPr lvl="1"/>
                <a:r>
                  <a:rPr lang="en-US" dirty="0"/>
                  <a:t>Compute forward transform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reverse transform for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0F77E-6990-4827-B1D1-C281BAA21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146E7-3E2A-45D0-9C28-6B5B1088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86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Optimizer requires a python method to compute:</a:t>
                </a:r>
              </a:p>
              <a:p>
                <a:pPr lvl="1"/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logistic loss: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 depends on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How do we pass these?</a:t>
                </a:r>
              </a:p>
              <a:p>
                <a:r>
                  <a:rPr lang="en-US" dirty="0"/>
                  <a:t>Two methods to pass data to the function:</a:t>
                </a:r>
              </a:p>
              <a:p>
                <a:pPr lvl="1"/>
                <a:r>
                  <a:rPr lang="en-US" b="0" dirty="0"/>
                  <a:t>Method 1:  Use a class</a:t>
                </a:r>
              </a:p>
              <a:p>
                <a:pPr lvl="1"/>
                <a:r>
                  <a:rPr lang="en-US" dirty="0"/>
                  <a:t>Method 2:  Use lambda calculus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27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13C6-DE3C-4AA8-B05D-E2AC83FF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 Create a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</p:spPr>
            <p:txBody>
              <a:bodyPr/>
              <a:lstStyle/>
              <a:p>
                <a:r>
                  <a:rPr lang="en-US" dirty="0"/>
                  <a:t>Create a class for the objective function</a:t>
                </a:r>
              </a:p>
              <a:p>
                <a:r>
                  <a:rPr lang="en-US" dirty="0"/>
                  <a:t>Pass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constructor</a:t>
                </a:r>
              </a:p>
              <a:p>
                <a:pPr lvl="1"/>
                <a:r>
                  <a:rPr lang="en-US" dirty="0"/>
                  <a:t>Also perform any pre-computations</a:t>
                </a:r>
              </a:p>
              <a:p>
                <a:r>
                  <a:rPr lang="en-US" dirty="0"/>
                  <a:t>Pass argument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method</a:t>
                </a:r>
                <a:r>
                  <a:rPr lang="en-US" dirty="0"/>
                  <a:t> </a:t>
                </a:r>
                <a:r>
                  <a:rPr lang="en-US" dirty="0" err="1"/>
                  <a:t>feval</a:t>
                </a:r>
                <a:endParaRPr lang="en-US" dirty="0"/>
              </a:p>
              <a:p>
                <a:pPr lvl="1"/>
                <a:r>
                  <a:rPr lang="en-US" dirty="0"/>
                  <a:t>Evaluates function and gradient</a:t>
                </a:r>
              </a:p>
              <a:p>
                <a:pPr lvl="1"/>
                <a:r>
                  <a:rPr lang="en-US" dirty="0"/>
                  <a:t>Can access the data as class members</a:t>
                </a:r>
              </a:p>
              <a:p>
                <a:pPr lvl="1"/>
                <a:r>
                  <a:rPr lang="en-US" dirty="0"/>
                  <a:t>Note forward-backward method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Instantiate</a:t>
                </a:r>
                <a:r>
                  <a:rPr lang="en-US" dirty="0"/>
                  <a:t> the class with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  <a:blipFill>
                <a:blip r:embed="rId2"/>
                <a:stretch>
                  <a:fillRect l="-3338" t="-1549" r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0641-FDEB-42A5-AF49-344F82AB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FA91-9115-4F45-B519-8C2B458D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0" y="1539277"/>
            <a:ext cx="6324600" cy="425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3C6B9-1897-45BA-959D-CD114974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70193"/>
            <a:ext cx="4094948" cy="6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0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FC8-84B3-424B-915F-D67F54B1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Always test your implementation!</a:t>
                </a:r>
              </a:p>
              <a:p>
                <a:r>
                  <a:rPr lang="en-US" dirty="0"/>
                  <a:t>Pick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that are close</a:t>
                </a:r>
              </a:p>
              <a:p>
                <a:r>
                  <a:rPr lang="en-US" dirty="0"/>
                  <a:t>Make sure: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37C8-20A8-4F32-9839-3A44A42C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AD9D6-CDE9-4873-B7C8-6F2F2778A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23" y="3002743"/>
            <a:ext cx="5638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97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C637-AF83-49F9-8DE9-E7BD0551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 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a function that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lambda</a:t>
                </a:r>
                <a:r>
                  <a:rPr lang="en-US" dirty="0"/>
                  <a:t> function to 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AE8A-B1D9-4509-8ABB-3FEE5C98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C495B-CB56-4778-9B0A-ADA812AC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14" y="1471612"/>
            <a:ext cx="3448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0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A880-F611-4A3E-A018-DC756682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</p:spPr>
            <p:txBody>
              <a:bodyPr/>
              <a:lstStyle/>
              <a:p>
                <a:r>
                  <a:rPr lang="en-US" dirty="0"/>
                  <a:t>Input parameters:</a:t>
                </a:r>
              </a:p>
              <a:p>
                <a:pPr lvl="1"/>
                <a:r>
                  <a:rPr lang="en-US" dirty="0"/>
                  <a:t>Function to return objective and gradient</a:t>
                </a:r>
              </a:p>
              <a:p>
                <a:pPr lvl="1"/>
                <a:r>
                  <a:rPr lang="en-US" dirty="0"/>
                  <a:t>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iterations</a:t>
                </a:r>
              </a:p>
              <a:p>
                <a:r>
                  <a:rPr lang="en-US" dirty="0"/>
                  <a:t>Code returns:</a:t>
                </a:r>
              </a:p>
              <a:p>
                <a:pPr lvl="1"/>
                <a:r>
                  <a:rPr lang="en-US" dirty="0"/>
                  <a:t>Final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Final function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History (for debugging)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  <a:blipFill>
                <a:blip r:embed="rId2"/>
                <a:stretch>
                  <a:fillRect l="-298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F7B7-8750-43B0-B6D2-5694D82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16B1D-9A9E-46FA-A4F4-4BD4E426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859" y="389718"/>
            <a:ext cx="51530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6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9761-ECEE-41E0-843D-4A7377CB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8A3D-9EA4-4623-A64F-303DDF42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92320" cy="4329817"/>
          </a:xfrm>
        </p:spPr>
        <p:txBody>
          <a:bodyPr/>
          <a:lstStyle/>
          <a:p>
            <a:r>
              <a:rPr lang="en-US" dirty="0"/>
              <a:t>Random initial condition</a:t>
            </a:r>
          </a:p>
          <a:p>
            <a:r>
              <a:rPr lang="en-US" dirty="0"/>
              <a:t>1000 iterations</a:t>
            </a:r>
          </a:p>
          <a:p>
            <a:r>
              <a:rPr lang="en-US" dirty="0"/>
              <a:t>Convergence is slow.</a:t>
            </a:r>
          </a:p>
          <a:p>
            <a:r>
              <a:rPr lang="en-US" dirty="0"/>
              <a:t>Final accuracy poor </a:t>
            </a:r>
          </a:p>
          <a:p>
            <a:pPr lvl="1"/>
            <a:r>
              <a:rPr lang="en-US" dirty="0"/>
              <a:t>estimate has not converged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15CB6-4892-4243-B52A-48ABEC5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8E564-18AA-4540-825D-4CE472CD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94" y="1435566"/>
            <a:ext cx="4429125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1D58AA-14C6-478E-8E9C-07F83E9D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47" y="3579555"/>
            <a:ext cx="4370647" cy="291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ED561-0552-4253-8E78-34C0AB6C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94" y="4116068"/>
            <a:ext cx="3496617" cy="23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6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88CF-411C-47FD-994E-E892D3ED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Step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95F5-11F6-4BF8-8860-8BCAB4E5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learning rate =&gt; Faster convergence</a:t>
            </a:r>
          </a:p>
          <a:p>
            <a:r>
              <a:rPr lang="en-US" dirty="0"/>
              <a:t>But, may be unstable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3EBF8-D407-494B-B380-B254E143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4C372-3956-4DEF-B5BA-44B9EC05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70" y="1539277"/>
            <a:ext cx="4813510" cy="3181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C48BB-16A1-4FB8-9A50-C1F0D760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29880"/>
            <a:ext cx="4634178" cy="7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5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0783" y="28213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4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Step Size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practical algorithms change step size adaptively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 Selecting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Larger steps, faster convergence</a:t>
                </a:r>
              </a:p>
              <a:p>
                <a:pPr lvl="1"/>
                <a:r>
                  <a:rPr lang="en-US" dirty="0"/>
                  <a:t>But, may overshoot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81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15E8-3F99-4E61-A0BC-1C54028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4AB2-3EE2-4D28-B2BC-E12F8D22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101765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https://github.com/sdrangan/introml/blob/master/optim/grad_descent.ipynb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4746-EEFB-4B39-81D8-B4260219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6C7A7-5B6C-47F3-9BE2-967EDD79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8" y="2230020"/>
            <a:ext cx="7686675" cy="42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58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 that we know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Armijo Rule:  </a:t>
                </a:r>
              </a:p>
              <a:p>
                <a:pPr lvl="1"/>
                <a:r>
                  <a:rPr lang="en-US" dirty="0"/>
                  <a:t>Select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.  Usually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such that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Decreases by at least at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predicted by linear approx.</a:t>
                </a:r>
              </a:p>
              <a:p>
                <a:r>
                  <a:rPr lang="en-US" dirty="0"/>
                  <a:t>Simple update:</a:t>
                </a:r>
              </a:p>
              <a:p>
                <a:pPr lvl="1"/>
                <a:r>
                  <a:rPr lang="en-US" dirty="0"/>
                  <a:t>If Armijo rule passes:  Accept point and increase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Armijo rule fails:  Reject point and decrease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Can also use a line search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699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</p:spPr>
            <p:txBody>
              <a:bodyPr/>
              <a:lstStyle/>
              <a:p>
                <a:r>
                  <a:rPr lang="en-US" sz="2400" dirty="0"/>
                  <a:t>Armijo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Guarantees decrements every iteration</a:t>
                </a:r>
              </a:p>
              <a:p>
                <a:r>
                  <a:rPr lang="en-US" sz="2400" dirty="0"/>
                  <a:t>No overshoot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  <a:blipFill>
                <a:blip r:embed="rId2"/>
                <a:stretch>
                  <a:fillRect l="-3046" t="-2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armijo 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3" y="1271968"/>
            <a:ext cx="448254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187613" y="5005768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5923" y="3548649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87613" y="3451606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Feasible region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blipFill>
                <a:blip r:embed="rId4"/>
                <a:stretch>
                  <a:fillRect l="-1826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2524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5F0F-0626-47CF-99DC-AC995939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Gradient Descent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A42A-72D2-40C1-A46C-F2C2CBDC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971735" cy="4329817"/>
          </a:xfrm>
        </p:spPr>
        <p:txBody>
          <a:bodyPr/>
          <a:lstStyle/>
          <a:p>
            <a:r>
              <a:rPr lang="en-US" dirty="0"/>
              <a:t>Simple modification of fixed step size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2A43D-23A2-4A7F-983C-579E2F46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88DE7-6F2C-4DA4-9712-AB387209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07" y="1668586"/>
            <a:ext cx="5600700" cy="3705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76DCA-0734-454E-907A-CD2B61DD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57" y="1935277"/>
            <a:ext cx="55054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89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9ED6-1DA8-4655-8F0F-17D9A8B2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4903-E02D-4BB7-9DC9-81CA4B15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ACA0B-63A8-4515-A315-35E855D3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89770-2C7E-466D-9801-461A1EEB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92" y="2204027"/>
            <a:ext cx="7648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3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46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convex</a:t>
                </a:r>
                <a:r>
                  <a:rPr lang="en-US" dirty="0"/>
                  <a:t> if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Any line between two points remains in the set.</a:t>
                </a:r>
              </a:p>
              <a:p>
                <a:r>
                  <a:rPr lang="en-US" b="0" dirty="0"/>
                  <a:t>Examples:</a:t>
                </a:r>
              </a:p>
              <a:p>
                <a:pPr lvl="1"/>
                <a:r>
                  <a:rPr lang="en-US" dirty="0"/>
                  <a:t>Square, circle, ellipse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b="0" dirty="0"/>
                  <a:t> for any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ve</a:t>
                </a:r>
                <a:r>
                  <a:rPr lang="en-US" dirty="0"/>
                  <a:t>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Not a start</a:t>
                </a:r>
                <a:endParaRPr lang="en-US" b="0" dirty="0"/>
              </a:p>
              <a:p>
                <a:r>
                  <a:rPr lang="en-US" b="0" dirty="0"/>
                  <a:t>Will draw pictures on board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585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 Visualized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9862" y="1661746"/>
            <a:ext cx="2965938" cy="4358054"/>
          </a:xfrm>
        </p:spPr>
        <p:txBody>
          <a:bodyPr/>
          <a:lstStyle/>
          <a:p>
            <a:r>
              <a:rPr lang="en-US" dirty="0"/>
              <a:t>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convex</a:t>
            </a:r>
          </a:p>
        </p:txBody>
      </p:sp>
      <p:pic>
        <p:nvPicPr>
          <p:cNvPr id="2050" name="Picture 2" descr="http://upload.wikimedia.org/wikipedia/commons/thumb/0/06/Convex_polygon_illustration1.png/1280px-Convex_polygon_illustr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372226"/>
            <a:ext cx="2286000" cy="2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1/11/Convex_polygon_illustration2.png/220px-Convex_polygon_illustrat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925274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66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</p:spPr>
            <p:txBody>
              <a:bodyPr/>
              <a:lstStyle/>
              <a:p>
                <a:r>
                  <a:rPr lang="en-US" dirty="0"/>
                  <a:t>A real-valued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70C0"/>
                    </a:solidFill>
                  </a:rPr>
                  <a:t>convex</a:t>
                </a:r>
                <a:r>
                  <a:rPr lang="en-US" dirty="0"/>
                  <a:t> if:</a:t>
                </a:r>
              </a:p>
              <a:p>
                <a:pPr lvl="1"/>
                <a:r>
                  <a:rPr lang="en-US" dirty="0"/>
                  <a:t>Its domain is a convex set, and</a:t>
                </a:r>
              </a:p>
              <a:p>
                <a:pPr lvl="1"/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: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  <a:blipFill>
                <a:blip r:embed="rId2"/>
                <a:stretch>
                  <a:fillRect l="-1605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0" y="2872154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1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function of a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function of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Quadratic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exists everywhere,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means the Hessian must be positive </a:t>
                </a:r>
                <a:r>
                  <a:rPr lang="en-US" dirty="0" err="1"/>
                  <a:t>semidefinite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convex, so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Logistic loss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92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AB1E-5582-4FB9-A18F-EBE17F6A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Minima and Convex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local minima,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global minima</a:t>
                </a:r>
              </a:p>
              <a:p>
                <a:r>
                  <a:rPr lang="en-US" dirty="0"/>
                  <a:t>Implication for optimization:</a:t>
                </a:r>
              </a:p>
              <a:p>
                <a:pPr lvl="1"/>
                <a:r>
                  <a:rPr lang="en-US" dirty="0"/>
                  <a:t>Gradient descent only converges to local minima</a:t>
                </a:r>
              </a:p>
              <a:p>
                <a:pPr lvl="1"/>
                <a:r>
                  <a:rPr lang="en-US" dirty="0"/>
                  <a:t>In general, cannot guarantee optimality</a:t>
                </a:r>
              </a:p>
              <a:p>
                <a:pPr lvl="1"/>
                <a:r>
                  <a:rPr lang="en-US" dirty="0"/>
                  <a:t>Depends on initial condition</a:t>
                </a:r>
              </a:p>
              <a:p>
                <a:pPr lvl="1"/>
                <a:r>
                  <a:rPr lang="en-US" dirty="0"/>
                  <a:t>But, for convex functions can always obtain optimal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  <a:blipFill>
                <a:blip r:embed="rId2"/>
                <a:stretch>
                  <a:fillRect l="-237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EB04F-CFB7-4F62-B6FF-7A41BC1F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E2BD-28B2-46AD-B966-DD9669BA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70" y="1539277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Breast Cancer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Problem from Lecture 6: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  Determine if sample indicates cancer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Classification problem: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Input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 features of sample (size, cell mitosis, etc..)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Output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dirty="0">
                    <a:solidFill>
                      <a:schemeClr val="tx1"/>
                    </a:solidFill>
                  </a:rPr>
                  <a:t>Is s</a:t>
                </a:r>
                <a:r>
                  <a:rPr lang="en-US" dirty="0"/>
                  <a:t>ample is benign or malignant?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malignant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benign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569 patients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  <a:blipFill>
                <a:blip r:embed="rId2"/>
                <a:stretch>
                  <a:fillRect l="-25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Fig 5-7 FNA cytology. Grade 1, 2,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18" y="3600529"/>
            <a:ext cx="2969615" cy="13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8053518" y="4999839"/>
            <a:ext cx="344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Grades of carcinoma cells</a:t>
            </a:r>
          </a:p>
          <a:p>
            <a:r>
              <a:rPr lang="en-US" sz="1400" dirty="0"/>
              <a:t>http://breast-cancer.ca/5a-types/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518" y="163626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5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FD57-DB28-43FE-A586-D0D67E2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We Did Not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6EAA-8ECF-4EAB-98C2-B4ADB274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optimizer is OK, but not nearly as fast as </a:t>
            </a:r>
            <a:r>
              <a:rPr lang="en-US" dirty="0" err="1"/>
              <a:t>sklearn</a:t>
            </a:r>
            <a:r>
              <a:rPr lang="en-US" dirty="0"/>
              <a:t> method</a:t>
            </a:r>
          </a:p>
          <a:p>
            <a:r>
              <a:rPr lang="en-US" dirty="0"/>
              <a:t>Many techniques we did not cover</a:t>
            </a:r>
          </a:p>
          <a:p>
            <a:pPr lvl="1"/>
            <a:r>
              <a:rPr lang="en-US" dirty="0"/>
              <a:t>Newton’s method</a:t>
            </a:r>
          </a:p>
          <a:p>
            <a:pPr lvl="1"/>
            <a:r>
              <a:rPr lang="en-US" dirty="0"/>
              <a:t>Quasi-Newton’s method</a:t>
            </a:r>
          </a:p>
          <a:p>
            <a:pPr lvl="1"/>
            <a:r>
              <a:rPr lang="en-US" dirty="0"/>
              <a:t>Non-smooth optimization</a:t>
            </a:r>
          </a:p>
          <a:p>
            <a:pPr lvl="1"/>
            <a:r>
              <a:rPr lang="en-US" dirty="0"/>
              <a:t>Constrained optimization</a:t>
            </a:r>
          </a:p>
          <a:p>
            <a:pPr lvl="1"/>
            <a:endParaRPr lang="en-US" dirty="0"/>
          </a:p>
          <a:p>
            <a:r>
              <a:rPr lang="en-US" dirty="0"/>
              <a:t>Take an optimization class and learn more.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9C9B-8219-47B4-B949-538A15B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9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logistic model: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unknown weights</a:t>
                </a:r>
              </a:p>
              <a:p>
                <a:r>
                  <a:rPr lang="en-US" dirty="0"/>
                  <a:t>ML estimation:  Minimize the negative log likelihood: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= loss function = measure of goodness of fit of parameters</a:t>
                </a:r>
              </a:p>
              <a:p>
                <a:r>
                  <a:rPr lang="en-US" dirty="0"/>
                  <a:t>Loss function = binary cross entropy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9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F7F7-047C-47E0-8A53-3916519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7A7D-0CEC-4AD0-B33C-0FBA24D6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LogisticClassifier.fit</a:t>
            </a:r>
            <a:r>
              <a:rPr lang="en-US" dirty="0"/>
              <a:t>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Uses built-in optimizer to minimize loss function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How does this optimizer work?</a:t>
            </a:r>
          </a:p>
          <a:p>
            <a:pPr lvl="1"/>
            <a:r>
              <a:rPr lang="en-US" dirty="0"/>
              <a:t>How would we build one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B79C4-A3B9-43A4-81E0-94737528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50EFE-044A-4E1D-A8E5-AD17E35A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43" y="2166615"/>
            <a:ext cx="6348249" cy="740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E38FE-9A5E-46A9-84C8-6C6FCE15C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44" y="2907245"/>
            <a:ext cx="2772659" cy="753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79351-762B-4228-B737-CDF37086C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962" y="1612306"/>
            <a:ext cx="4488137" cy="33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7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29237" y="190949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35D4-EE49-433F-B974-A06E839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machine learning, we often want to minimize a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Key function</a:t>
                </a:r>
              </a:p>
              <a:p>
                <a:r>
                  <a:rPr lang="en-US" dirty="0"/>
                  <a:t>Gradient has several important properties for optimization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Provides a simple linear approximation of a function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When at a local minima,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b="0" dirty="0"/>
                </a:br>
                <a:endParaRPr lang="en-US" dirty="0"/>
              </a:p>
              <a:p>
                <a:pPr lvl="1"/>
                <a:r>
                  <a:rPr lang="en-US" dirty="0"/>
                  <a:t>At other points,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provides a direction of maximum decrease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AA5B5-9961-4653-9DEE-836F57E1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38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33729</TotalTime>
  <Words>1374</Words>
  <Application>Microsoft Office PowerPoint</Application>
  <PresentationFormat>Widescreen</PresentationFormat>
  <Paragraphs>388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Cambria Math</vt:lpstr>
      <vt:lpstr>Wingdings</vt:lpstr>
      <vt:lpstr>Wingdings 2</vt:lpstr>
      <vt:lpstr>Retrospect</vt:lpstr>
      <vt:lpstr>Lecture 7  Non-Linear Optimization</vt:lpstr>
      <vt:lpstr>Learning Objectives</vt:lpstr>
      <vt:lpstr>Outline </vt:lpstr>
      <vt:lpstr>Demo on GitHub</vt:lpstr>
      <vt:lpstr>Recap: Breast Cancer Example</vt:lpstr>
      <vt:lpstr>Logistic Regression Maximum Likelihood</vt:lpstr>
      <vt:lpstr>Minimizing the Loss Function</vt:lpstr>
      <vt:lpstr>Outline </vt:lpstr>
      <vt:lpstr>Gradients and Optimization</vt:lpstr>
      <vt:lpstr>Gradient Defined</vt:lpstr>
      <vt:lpstr>Example 1</vt:lpstr>
      <vt:lpstr>Example 2</vt:lpstr>
      <vt:lpstr>Example 2 in Python</vt:lpstr>
      <vt:lpstr>First-Order Approximations Scalar-Input Functions</vt:lpstr>
      <vt:lpstr>First-Order Approximations Vector Input Functions</vt:lpstr>
      <vt:lpstr>Gradients and Stationary Points</vt:lpstr>
      <vt:lpstr>Direction of Maximum Increase</vt:lpstr>
      <vt:lpstr>First-Order Approximations Matrix Input Functions</vt:lpstr>
      <vt:lpstr>Example 3:  Matrix-Input Function</vt:lpstr>
      <vt:lpstr>Example 3 in Python</vt:lpstr>
      <vt:lpstr>Outline </vt:lpstr>
      <vt:lpstr>Unconstrained Optimization</vt:lpstr>
      <vt:lpstr>Numerical Optimization</vt:lpstr>
      <vt:lpstr>Gradient Descent</vt:lpstr>
      <vt:lpstr>Gradient Descent Illustrated</vt:lpstr>
      <vt:lpstr>Gradient Descent Analysis</vt:lpstr>
      <vt:lpstr>Local vs. Global Minima</vt:lpstr>
      <vt:lpstr>Logistic Loss Function</vt:lpstr>
      <vt:lpstr>Logistic Loss as a Two Step Function</vt:lpstr>
      <vt:lpstr>Forward-Backward Method</vt:lpstr>
      <vt:lpstr>Implementation in Python</vt:lpstr>
      <vt:lpstr>Method 1:  Create a Class</vt:lpstr>
      <vt:lpstr>Testing the Gradient</vt:lpstr>
      <vt:lpstr>Method 2:  Lambda Calculus</vt:lpstr>
      <vt:lpstr>Gradient Descent</vt:lpstr>
      <vt:lpstr>Gradient Descent on Logistic Regression</vt:lpstr>
      <vt:lpstr>Different Step Sizes</vt:lpstr>
      <vt:lpstr>Outline </vt:lpstr>
      <vt:lpstr>Adaptive Step Size Selection</vt:lpstr>
      <vt:lpstr>Armijo Rule</vt:lpstr>
      <vt:lpstr>Armijo Rule Illustrated</vt:lpstr>
      <vt:lpstr>Adaptive Gradient Descent in Python</vt:lpstr>
      <vt:lpstr>In-Class Exercise</vt:lpstr>
      <vt:lpstr>Outline </vt:lpstr>
      <vt:lpstr>Convex Sets</vt:lpstr>
      <vt:lpstr>Convex Set Visualized</vt:lpstr>
      <vt:lpstr>Convex Functions</vt:lpstr>
      <vt:lpstr>Convex Function Examples</vt:lpstr>
      <vt:lpstr>Global Minima and Convex Function</vt:lpstr>
      <vt:lpstr>Other Topics We Did Not Cover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522</cp:revision>
  <cp:lastPrinted>2016-10-06T14:48:02Z</cp:lastPrinted>
  <dcterms:created xsi:type="dcterms:W3CDTF">2015-03-22T11:15:32Z</dcterms:created>
  <dcterms:modified xsi:type="dcterms:W3CDTF">2017-10-13T14:53:55Z</dcterms:modified>
</cp:coreProperties>
</file>