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8" r:id="rId2"/>
    <p:sldId id="275" r:id="rId3"/>
    <p:sldId id="285" r:id="rId4"/>
    <p:sldId id="276" r:id="rId5"/>
    <p:sldId id="278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1" r:id="rId18"/>
    <p:sldId id="290" r:id="rId19"/>
    <p:sldId id="292" r:id="rId20"/>
    <p:sldId id="293" r:id="rId21"/>
    <p:sldId id="294" r:id="rId22"/>
    <p:sldId id="295" r:id="rId23"/>
    <p:sldId id="297" r:id="rId24"/>
    <p:sldId id="298" r:id="rId25"/>
    <p:sldId id="302" r:id="rId26"/>
    <p:sldId id="304" r:id="rId27"/>
    <p:sldId id="303" r:id="rId28"/>
    <p:sldId id="305" r:id="rId29"/>
    <p:sldId id="306" r:id="rId30"/>
    <p:sldId id="299" r:id="rId31"/>
    <p:sldId id="300" r:id="rId32"/>
    <p:sldId id="301" r:id="rId33"/>
    <p:sldId id="307" r:id="rId34"/>
    <p:sldId id="309" r:id="rId35"/>
    <p:sldId id="308" r:id="rId36"/>
    <p:sldId id="310" r:id="rId37"/>
    <p:sldId id="312" r:id="rId38"/>
    <p:sldId id="313" r:id="rId39"/>
    <p:sldId id="314" r:id="rId40"/>
    <p:sldId id="311" r:id="rId41"/>
    <p:sldId id="315" r:id="rId42"/>
    <p:sldId id="316" r:id="rId43"/>
    <p:sldId id="317" r:id="rId44"/>
    <p:sldId id="318" r:id="rId45"/>
    <p:sldId id="319" r:id="rId46"/>
    <p:sldId id="320" r:id="rId47"/>
    <p:sldId id="322" r:id="rId48"/>
    <p:sldId id="321" r:id="rId49"/>
    <p:sldId id="323" r:id="rId5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47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pPr lvl="1"/>
            <a:endParaRPr lang="en-US" dirty="0"/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24" y="1636939"/>
            <a:ext cx="20764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87894"/>
            <a:ext cx="92487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85%.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4" y="4133073"/>
            <a:ext cx="325755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78" y="3578076"/>
            <a:ext cx="7800586" cy="20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5732" y="197870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055" y="1880226"/>
            <a:ext cx="1200150" cy="1247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6860656" y="2736314"/>
            <a:ext cx="1631598" cy="116389"/>
            <a:chOff x="5464098" y="2865863"/>
            <a:chExt cx="3445726" cy="182956"/>
          </a:xfrm>
        </p:grpSpPr>
        <p:sp>
          <p:nvSpPr>
            <p:cNvPr id="8" name="Rectangle 7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Right 15"/>
          <p:cNvSpPr/>
          <p:nvPr/>
        </p:nvSpPr>
        <p:spPr>
          <a:xfrm rot="10800000">
            <a:off x="8691892" y="231347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5732" y="1810690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55425" y="197870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02953" y="197871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99336" y="307876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6480" y="147213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5524" y="23515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23709" y="226846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1880227"/>
            <a:ext cx="252914" cy="142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00438" y="3425642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760697" y="229235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308575" y="292778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455"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dirty="0"/>
                  <a:t>.  Then: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784-dim row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 (proof on board):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any vector, then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For a given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maximized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</a:t>
                </a:r>
                <a:r>
                  <a:rPr lang="en-US" b="1" dirty="0"/>
                  <a:t> </a:t>
                </a:r>
                <a:r>
                  <a:rPr lang="en-US" dirty="0"/>
                  <a:t>of class k will be large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the “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matched filter</a:t>
                </a:r>
                <a:r>
                  <a:rPr lang="en-US" dirty="0"/>
                  <a:t>” in signal processing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class weight can be viewed as an image.</a:t>
                </a:r>
              </a:p>
              <a:p>
                <a:r>
                  <a:rPr lang="en-US" dirty="0"/>
                  <a:t>Class weight output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will be large when it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24" y="2436291"/>
            <a:ext cx="5738521" cy="3054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9373" y="3242520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weights for logistic classifier</a:t>
            </a:r>
          </a:p>
          <a:p>
            <a:endParaRPr lang="en-US" dirty="0"/>
          </a:p>
          <a:p>
            <a:r>
              <a:rPr lang="en-US" dirty="0"/>
              <a:t>Why are they blurry?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Linear </a:t>
            </a:r>
            <a:r>
              <a:rPr lang="en-US" dirty="0" err="1"/>
              <a:t>Separability</a:t>
            </a:r>
            <a:r>
              <a:rPr lang="en-US" dirty="0"/>
              <a:t>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6427" cy="4329817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Perfectly linearly separable </a:t>
                </a:r>
                <a:r>
                  <a:rPr lang="en-US" dirty="0"/>
                  <a:t>if there exists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cs typeface="Arial" panose="020B0604020202020204" pitchFamily="34" charset="0"/>
                  </a:rPr>
                  <a:t>separating hyperplane</a:t>
                </a:r>
                <a:r>
                  <a:rPr lang="en-US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bias</a:t>
                </a:r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6427" cy="4329817"/>
              </a:xfrm>
              <a:blipFill>
                <a:blip r:embed="rId2"/>
                <a:stretch>
                  <a:fillRect l="-191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999" y="2008768"/>
            <a:ext cx="3582201" cy="3007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13138" y="1510683"/>
                <a:ext cx="1187056" cy="60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38" y="1510683"/>
                <a:ext cx="1187056" cy="603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422780" y="2447256"/>
            <a:ext cx="212555" cy="298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10532" y="2852256"/>
            <a:ext cx="150914" cy="23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07669" y="237634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69" y="2376348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11290" y="2721157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290" y="2721157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data is perfectly linearly separable.</a:t>
                </a:r>
              </a:p>
              <a:p>
                <a:r>
                  <a:rPr lang="en-US" dirty="0"/>
                  <a:t>Define 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59897" y="2919369"/>
            <a:ext cx="1107347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751278" y="3271706"/>
            <a:ext cx="2615966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00045" y="2525086"/>
            <a:ext cx="4267199" cy="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3585" y="2289529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the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3585" y="2734703"/>
            <a:ext cx="395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all points are correctly classified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3585" y="3131832"/>
            <a:ext cx="19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on weights</a:t>
            </a:r>
          </a:p>
        </p:txBody>
      </p: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image classification as an classification problem</a:t>
            </a:r>
          </a:p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/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But,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3074" name="Picture 2" descr="Image result for hinge l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431" y="194096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1155680" y="4236440"/>
            <a:ext cx="76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3980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9554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95547" y="4612515"/>
            <a:ext cx="1339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Meets margin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64306" y="5335775"/>
            <a:ext cx="900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 to </a:t>
            </a:r>
            <a:br>
              <a:rPr lang="en-US" sz="1600" dirty="0"/>
            </a:br>
            <a:r>
              <a:rPr lang="en-US" sz="1600" dirty="0"/>
              <a:t>margin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6765" y="465971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Misclassifies</a:t>
            </a:r>
          </a:p>
        </p:txBody>
      </p: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871" y="3242520"/>
            <a:ext cx="205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 loss terms</a:t>
            </a:r>
          </a:p>
          <a:p>
            <a:r>
              <a:rPr lang="en-US" dirty="0"/>
              <a:t>Attempts to reduce </a:t>
            </a:r>
          </a:p>
          <a:p>
            <a:r>
              <a:rPr lang="en-US" dirty="0"/>
              <a:t>Misclassifications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0943" y="3242520"/>
                <a:ext cx="16761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Controls margin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43" y="3242520"/>
                <a:ext cx="1676100" cy="923330"/>
              </a:xfrm>
              <a:prstGeom prst="rect">
                <a:avLst/>
              </a:prstGeom>
              <a:blipFill>
                <a:blip r:embed="rId3"/>
                <a:stretch>
                  <a:fillRect l="-2909" t="-3974" r="-2545" b="-70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0⇒</m:t>
                    </m:r>
                  </m:oMath>
                </a14:m>
                <a:r>
                  <a:rPr lang="en-US" dirty="0"/>
                  <a:t> Sample violates the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violations.     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violations.     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/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817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 (proof on board):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3112315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objection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</a:t>
                </a:r>
                <a:r>
                  <a:rPr lang="en-US" dirty="0" err="1"/>
                  <a:t>satify</a:t>
                </a:r>
                <a:r>
                  <a:rPr lang="en-US" dirty="0"/>
                  <a:t>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Interpretation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suppose we are given a new 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classify</a:t>
                </a:r>
              </a:p>
              <a:p>
                <a:r>
                  <a:rPr lang="en-US" dirty="0"/>
                  <a:t>Classifier linear discriminant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training data</a:t>
                </a:r>
              </a:p>
              <a:p>
                <a:pPr lvl="1"/>
                <a:r>
                  <a:rPr lang="en-US" dirty="0"/>
                  <a:t>Weight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the samples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 is large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Originally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6836" y="355693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problem: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6" y="3105185"/>
            <a:ext cx="5957013" cy="3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1949261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 problem in transformed domain: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⁡(0,1−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 is of the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Classifier discriminant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7510243" y="4242732"/>
            <a:ext cx="402672" cy="1203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“kernel”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blipFill>
                <a:blip r:embed="rId3"/>
                <a:stretch>
                  <a:fillRect t="-10000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687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is: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Do not need to explicitly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directly compute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Provided kernel corresponds to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5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“distance”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42" y="2397483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44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/>
                  <a:t>Radial basis function: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8" y="1644228"/>
            <a:ext cx="5002544" cy="28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0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with: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RBF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</a:t>
                </a:r>
                <a:r>
                  <a:rPr lang="en-US" dirty="0" err="1"/>
                  <a:t>highe</a:t>
                </a:r>
                <a:r>
                  <a:rPr lang="en-US" dirty="0"/>
                  <a:t>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68" y="882209"/>
            <a:ext cx="5146852" cy="3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6841" y="4672251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2106395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Used in </a:t>
                </a:r>
                <a:r>
                  <a:rPr lang="en-US" dirty="0" err="1"/>
                  <a:t>sklearn</a:t>
                </a:r>
                <a:r>
                  <a:rPr lang="en-US" dirty="0"/>
                  <a:t>.  Best results but very slow</a:t>
                </a:r>
              </a:p>
              <a:p>
                <a:r>
                  <a:rPr lang="en-US" dirty="0"/>
                  <a:t>One-vs-all: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3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Data: 8 x 8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4355869"/>
            <a:ext cx="9792393" cy="1513225"/>
          </a:xfrm>
        </p:spPr>
        <p:txBody>
          <a:bodyPr/>
          <a:lstStyle/>
          <a:p>
            <a:r>
              <a:rPr lang="en-US" dirty="0"/>
              <a:t>Directly in </a:t>
            </a:r>
            <a:r>
              <a:rPr lang="en-US" dirty="0" err="1"/>
              <a:t>sklearn</a:t>
            </a:r>
            <a:r>
              <a:rPr lang="en-US" dirty="0"/>
              <a:t>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05" y="1728648"/>
            <a:ext cx="8027289" cy="22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Data:  28 x 28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846" y="1539277"/>
            <a:ext cx="4491833" cy="4329817"/>
          </a:xfrm>
        </p:spPr>
        <p:txBody>
          <a:bodyPr/>
          <a:lstStyle/>
          <a:p>
            <a:r>
              <a:rPr lang="en-US" dirty="0"/>
              <a:t>Will look at higher resolution version</a:t>
            </a:r>
          </a:p>
          <a:p>
            <a:r>
              <a:rPr lang="en-US" dirty="0"/>
              <a:t>Also, in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But needs to download from external site</a:t>
            </a:r>
          </a:p>
          <a:p>
            <a:r>
              <a:rPr lang="en-US" dirty="0"/>
              <a:t>70,000 samples.</a:t>
            </a:r>
          </a:p>
          <a:p>
            <a:r>
              <a:rPr lang="en-US" dirty="0"/>
              <a:t>Each image sample is a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118446"/>
            <a:ext cx="6203434" cy="21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be represented as 2D matrices or 1D vectors</a:t>
            </a:r>
          </a:p>
          <a:p>
            <a:r>
              <a:rPr lang="en-US" dirty="0"/>
              <a:t>Grayscale:  Each pixel value is between 0 (black) and 255 (white)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53" y="3070313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46031" y="3193147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9437" y="3509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48953" y="2935908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5843" y="2538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0271" y="4318088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94222" y="3533580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38702" y="3273762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43" y="2751242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813623" y="3663353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79" y="4014954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91734" y="3332269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53607" y="2921301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607" y="2921301"/>
                <a:ext cx="1613485" cy="369332"/>
              </a:xfrm>
              <a:prstGeom prst="rect">
                <a:avLst/>
              </a:prstGeom>
              <a:blipFill>
                <a:blip r:embed="rId5"/>
                <a:stretch>
                  <a:fillRect l="-34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35276</TotalTime>
  <Words>2022</Words>
  <Application>Microsoft Office PowerPoint</Application>
  <PresentationFormat>Widescreen</PresentationFormat>
  <Paragraphs>449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Wingdings</vt:lpstr>
      <vt:lpstr>Retrospect</vt:lpstr>
      <vt:lpstr>Lecture 8  Support Vector Machines</vt:lpstr>
      <vt:lpstr>Learning Objectives</vt:lpstr>
      <vt:lpstr>Outline</vt:lpstr>
      <vt:lpstr>MNIST Digit Classification</vt:lpstr>
      <vt:lpstr>A Widely-Used Benchmark</vt:lpstr>
      <vt:lpstr>Loading The Data: 8 x 8 Images</vt:lpstr>
      <vt:lpstr>Loading the Data:  28 x 28 Images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Visualizing the Weights</vt:lpstr>
      <vt:lpstr>Problems with Logistic Classifier</vt:lpstr>
      <vt:lpstr>Outline</vt:lpstr>
      <vt:lpstr>Recap:  Linear Separability and Margin</vt:lpstr>
      <vt:lpstr>Maximum Margin Classifier</vt:lpstr>
      <vt:lpstr>Visualizing Maximum Margin Classifier</vt:lpstr>
      <vt:lpstr>Problems with MM classifier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Correlation Interpretation of SVM</vt:lpstr>
      <vt:lpstr>Support Vectors</vt:lpstr>
      <vt:lpstr>Outline</vt:lpstr>
      <vt:lpstr>Transform Problem</vt:lpstr>
      <vt:lpstr>Transform Problem</vt:lpstr>
      <vt:lpstr>Kernel Trick</vt:lpstr>
      <vt:lpstr>Understanding the Kernel</vt:lpstr>
      <vt:lpstr>Possible Kernels</vt:lpstr>
      <vt:lpstr>Parameter Selection</vt:lpstr>
      <vt:lpstr>Multi-Class SVMs</vt:lpstr>
      <vt:lpstr>MNIST Results</vt:lpstr>
      <vt:lpstr>MNIST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516</cp:revision>
  <cp:lastPrinted>2016-10-20T14:22:38Z</cp:lastPrinted>
  <dcterms:created xsi:type="dcterms:W3CDTF">2015-03-22T11:15:32Z</dcterms:created>
  <dcterms:modified xsi:type="dcterms:W3CDTF">2017-10-28T19:20:35Z</dcterms:modified>
</cp:coreProperties>
</file>