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0"/>
  </p:notesMasterIdLst>
  <p:sldIdLst>
    <p:sldId id="258" r:id="rId2"/>
    <p:sldId id="328" r:id="rId3"/>
    <p:sldId id="38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88" r:id="rId12"/>
    <p:sldId id="268" r:id="rId13"/>
    <p:sldId id="287" r:id="rId14"/>
    <p:sldId id="289" r:id="rId15"/>
    <p:sldId id="293" r:id="rId16"/>
    <p:sldId id="294" r:id="rId17"/>
    <p:sldId id="269" r:id="rId18"/>
    <p:sldId id="270" r:id="rId19"/>
    <p:sldId id="271" r:id="rId20"/>
    <p:sldId id="389" r:id="rId21"/>
    <p:sldId id="353" r:id="rId22"/>
    <p:sldId id="357" r:id="rId23"/>
    <p:sldId id="354" r:id="rId24"/>
    <p:sldId id="356" r:id="rId25"/>
    <p:sldId id="355" r:id="rId26"/>
    <p:sldId id="358" r:id="rId27"/>
    <p:sldId id="359" r:id="rId28"/>
    <p:sldId id="390" r:id="rId29"/>
    <p:sldId id="362" r:id="rId30"/>
    <p:sldId id="363" r:id="rId31"/>
    <p:sldId id="364" r:id="rId32"/>
    <p:sldId id="365" r:id="rId33"/>
    <p:sldId id="366" r:id="rId34"/>
    <p:sldId id="378" r:id="rId35"/>
    <p:sldId id="377" r:id="rId36"/>
    <p:sldId id="367" r:id="rId37"/>
    <p:sldId id="369" r:id="rId38"/>
    <p:sldId id="370" r:id="rId39"/>
    <p:sldId id="368" r:id="rId40"/>
    <p:sldId id="371" r:id="rId41"/>
    <p:sldId id="372" r:id="rId42"/>
    <p:sldId id="373" r:id="rId43"/>
    <p:sldId id="374" r:id="rId44"/>
    <p:sldId id="375" r:id="rId45"/>
    <p:sldId id="376" r:id="rId46"/>
    <p:sldId id="405" r:id="rId47"/>
    <p:sldId id="382" r:id="rId48"/>
    <p:sldId id="383" r:id="rId49"/>
    <p:sldId id="384" r:id="rId50"/>
    <p:sldId id="385" r:id="rId51"/>
    <p:sldId id="391" r:id="rId52"/>
    <p:sldId id="330" r:id="rId53"/>
    <p:sldId id="332" r:id="rId54"/>
    <p:sldId id="333" r:id="rId55"/>
    <p:sldId id="334" r:id="rId56"/>
    <p:sldId id="345" r:id="rId57"/>
    <p:sldId id="392" r:id="rId58"/>
    <p:sldId id="337" r:id="rId59"/>
    <p:sldId id="338" r:id="rId60"/>
    <p:sldId id="336" r:id="rId61"/>
    <p:sldId id="339" r:id="rId62"/>
    <p:sldId id="331" r:id="rId63"/>
    <p:sldId id="347" r:id="rId64"/>
    <p:sldId id="348" r:id="rId65"/>
    <p:sldId id="335" r:id="rId66"/>
    <p:sldId id="393" r:id="rId67"/>
    <p:sldId id="310" r:id="rId68"/>
    <p:sldId id="312" r:id="rId69"/>
    <p:sldId id="396" r:id="rId70"/>
    <p:sldId id="397" r:id="rId71"/>
    <p:sldId id="398" r:id="rId72"/>
    <p:sldId id="399" r:id="rId73"/>
    <p:sldId id="316" r:id="rId74"/>
    <p:sldId id="400" r:id="rId75"/>
    <p:sldId id="401" r:id="rId76"/>
    <p:sldId id="402" r:id="rId77"/>
    <p:sldId id="404" r:id="rId78"/>
    <p:sldId id="403" r:id="rId7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60" d="100"/>
          <a:sy n="60" d="100"/>
        </p:scale>
        <p:origin x="83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35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0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40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78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93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28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34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60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8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80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3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18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06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43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1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12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57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80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7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13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76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7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005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037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365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250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860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520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446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44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995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00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55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641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711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03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817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327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925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526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927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467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69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52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10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862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16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837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250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315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075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11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318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761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83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116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54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785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99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742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1193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601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231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3773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549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90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13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248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75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62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5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2.png"/><Relationship Id="rId9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99.png"/><Relationship Id="rId4" Type="http://schemas.openxmlformats.org/officeDocument/2006/relationships/image" Target="../media/image9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9 </a:t>
            </a:r>
            <a:br>
              <a:rPr lang="en-US" sz="6600" dirty="0"/>
            </a:br>
            <a:r>
              <a:rPr lang="en-US" sz="6600" dirty="0"/>
              <a:t>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EE-UY 4563/EL-GY 9123: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Hidden Layer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887" y="4443933"/>
            <a:ext cx="7557970" cy="1055047"/>
          </a:xfrm>
        </p:spPr>
        <p:txBody>
          <a:bodyPr/>
          <a:lstStyle/>
          <a:p>
            <a:r>
              <a:rPr lang="en-US" dirty="0"/>
              <a:t>Hidden weights finds lower layer features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048" y="1661290"/>
            <a:ext cx="2690756" cy="2256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55381" y="395617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381" y="3956177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76959" y="260510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59" y="2605107"/>
                <a:ext cx="466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887" y="2151813"/>
            <a:ext cx="6772316" cy="164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39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Neural Network Loss Function</a:t>
            </a:r>
          </a:p>
          <a:p>
            <a:r>
              <a:rPr lang="en-US" dirty="0"/>
              <a:t>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Tensors</a:t>
            </a:r>
          </a:p>
          <a:p>
            <a:r>
              <a:rPr lang="en-US" dirty="0"/>
              <a:t>Gradient Tensors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46267" y="1965997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Input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= number of features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Hidden layer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Linear transform: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Soft decision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Dimension: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hidden units</a:t>
                </a:r>
              </a:p>
              <a:p>
                <a:pPr lvl="1"/>
                <a:endParaRPr lang="en-US" b="0" dirty="0"/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layer</a:t>
                </a:r>
                <a:r>
                  <a:rPr lang="en-US" b="0" dirty="0"/>
                  <a:t>:  </a:t>
                </a:r>
              </a:p>
              <a:p>
                <a:pPr lvl="1"/>
                <a:r>
                  <a:rPr lang="en-US" dirty="0"/>
                  <a:t>Linear transform: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Dimension: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= number of classes  / outputs</a:t>
                </a:r>
              </a:p>
              <a:p>
                <a:r>
                  <a:rPr lang="en-US" b="0" dirty="0"/>
                  <a:t>Can be used for classification or regression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656" y="1738344"/>
            <a:ext cx="3276401" cy="393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23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Neural Net Block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1330026"/>
              </a:xfrm>
            </p:spPr>
            <p:txBody>
              <a:bodyPr/>
              <a:lstStyle/>
              <a:p>
                <a:r>
                  <a:rPr lang="en-US" dirty="0"/>
                  <a:t>Hidden layer: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Output layer: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Response map: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1330026"/>
              </a:xfrm>
              <a:blipFill>
                <a:blip r:embed="rId3"/>
                <a:stretch>
                  <a:fillRect l="-1455" t="-5046" b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85170" y="475871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170" y="475871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426761" y="51406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8" name="Rectangle 7"/>
          <p:cNvSpPr/>
          <p:nvPr/>
        </p:nvSpPr>
        <p:spPr>
          <a:xfrm>
            <a:off x="2293814" y="3683547"/>
            <a:ext cx="833716" cy="16220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07029" y="2982263"/>
                <a:ext cx="18554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Linear map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029" y="2982263"/>
                <a:ext cx="1855444" cy="646331"/>
              </a:xfrm>
              <a:prstGeom prst="rect">
                <a:avLst/>
              </a:prstGeom>
              <a:blipFill>
                <a:blip r:embed="rId5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35623" y="2973172"/>
                <a:ext cx="11281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Activation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623" y="2973172"/>
                <a:ext cx="1128129" cy="646331"/>
              </a:xfrm>
              <a:prstGeom prst="rect">
                <a:avLst/>
              </a:prstGeom>
              <a:blipFill>
                <a:blip r:embed="rId6"/>
                <a:stretch>
                  <a:fillRect l="-4865" t="-5660" r="-4865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729931" y="4081292"/>
            <a:ext cx="166744" cy="16136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23657" y="4506238"/>
            <a:ext cx="166744" cy="16136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66619" y="3686316"/>
            <a:ext cx="833716" cy="15234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14" idx="6"/>
          </p:cNvCxnSpPr>
          <p:nvPr/>
        </p:nvCxnSpPr>
        <p:spPr>
          <a:xfrm>
            <a:off x="1896675" y="4161975"/>
            <a:ext cx="397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890401" y="4549960"/>
            <a:ext cx="403413" cy="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742130" y="5748387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121737" y="3782170"/>
            <a:ext cx="2742066" cy="278152"/>
            <a:chOff x="5290262" y="2631152"/>
            <a:chExt cx="2742066" cy="278152"/>
          </a:xfrm>
        </p:grpSpPr>
        <p:sp>
          <p:nvSpPr>
            <p:cNvPr id="59" name="Oval 58"/>
            <p:cNvSpPr/>
            <p:nvPr/>
          </p:nvSpPr>
          <p:spPr>
            <a:xfrm>
              <a:off x="5630167" y="2678550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59" idx="6"/>
            </p:cNvCxnSpPr>
            <p:nvPr/>
          </p:nvCxnSpPr>
          <p:spPr>
            <a:xfrm>
              <a:off x="5796911" y="2759233"/>
              <a:ext cx="614474" cy="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6751854" y="2759232"/>
              <a:ext cx="802304" cy="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5290262" y="2766237"/>
              <a:ext cx="335593" cy="1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6413541" y="2631152"/>
              <a:ext cx="338313" cy="278152"/>
              <a:chOff x="7843706" y="2141238"/>
              <a:chExt cx="612397" cy="467738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851512" y="2141238"/>
                <a:ext cx="604591" cy="46773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/>
              <p:cNvSpPr/>
              <p:nvPr/>
            </p:nvSpPr>
            <p:spPr>
              <a:xfrm>
                <a:off x="7843706" y="2254136"/>
                <a:ext cx="612397" cy="237077"/>
              </a:xfrm>
              <a:custGeom>
                <a:avLst/>
                <a:gdLst>
                  <a:gd name="connsiteX0" fmla="*/ 0 w 612397"/>
                  <a:gd name="connsiteY0" fmla="*/ 229005 h 237077"/>
                  <a:gd name="connsiteX1" fmla="*/ 176169 w 612397"/>
                  <a:gd name="connsiteY1" fmla="*/ 229005 h 237077"/>
                  <a:gd name="connsiteX2" fmla="*/ 234892 w 612397"/>
                  <a:gd name="connsiteY2" fmla="*/ 145115 h 237077"/>
                  <a:gd name="connsiteX3" fmla="*/ 327171 w 612397"/>
                  <a:gd name="connsiteY3" fmla="*/ 19281 h 237077"/>
                  <a:gd name="connsiteX4" fmla="*/ 612397 w 612397"/>
                  <a:gd name="connsiteY4" fmla="*/ 2503 h 237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2397" h="237077">
                    <a:moveTo>
                      <a:pt x="0" y="229005"/>
                    </a:moveTo>
                    <a:cubicBezTo>
                      <a:pt x="68510" y="235996"/>
                      <a:pt x="137020" y="242987"/>
                      <a:pt x="176169" y="229005"/>
                    </a:cubicBezTo>
                    <a:cubicBezTo>
                      <a:pt x="215318" y="215023"/>
                      <a:pt x="209725" y="180069"/>
                      <a:pt x="234892" y="145115"/>
                    </a:cubicBezTo>
                    <a:cubicBezTo>
                      <a:pt x="260059" y="110161"/>
                      <a:pt x="264254" y="43050"/>
                      <a:pt x="327171" y="19281"/>
                    </a:cubicBezTo>
                    <a:cubicBezTo>
                      <a:pt x="390088" y="-4488"/>
                      <a:pt x="501242" y="-993"/>
                      <a:pt x="612397" y="2503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Oval 66"/>
            <p:cNvSpPr/>
            <p:nvPr/>
          </p:nvSpPr>
          <p:spPr>
            <a:xfrm>
              <a:off x="7563821" y="2678550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7731562" y="2764129"/>
              <a:ext cx="300766" cy="4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285431" y="5125583"/>
                <a:ext cx="496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431" y="5125583"/>
                <a:ext cx="49686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185302" y="5123416"/>
                <a:ext cx="527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302" y="5123416"/>
                <a:ext cx="5273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/>
          <p:cNvGrpSpPr/>
          <p:nvPr/>
        </p:nvGrpSpPr>
        <p:grpSpPr>
          <a:xfrm>
            <a:off x="3121737" y="4108156"/>
            <a:ext cx="2742066" cy="278152"/>
            <a:chOff x="5290262" y="2631152"/>
            <a:chExt cx="2742066" cy="278152"/>
          </a:xfrm>
        </p:grpSpPr>
        <p:sp>
          <p:nvSpPr>
            <p:cNvPr id="98" name="Oval 97"/>
            <p:cNvSpPr/>
            <p:nvPr/>
          </p:nvSpPr>
          <p:spPr>
            <a:xfrm>
              <a:off x="5630167" y="2678550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>
              <a:stCxn id="98" idx="6"/>
            </p:cNvCxnSpPr>
            <p:nvPr/>
          </p:nvCxnSpPr>
          <p:spPr>
            <a:xfrm>
              <a:off x="5796911" y="2759233"/>
              <a:ext cx="614474" cy="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6751854" y="2759232"/>
              <a:ext cx="802304" cy="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5290262" y="2766237"/>
              <a:ext cx="335593" cy="1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6413541" y="2631152"/>
              <a:ext cx="338313" cy="278152"/>
              <a:chOff x="7843706" y="2141238"/>
              <a:chExt cx="612397" cy="467738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7851512" y="2141238"/>
                <a:ext cx="604591" cy="46773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reeform: Shape 105"/>
              <p:cNvSpPr/>
              <p:nvPr/>
            </p:nvSpPr>
            <p:spPr>
              <a:xfrm>
                <a:off x="7843706" y="2254136"/>
                <a:ext cx="612397" cy="237077"/>
              </a:xfrm>
              <a:custGeom>
                <a:avLst/>
                <a:gdLst>
                  <a:gd name="connsiteX0" fmla="*/ 0 w 612397"/>
                  <a:gd name="connsiteY0" fmla="*/ 229005 h 237077"/>
                  <a:gd name="connsiteX1" fmla="*/ 176169 w 612397"/>
                  <a:gd name="connsiteY1" fmla="*/ 229005 h 237077"/>
                  <a:gd name="connsiteX2" fmla="*/ 234892 w 612397"/>
                  <a:gd name="connsiteY2" fmla="*/ 145115 h 237077"/>
                  <a:gd name="connsiteX3" fmla="*/ 327171 w 612397"/>
                  <a:gd name="connsiteY3" fmla="*/ 19281 h 237077"/>
                  <a:gd name="connsiteX4" fmla="*/ 612397 w 612397"/>
                  <a:gd name="connsiteY4" fmla="*/ 2503 h 237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2397" h="237077">
                    <a:moveTo>
                      <a:pt x="0" y="229005"/>
                    </a:moveTo>
                    <a:cubicBezTo>
                      <a:pt x="68510" y="235996"/>
                      <a:pt x="137020" y="242987"/>
                      <a:pt x="176169" y="229005"/>
                    </a:cubicBezTo>
                    <a:cubicBezTo>
                      <a:pt x="215318" y="215023"/>
                      <a:pt x="209725" y="180069"/>
                      <a:pt x="234892" y="145115"/>
                    </a:cubicBezTo>
                    <a:cubicBezTo>
                      <a:pt x="260059" y="110161"/>
                      <a:pt x="264254" y="43050"/>
                      <a:pt x="327171" y="19281"/>
                    </a:cubicBezTo>
                    <a:cubicBezTo>
                      <a:pt x="390088" y="-4488"/>
                      <a:pt x="501242" y="-993"/>
                      <a:pt x="612397" y="2503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Oval 102"/>
            <p:cNvSpPr/>
            <p:nvPr/>
          </p:nvSpPr>
          <p:spPr>
            <a:xfrm>
              <a:off x="7563821" y="2678550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7731562" y="2764129"/>
              <a:ext cx="300766" cy="4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3121737" y="4448019"/>
            <a:ext cx="2742066" cy="278152"/>
            <a:chOff x="5290262" y="2631152"/>
            <a:chExt cx="2742066" cy="278152"/>
          </a:xfrm>
        </p:grpSpPr>
        <p:sp>
          <p:nvSpPr>
            <p:cNvPr id="108" name="Oval 107"/>
            <p:cNvSpPr/>
            <p:nvPr/>
          </p:nvSpPr>
          <p:spPr>
            <a:xfrm>
              <a:off x="5630167" y="2678550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/>
            <p:cNvCxnSpPr>
              <a:stCxn id="108" idx="6"/>
            </p:cNvCxnSpPr>
            <p:nvPr/>
          </p:nvCxnSpPr>
          <p:spPr>
            <a:xfrm>
              <a:off x="5796911" y="2759233"/>
              <a:ext cx="614474" cy="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6751854" y="2759232"/>
              <a:ext cx="802304" cy="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5290262" y="2766237"/>
              <a:ext cx="335593" cy="1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/>
            <p:cNvGrpSpPr/>
            <p:nvPr/>
          </p:nvGrpSpPr>
          <p:grpSpPr>
            <a:xfrm>
              <a:off x="6413541" y="2631152"/>
              <a:ext cx="338313" cy="278152"/>
              <a:chOff x="7843706" y="2141238"/>
              <a:chExt cx="612397" cy="467738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7851512" y="2141238"/>
                <a:ext cx="604591" cy="46773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/>
              <p:cNvSpPr/>
              <p:nvPr/>
            </p:nvSpPr>
            <p:spPr>
              <a:xfrm>
                <a:off x="7843706" y="2254136"/>
                <a:ext cx="612397" cy="237077"/>
              </a:xfrm>
              <a:custGeom>
                <a:avLst/>
                <a:gdLst>
                  <a:gd name="connsiteX0" fmla="*/ 0 w 612397"/>
                  <a:gd name="connsiteY0" fmla="*/ 229005 h 237077"/>
                  <a:gd name="connsiteX1" fmla="*/ 176169 w 612397"/>
                  <a:gd name="connsiteY1" fmla="*/ 229005 h 237077"/>
                  <a:gd name="connsiteX2" fmla="*/ 234892 w 612397"/>
                  <a:gd name="connsiteY2" fmla="*/ 145115 h 237077"/>
                  <a:gd name="connsiteX3" fmla="*/ 327171 w 612397"/>
                  <a:gd name="connsiteY3" fmla="*/ 19281 h 237077"/>
                  <a:gd name="connsiteX4" fmla="*/ 612397 w 612397"/>
                  <a:gd name="connsiteY4" fmla="*/ 2503 h 237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2397" h="237077">
                    <a:moveTo>
                      <a:pt x="0" y="229005"/>
                    </a:moveTo>
                    <a:cubicBezTo>
                      <a:pt x="68510" y="235996"/>
                      <a:pt x="137020" y="242987"/>
                      <a:pt x="176169" y="229005"/>
                    </a:cubicBezTo>
                    <a:cubicBezTo>
                      <a:pt x="215318" y="215023"/>
                      <a:pt x="209725" y="180069"/>
                      <a:pt x="234892" y="145115"/>
                    </a:cubicBezTo>
                    <a:cubicBezTo>
                      <a:pt x="260059" y="110161"/>
                      <a:pt x="264254" y="43050"/>
                      <a:pt x="327171" y="19281"/>
                    </a:cubicBezTo>
                    <a:cubicBezTo>
                      <a:pt x="390088" y="-4488"/>
                      <a:pt x="501242" y="-993"/>
                      <a:pt x="612397" y="2503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3" name="Oval 112"/>
            <p:cNvSpPr/>
            <p:nvPr/>
          </p:nvSpPr>
          <p:spPr>
            <a:xfrm>
              <a:off x="7563821" y="2678550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7731562" y="2764129"/>
              <a:ext cx="300766" cy="4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3111306" y="4815685"/>
            <a:ext cx="2742066" cy="278152"/>
            <a:chOff x="5290262" y="2631152"/>
            <a:chExt cx="2742066" cy="278152"/>
          </a:xfrm>
        </p:grpSpPr>
        <p:sp>
          <p:nvSpPr>
            <p:cNvPr id="118" name="Oval 117"/>
            <p:cNvSpPr/>
            <p:nvPr/>
          </p:nvSpPr>
          <p:spPr>
            <a:xfrm>
              <a:off x="5630167" y="2678550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Arrow Connector 118"/>
            <p:cNvCxnSpPr>
              <a:stCxn id="118" idx="6"/>
            </p:cNvCxnSpPr>
            <p:nvPr/>
          </p:nvCxnSpPr>
          <p:spPr>
            <a:xfrm>
              <a:off x="5796911" y="2759233"/>
              <a:ext cx="614474" cy="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6751854" y="2759232"/>
              <a:ext cx="802304" cy="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5290262" y="2766237"/>
              <a:ext cx="335593" cy="1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6413541" y="2631152"/>
              <a:ext cx="338313" cy="278152"/>
              <a:chOff x="7843706" y="2141238"/>
              <a:chExt cx="612397" cy="467738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7851512" y="2141238"/>
                <a:ext cx="604591" cy="46773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: Shape 125"/>
              <p:cNvSpPr/>
              <p:nvPr/>
            </p:nvSpPr>
            <p:spPr>
              <a:xfrm>
                <a:off x="7843706" y="2254136"/>
                <a:ext cx="612397" cy="237077"/>
              </a:xfrm>
              <a:custGeom>
                <a:avLst/>
                <a:gdLst>
                  <a:gd name="connsiteX0" fmla="*/ 0 w 612397"/>
                  <a:gd name="connsiteY0" fmla="*/ 229005 h 237077"/>
                  <a:gd name="connsiteX1" fmla="*/ 176169 w 612397"/>
                  <a:gd name="connsiteY1" fmla="*/ 229005 h 237077"/>
                  <a:gd name="connsiteX2" fmla="*/ 234892 w 612397"/>
                  <a:gd name="connsiteY2" fmla="*/ 145115 h 237077"/>
                  <a:gd name="connsiteX3" fmla="*/ 327171 w 612397"/>
                  <a:gd name="connsiteY3" fmla="*/ 19281 h 237077"/>
                  <a:gd name="connsiteX4" fmla="*/ 612397 w 612397"/>
                  <a:gd name="connsiteY4" fmla="*/ 2503 h 237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2397" h="237077">
                    <a:moveTo>
                      <a:pt x="0" y="229005"/>
                    </a:moveTo>
                    <a:cubicBezTo>
                      <a:pt x="68510" y="235996"/>
                      <a:pt x="137020" y="242987"/>
                      <a:pt x="176169" y="229005"/>
                    </a:cubicBezTo>
                    <a:cubicBezTo>
                      <a:pt x="215318" y="215023"/>
                      <a:pt x="209725" y="180069"/>
                      <a:pt x="234892" y="145115"/>
                    </a:cubicBezTo>
                    <a:cubicBezTo>
                      <a:pt x="260059" y="110161"/>
                      <a:pt x="264254" y="43050"/>
                      <a:pt x="327171" y="19281"/>
                    </a:cubicBezTo>
                    <a:cubicBezTo>
                      <a:pt x="390088" y="-4488"/>
                      <a:pt x="501242" y="-993"/>
                      <a:pt x="612397" y="2503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7563821" y="2678550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Arrow Connector 123"/>
            <p:cNvCxnSpPr/>
            <p:nvPr/>
          </p:nvCxnSpPr>
          <p:spPr>
            <a:xfrm>
              <a:off x="7731562" y="2764129"/>
              <a:ext cx="300766" cy="4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286441" y="2955663"/>
                <a:ext cx="1994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Linear map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441" y="2955663"/>
                <a:ext cx="1994072" cy="646331"/>
              </a:xfrm>
              <a:prstGeom prst="rect">
                <a:avLst/>
              </a:prstGeom>
              <a:blipFill>
                <a:blip r:embed="rId9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Oval 128"/>
          <p:cNvSpPr/>
          <p:nvPr/>
        </p:nvSpPr>
        <p:spPr>
          <a:xfrm>
            <a:off x="7053487" y="4178781"/>
            <a:ext cx="166744" cy="16136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/>
          <p:cNvCxnSpPr>
            <a:stCxn id="129" idx="6"/>
          </p:cNvCxnSpPr>
          <p:nvPr/>
        </p:nvCxnSpPr>
        <p:spPr>
          <a:xfrm>
            <a:off x="7220231" y="4259464"/>
            <a:ext cx="438918" cy="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6713582" y="4266468"/>
            <a:ext cx="335593" cy="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6881378" y="4754084"/>
                <a:ext cx="496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378" y="4754084"/>
                <a:ext cx="49686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/>
          <p:cNvSpPr/>
          <p:nvPr/>
        </p:nvSpPr>
        <p:spPr>
          <a:xfrm rot="5400000">
            <a:off x="3317994" y="4291168"/>
            <a:ext cx="387323" cy="268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5599474" y="5721260"/>
            <a:ext cx="168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142" name="Right Brace 141"/>
          <p:cNvSpPr/>
          <p:nvPr/>
        </p:nvSpPr>
        <p:spPr>
          <a:xfrm rot="5400000">
            <a:off x="6143186" y="4995558"/>
            <a:ext cx="344774" cy="1205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646362" y="3689040"/>
            <a:ext cx="833716" cy="15234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43094" y="4536277"/>
            <a:ext cx="166744" cy="16136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9" idx="6"/>
          </p:cNvCxnSpPr>
          <p:nvPr/>
        </p:nvCxnSpPr>
        <p:spPr>
          <a:xfrm>
            <a:off x="7209838" y="4616960"/>
            <a:ext cx="438918" cy="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703189" y="4623964"/>
            <a:ext cx="335593" cy="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480078" y="4487552"/>
            <a:ext cx="438918" cy="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496013" y="2990320"/>
            <a:ext cx="1134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Response </a:t>
            </a:r>
            <a:br>
              <a:rPr lang="en-US" dirty="0"/>
            </a:br>
            <a:r>
              <a:rPr lang="en-US" dirty="0"/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972518" y="4286809"/>
                <a:ext cx="1465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518" y="4286809"/>
                <a:ext cx="1465209" cy="369332"/>
              </a:xfrm>
              <a:prstGeom prst="rect">
                <a:avLst/>
              </a:prstGeom>
              <a:blipFill>
                <a:blip r:embed="rId11"/>
                <a:stretch>
                  <a:fillRect t="-8197" r="-2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31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354" y="3323985"/>
            <a:ext cx="3301634" cy="21967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Hidden variables</a:t>
                </a:r>
                <a:r>
                  <a:rPr lang="en-US" dirty="0"/>
                  <a:t>: 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These are not directly observed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Hidden units</a:t>
                </a:r>
                <a:r>
                  <a:rPr lang="en-US" dirty="0"/>
                  <a:t>:  The functions that compute: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activation function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units</a:t>
                </a:r>
                <a:r>
                  <a:rPr lang="en-US" dirty="0"/>
                  <a:t>:  The functions that compute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573288" y="4123644"/>
                <a:ext cx="630877" cy="3916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288" y="4123644"/>
                <a:ext cx="630877" cy="391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55171" y="3508362"/>
                <a:ext cx="604396" cy="3916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171" y="3508362"/>
                <a:ext cx="604396" cy="3916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78921" y="4952352"/>
                <a:ext cx="596317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921" y="4952352"/>
                <a:ext cx="596317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223596" y="4084385"/>
            <a:ext cx="442414" cy="182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Map or Output Activation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Last layer depends on type of response</a:t>
                </a:r>
              </a:p>
              <a:p>
                <a:r>
                  <a:rPr lang="en-US" dirty="0"/>
                  <a:t>Binary classification: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is a scalar</a:t>
                </a:r>
              </a:p>
              <a:p>
                <a:pPr lvl="1"/>
                <a:r>
                  <a:rPr lang="en-US" dirty="0"/>
                  <a:t>Hard decision: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Soft decision: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Multi-class classification: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is a vector</a:t>
                </a:r>
              </a:p>
              <a:p>
                <a:pPr lvl="1"/>
                <a:r>
                  <a:rPr lang="en-US" dirty="0"/>
                  <a:t>Hard decision: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Soft decision: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softmax</a:t>
                </a:r>
                <a:r>
                  <a:rPr lang="en-US" dirty="0"/>
                  <a:t>   </a:t>
                </a:r>
              </a:p>
              <a:p>
                <a:r>
                  <a:rPr lang="en-US" dirty="0"/>
                  <a:t>Regression: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61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Activation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common activation functions</a:t>
                </a:r>
              </a:p>
              <a:p>
                <a:r>
                  <a:rPr lang="en-US" dirty="0"/>
                  <a:t>Sigmoid: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Benefits:  Values are bounded</a:t>
                </a:r>
              </a:p>
              <a:p>
                <a:pPr lvl="1"/>
                <a:r>
                  <a:rPr lang="en-US" dirty="0"/>
                  <a:t>Often used for small networks</a:t>
                </a:r>
              </a:p>
              <a:p>
                <a:endParaRPr lang="en-US" dirty="0"/>
              </a:p>
              <a:p>
                <a:r>
                  <a:rPr lang="en-US" dirty="0"/>
                  <a:t>Rectified linear unit (</a:t>
                </a:r>
                <a:r>
                  <a:rPr lang="en-US" dirty="0" err="1"/>
                  <a:t>ReLU</a:t>
                </a:r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add sparsity (more on this later)</a:t>
                </a:r>
              </a:p>
              <a:p>
                <a:pPr lvl="1"/>
                <a:r>
                  <a:rPr lang="en-US" dirty="0"/>
                  <a:t>Often used for larger networks</a:t>
                </a:r>
              </a:p>
              <a:p>
                <a:pPr lvl="1"/>
                <a:r>
                  <a:rPr lang="en-US" dirty="0"/>
                  <a:t>Esp. in combination with dropout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706" y="2072308"/>
            <a:ext cx="3314088" cy="143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3817775"/>
            <a:ext cx="3138818" cy="228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63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05958707"/>
                  </p:ext>
                </p:extLst>
              </p:nvPr>
            </p:nvGraphicFramePr>
            <p:xfrm>
              <a:off x="1096963" y="1539875"/>
              <a:ext cx="965171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44804">
                      <a:extLst>
                        <a:ext uri="{9D8B030D-6E8A-4147-A177-3AD203B41FA5}">
                          <a16:colId xmlns:a16="http://schemas.microsoft.com/office/drawing/2014/main" val="1175811115"/>
                        </a:ext>
                      </a:extLst>
                    </a:gridCol>
                    <a:gridCol w="1721470">
                      <a:extLst>
                        <a:ext uri="{9D8B030D-6E8A-4147-A177-3AD203B41FA5}">
                          <a16:colId xmlns:a16="http://schemas.microsoft.com/office/drawing/2014/main" val="2179964321"/>
                        </a:ext>
                      </a:extLst>
                    </a:gridCol>
                    <a:gridCol w="1766567">
                      <a:extLst>
                        <a:ext uri="{9D8B030D-6E8A-4147-A177-3AD203B41FA5}">
                          <a16:colId xmlns:a16="http://schemas.microsoft.com/office/drawing/2014/main" val="2647043569"/>
                        </a:ext>
                      </a:extLst>
                    </a:gridCol>
                    <a:gridCol w="3218878">
                      <a:extLst>
                        <a:ext uri="{9D8B030D-6E8A-4147-A177-3AD203B41FA5}">
                          <a16:colId xmlns:a16="http://schemas.microsoft.com/office/drawing/2014/main" val="1269359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966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Hidden</a:t>
                          </a:r>
                          <a:r>
                            <a:rPr lang="en-US" baseline="0" dirty="0"/>
                            <a:t> layer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604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1368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565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8370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590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05958707"/>
                  </p:ext>
                </p:extLst>
              </p:nvPr>
            </p:nvGraphicFramePr>
            <p:xfrm>
              <a:off x="1096963" y="1539875"/>
              <a:ext cx="965171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44804">
                      <a:extLst>
                        <a:ext uri="{9D8B030D-6E8A-4147-A177-3AD203B41FA5}">
                          <a16:colId xmlns:a16="http://schemas.microsoft.com/office/drawing/2014/main" val="1175811115"/>
                        </a:ext>
                      </a:extLst>
                    </a:gridCol>
                    <a:gridCol w="1721470">
                      <a:extLst>
                        <a:ext uri="{9D8B030D-6E8A-4147-A177-3AD203B41FA5}">
                          <a16:colId xmlns:a16="http://schemas.microsoft.com/office/drawing/2014/main" val="2179964321"/>
                        </a:ext>
                      </a:extLst>
                    </a:gridCol>
                    <a:gridCol w="1766567">
                      <a:extLst>
                        <a:ext uri="{9D8B030D-6E8A-4147-A177-3AD203B41FA5}">
                          <a16:colId xmlns:a16="http://schemas.microsoft.com/office/drawing/2014/main" val="2647043569"/>
                        </a:ext>
                      </a:extLst>
                    </a:gridCol>
                    <a:gridCol w="3218878">
                      <a:extLst>
                        <a:ext uri="{9D8B030D-6E8A-4147-A177-3AD203B41FA5}">
                          <a16:colId xmlns:a16="http://schemas.microsoft.com/office/drawing/2014/main" val="1269359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966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Hidden</a:t>
                          </a:r>
                          <a:r>
                            <a:rPr lang="en-US" baseline="0" dirty="0"/>
                            <a:t> layer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4483" t="-108197" r="-18379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811" t="-108197" r="-756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0604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4483" t="-208197" r="-1837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811" t="-208197" r="-756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1368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4483" t="-308197" r="-1837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811" t="-308197" r="-756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8565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4483" t="-408197" r="-18379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811" t="-408197" r="-756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8370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811" t="-508197" r="-75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75907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096963" y="4043082"/>
                <a:ext cx="10058717" cy="182601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0" dirty="0"/>
                  <a:t>Sizes: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input dimension,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= number of hidden units,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=output dimension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= number of hidden units is a free parameter</a:t>
                </a:r>
              </a:p>
              <a:p>
                <a:r>
                  <a:rPr lang="en-US" dirty="0"/>
                  <a:t>Discuss selection later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63" y="4043082"/>
                <a:ext cx="10058717" cy="1826012"/>
              </a:xfrm>
              <a:prstGeom prst="rect">
                <a:avLst/>
              </a:prstGeom>
              <a:blipFill>
                <a:blip r:embed="rId4"/>
                <a:stretch>
                  <a:fillRect l="-1455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479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from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0494" y="1539277"/>
            <a:ext cx="5185185" cy="4329817"/>
          </a:xfrm>
        </p:spPr>
        <p:txBody>
          <a:bodyPr/>
          <a:lstStyle/>
          <a:p>
            <a:r>
              <a:rPr lang="en-US" dirty="0"/>
              <a:t>Simple model of neurons</a:t>
            </a:r>
          </a:p>
          <a:p>
            <a:pPr lvl="1"/>
            <a:r>
              <a:rPr lang="en-US" dirty="0"/>
              <a:t>Dendrites:  Input currents from other neurons</a:t>
            </a:r>
          </a:p>
          <a:p>
            <a:pPr lvl="1"/>
            <a:r>
              <a:rPr lang="en-US" dirty="0"/>
              <a:t>Soma:  Cell body, accumulation of charge</a:t>
            </a:r>
          </a:p>
          <a:p>
            <a:pPr lvl="1"/>
            <a:r>
              <a:rPr lang="en-US" dirty="0"/>
              <a:t>Axon:  Outputs to other neurons</a:t>
            </a:r>
          </a:p>
          <a:p>
            <a:pPr lvl="1"/>
            <a:r>
              <a:rPr lang="en-US" dirty="0"/>
              <a:t>Synapse:  Junction between neurons</a:t>
            </a:r>
          </a:p>
          <a:p>
            <a:r>
              <a:rPr lang="en-US" dirty="0"/>
              <a:t>Operation:</a:t>
            </a:r>
          </a:p>
          <a:p>
            <a:pPr lvl="1"/>
            <a:r>
              <a:rPr lang="en-US" dirty="0"/>
              <a:t>Take weighted sum of input current</a:t>
            </a:r>
          </a:p>
          <a:p>
            <a:pPr lvl="1"/>
            <a:r>
              <a:rPr lang="en-US" dirty="0"/>
              <a:t>Outputs when sum reaches a threshold</a:t>
            </a:r>
          </a:p>
          <a:p>
            <a:r>
              <a:rPr lang="en-US" dirty="0"/>
              <a:t>Each neuron is like one unit in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2050" name="Picture 2" descr="Image result for neu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663492"/>
            <a:ext cx="4522311" cy="204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47" y="4040863"/>
            <a:ext cx="34861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00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Interest in understanding the brain for thousands of years</a:t>
            </a:r>
          </a:p>
          <a:p>
            <a:r>
              <a:rPr lang="en-US" dirty="0"/>
              <a:t>1940s:  Donald Hebb.  Hebbian learning for neural plasticity</a:t>
            </a:r>
          </a:p>
          <a:p>
            <a:pPr lvl="1"/>
            <a:r>
              <a:rPr lang="en-US" dirty="0"/>
              <a:t>Hypothesized rule for updating synaptic weights in biological neurons</a:t>
            </a:r>
          </a:p>
          <a:p>
            <a:r>
              <a:rPr lang="en-US" dirty="0"/>
              <a:t>1950s:  Frank Rosenblatt:  Coined the term perceptron</a:t>
            </a:r>
          </a:p>
          <a:p>
            <a:pPr lvl="1"/>
            <a:r>
              <a:rPr lang="en-US" dirty="0"/>
              <a:t>Essentially single layer classifier, similar to logistic classification</a:t>
            </a:r>
          </a:p>
          <a:p>
            <a:pPr lvl="1"/>
            <a:r>
              <a:rPr lang="en-US" dirty="0"/>
              <a:t>Early computer implementations</a:t>
            </a:r>
          </a:p>
          <a:p>
            <a:pPr lvl="1"/>
            <a:r>
              <a:rPr lang="en-US" dirty="0"/>
              <a:t>But, Limitations of linear classifiers and computer power</a:t>
            </a:r>
          </a:p>
          <a:p>
            <a:r>
              <a:rPr lang="en-US" dirty="0"/>
              <a:t>1960s:  Backpropagation:  Efficient way to train multi-layer networks</a:t>
            </a:r>
          </a:p>
          <a:p>
            <a:pPr lvl="1"/>
            <a:r>
              <a:rPr lang="en-US" dirty="0"/>
              <a:t>More on this later</a:t>
            </a:r>
          </a:p>
          <a:p>
            <a:r>
              <a:rPr lang="en-US" dirty="0"/>
              <a:t>1980s:  Resurgence with greater computational power</a:t>
            </a:r>
          </a:p>
          <a:p>
            <a:r>
              <a:rPr lang="en-US" dirty="0"/>
              <a:t>2005+:  Deep networks</a:t>
            </a:r>
          </a:p>
          <a:p>
            <a:pPr lvl="1"/>
            <a:r>
              <a:rPr lang="en-US" dirty="0"/>
              <a:t>Many more layers.  Increased computational power and data</a:t>
            </a:r>
          </a:p>
          <a:p>
            <a:pPr lvl="1"/>
            <a:r>
              <a:rPr lang="en-US" dirty="0"/>
              <a:t>Enabled first breakthroughs in various image and text processing.</a:t>
            </a:r>
          </a:p>
          <a:p>
            <a:pPr lvl="1"/>
            <a:r>
              <a:rPr lang="en-US" dirty="0"/>
              <a:t>Next lecture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431" y="1771988"/>
            <a:ext cx="2676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2772-5392-465D-9242-BACB8B9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0AD6-4361-4A96-8750-56F4A3B5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 describe a neural network with a single hidden layer</a:t>
            </a:r>
          </a:p>
          <a:p>
            <a:pPr lvl="1"/>
            <a:r>
              <a:rPr lang="en-US" dirty="0"/>
              <a:t>Describe mappings for the hidden and output units</a:t>
            </a:r>
          </a:p>
          <a:p>
            <a:r>
              <a:rPr lang="en-US" dirty="0"/>
              <a:t>Manually compute output regions for very simple networks</a:t>
            </a:r>
          </a:p>
          <a:p>
            <a:r>
              <a:rPr lang="en-US" dirty="0"/>
              <a:t>Select the loss function based on the problem type</a:t>
            </a:r>
          </a:p>
          <a:p>
            <a:r>
              <a:rPr lang="en-US" dirty="0"/>
              <a:t>Build and train a simple neural network in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Write the formulas for gradients using backpropagation</a:t>
            </a:r>
          </a:p>
          <a:p>
            <a:r>
              <a:rPr lang="en-US" dirty="0"/>
              <a:t>Describe mini-batches in stochastic 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D2A3B-D3C5-4250-8531-9A37EAF3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75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Neural Network Loss Function</a:t>
            </a:r>
          </a:p>
          <a:p>
            <a:r>
              <a:rPr lang="en-US" dirty="0"/>
              <a:t>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Tensors</a:t>
            </a:r>
          </a:p>
          <a:p>
            <a:r>
              <a:rPr lang="en-US" dirty="0"/>
              <a:t>Gradient Tensors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15787" y="2402877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9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parameters: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Weights and biases for hidden and output layers</a:t>
                </a:r>
              </a:p>
              <a:p>
                <a:r>
                  <a:rPr lang="en-US" dirty="0"/>
                  <a:t>Will minimize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loss function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= measures how well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fit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80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8E1A-C576-4976-90AB-EF9FC71A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Neural networks are often processed in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batches</a:t>
                </a:r>
              </a:p>
              <a:p>
                <a:pPr lvl="1"/>
                <a:r>
                  <a:rPr lang="en-US" dirty="0"/>
                  <a:t>Set of training or test samples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Need notation for single and batch input case</a:t>
                </a:r>
              </a:p>
              <a:p>
                <a:r>
                  <a:rPr lang="en-US" dirty="0"/>
                  <a:t>For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single</a:t>
                </a:r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j-</a:t>
                </a:r>
                <a:r>
                  <a:rPr lang="en-US" dirty="0" err="1"/>
                  <a:t>th</a:t>
                </a:r>
                <a:r>
                  <a:rPr lang="en-US" dirty="0"/>
                  <a:t> feature of the input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j-</a:t>
                </a:r>
                <a:r>
                  <a:rPr lang="en-US" dirty="0" err="1"/>
                  <a:t>th</a:t>
                </a:r>
                <a:r>
                  <a:rPr lang="en-US" dirty="0"/>
                  <a:t> component of hidden and output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stand for Hidden and Output.  Not an index</a:t>
                </a:r>
              </a:p>
              <a:p>
                <a:pPr lvl="1"/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if they are scalar (i.e. do not write index)</a:t>
                </a:r>
              </a:p>
              <a:p>
                <a:r>
                  <a:rPr lang="en-US" dirty="0"/>
                  <a:t>For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batch</a:t>
                </a:r>
                <a:r>
                  <a:rPr lang="en-US" dirty="0"/>
                  <a:t> of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j-</a:t>
                </a:r>
                <a:r>
                  <a:rPr lang="en-US" dirty="0" err="1"/>
                  <a:t>th</a:t>
                </a:r>
                <a:r>
                  <a:rPr lang="en-US" dirty="0"/>
                  <a:t> feature of the input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j-</a:t>
                </a:r>
                <a:r>
                  <a:rPr lang="en-US" dirty="0" err="1"/>
                  <a:t>th</a:t>
                </a:r>
                <a:r>
                  <a:rPr lang="en-US" dirty="0"/>
                  <a:t> component of hidden and output variables for sample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557CA-1BD3-44EF-B271-3B97D0B0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47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6135-2507-47A4-95F5-945B19A7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Right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90F4C-269B-4FC9-9992-8FC4D234B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10058400" cy="882910"/>
              </a:xfrm>
            </p:spPr>
            <p:txBody>
              <a:bodyPr/>
              <a:lstStyle/>
              <a:p>
                <a:r>
                  <a:rPr lang="en-US" dirty="0"/>
                  <a:t>Depends on the problem type</a:t>
                </a:r>
              </a:p>
              <a:p>
                <a:r>
                  <a:rPr lang="en-US" dirty="0"/>
                  <a:t>Always compare final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</m:oMath>
                </a14:m>
                <a:r>
                  <a:rPr lang="en-US" dirty="0"/>
                  <a:t> with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90F4C-269B-4FC9-9992-8FC4D234B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10058400" cy="882910"/>
              </a:xfrm>
              <a:blipFill>
                <a:blip r:embed="rId3"/>
                <a:stretch>
                  <a:fillRect l="-1455" t="-7639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7FDB2-01B1-4A0D-AA49-105A1DB6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2D90BD1-0EC7-4F71-A127-D73F2DF7908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20323" y="2503112"/>
              <a:ext cx="10652868" cy="3222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3885">
                      <a:extLst>
                        <a:ext uri="{9D8B030D-6E8A-4147-A177-3AD203B41FA5}">
                          <a16:colId xmlns:a16="http://schemas.microsoft.com/office/drawing/2014/main" val="2934071719"/>
                        </a:ext>
                      </a:extLst>
                    </a:gridCol>
                    <a:gridCol w="1937267">
                      <a:extLst>
                        <a:ext uri="{9D8B030D-6E8A-4147-A177-3AD203B41FA5}">
                          <a16:colId xmlns:a16="http://schemas.microsoft.com/office/drawing/2014/main" val="4186306828"/>
                        </a:ext>
                      </a:extLst>
                    </a:gridCol>
                    <a:gridCol w="2452985">
                      <a:extLst>
                        <a:ext uri="{9D8B030D-6E8A-4147-A177-3AD203B41FA5}">
                          <a16:colId xmlns:a16="http://schemas.microsoft.com/office/drawing/2014/main" val="2339271779"/>
                        </a:ext>
                      </a:extLst>
                    </a:gridCol>
                    <a:gridCol w="1536970">
                      <a:extLst>
                        <a:ext uri="{9D8B030D-6E8A-4147-A177-3AD203B41FA5}">
                          <a16:colId xmlns:a16="http://schemas.microsoft.com/office/drawing/2014/main" val="2847210519"/>
                        </a:ext>
                      </a:extLst>
                    </a:gridCol>
                    <a:gridCol w="3151761">
                      <a:extLst>
                        <a:ext uri="{9D8B030D-6E8A-4147-A177-3AD203B41FA5}">
                          <a16:colId xmlns:a16="http://schemas.microsoft.com/office/drawing/2014/main" val="2986833299"/>
                        </a:ext>
                      </a:extLst>
                    </a:gridCol>
                  </a:tblGrid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Target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Output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𝑶𝒊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Loss function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408144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/>
                            <a:t> = S</a:t>
                          </a:r>
                          <a:r>
                            <a:rPr lang="en-US" sz="1600" dirty="0"/>
                            <a:t>calar real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dirty="0"/>
                            <a:t>Prediction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/>
                            <a:t> </a:t>
                          </a:r>
                          <a:br>
                            <a:rPr lang="en-US" sz="1600" b="0" dirty="0"/>
                          </a:br>
                          <a:r>
                            <a:rPr lang="en-US" sz="1600" b="0" dirty="0"/>
                            <a:t>Scalar output / 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L2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𝑂𝑖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8062972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 with vector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𝑖𝐾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i="1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dirty="0"/>
                            <a:t>Prediction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/>
                            <a:t> </a:t>
                          </a:r>
                          <a:br>
                            <a:rPr lang="en-US" sz="1600" b="0" dirty="0"/>
                          </a:b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b="0" baseline="0" dirty="0"/>
                            <a:t> </a:t>
                          </a:r>
                          <a:r>
                            <a:rPr lang="en-US" sz="1600" b="0" dirty="0"/>
                            <a:t>outputs / 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L2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𝑂𝑖𝑘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5932948"/>
                      </a:ext>
                    </a:extLst>
                  </a:tr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={0,1}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b="0" dirty="0"/>
                            <a:t>“logit” score</a:t>
                          </a:r>
                        </a:p>
                        <a:p>
                          <a:r>
                            <a:rPr lang="en-US" sz="1600" b="0" dirty="0"/>
                            <a:t>Scalar output / 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𝑂𝑖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⁡(1+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0741615"/>
                      </a:ext>
                    </a:extLst>
                  </a:tr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Multi-class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={1,…,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b="0" dirty="0"/>
                            <a:t>“logit” scores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b="0" dirty="0"/>
                            <a:t> outputs / sample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⁡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𝑂𝑖𝑘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d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𝑂𝑖𝑘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1259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2D90BD1-0EC7-4F71-A127-D73F2DF7908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20323" y="2503112"/>
              <a:ext cx="10652868" cy="3222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3885">
                      <a:extLst>
                        <a:ext uri="{9D8B030D-6E8A-4147-A177-3AD203B41FA5}">
                          <a16:colId xmlns:a16="http://schemas.microsoft.com/office/drawing/2014/main" val="2934071719"/>
                        </a:ext>
                      </a:extLst>
                    </a:gridCol>
                    <a:gridCol w="1937267">
                      <a:extLst>
                        <a:ext uri="{9D8B030D-6E8A-4147-A177-3AD203B41FA5}">
                          <a16:colId xmlns:a16="http://schemas.microsoft.com/office/drawing/2014/main" val="4186306828"/>
                        </a:ext>
                      </a:extLst>
                    </a:gridCol>
                    <a:gridCol w="2452985">
                      <a:extLst>
                        <a:ext uri="{9D8B030D-6E8A-4147-A177-3AD203B41FA5}">
                          <a16:colId xmlns:a16="http://schemas.microsoft.com/office/drawing/2014/main" val="2339271779"/>
                        </a:ext>
                      </a:extLst>
                    </a:gridCol>
                    <a:gridCol w="1536970">
                      <a:extLst>
                        <a:ext uri="{9D8B030D-6E8A-4147-A177-3AD203B41FA5}">
                          <a16:colId xmlns:a16="http://schemas.microsoft.com/office/drawing/2014/main" val="2847210519"/>
                        </a:ext>
                      </a:extLst>
                    </a:gridCol>
                    <a:gridCol w="3151761">
                      <a:extLst>
                        <a:ext uri="{9D8B030D-6E8A-4147-A177-3AD203B41FA5}">
                          <a16:colId xmlns:a16="http://schemas.microsoft.com/office/drawing/2014/main" val="2986833299"/>
                        </a:ext>
                      </a:extLst>
                    </a:gridCol>
                  </a:tblGrid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104286" r="-370126" b="-7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104286" r="-192060" b="-7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Loss function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408144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117213" r="-370126" b="-34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117213" r="-192060" b="-34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L2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117213" r="-967" b="-343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8062972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 with vector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219008" r="-370126" b="-246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219008" r="-192060" b="-246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L2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219008" r="-967" b="-246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93294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406316" r="-370126" b="-2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406316" r="-192060" b="-2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406316" r="-967" b="-2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0741615"/>
                      </a:ext>
                    </a:extLst>
                  </a:tr>
                  <a:tr h="73977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Multi-class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394262" r="-370126" b="-6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394262" r="-192060" b="-6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394262" r="-967" b="-6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01259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92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Function: 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Regression case: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scalar target variable for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Typically continuous valued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Output layer: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Loss function:  Use L2 loss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use vector L2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𝑂𝑖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06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Function:  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classification: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en-US" dirty="0"/>
                  <a:t> = class label</a:t>
                </a:r>
              </a:p>
              <a:p>
                <a:r>
                  <a:rPr lang="en-US" dirty="0"/>
                  <a:t>Loss function = negative log 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accent1"/>
                    </a:solidFill>
                  </a:rPr>
                  <a:t>logit score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</m:oMath>
                </a14:m>
                <a:r>
                  <a:rPr lang="en-US" dirty="0"/>
                  <a:t> scalar.</a:t>
                </a:r>
              </a:p>
              <a:p>
                <a:r>
                  <a:rPr lang="en-US" dirty="0"/>
                  <a:t>From lecture on logistic regression: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𝑜𝑖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Called the </a:t>
                </a:r>
                <a:r>
                  <a:rPr lang="en-US" dirty="0">
                    <a:solidFill>
                      <a:schemeClr val="accent1"/>
                    </a:solidFill>
                  </a:rPr>
                  <a:t>binary cross-entropy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77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Loss Function:  Multi-Class Classification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= class label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outputs.  One per class</a:t>
                </a:r>
              </a:p>
              <a:p>
                <a:pPr lvl="1"/>
                <a:r>
                  <a:rPr lang="en-US" dirty="0"/>
                  <a:t>Also called the </a:t>
                </a:r>
                <a:r>
                  <a:rPr lang="en-US" dirty="0">
                    <a:solidFill>
                      <a:schemeClr val="accent1"/>
                    </a:solidFill>
                  </a:rPr>
                  <a:t>logit score</a:t>
                </a:r>
                <a:endParaRPr lang="en-US" dirty="0"/>
              </a:p>
              <a:p>
                <a:r>
                  <a:rPr lang="en-US" dirty="0"/>
                  <a:t>Likelihood given by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softmax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Assigns class highest probability with highest logit score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86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Loss Function:  Multi-Class Classification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= class label</a:t>
                </a:r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/>
                    </a:solidFill>
                  </a:rPr>
                  <a:t>one-hot</a:t>
                </a:r>
                <a:r>
                  <a:rPr lang="en-US" dirty="0"/>
                  <a:t> coded response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-dimensional </a:t>
                </a:r>
              </a:p>
              <a:p>
                <a:r>
                  <a:rPr lang="en-US" dirty="0"/>
                  <a:t>Negative log-likelihood given by: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𝑂𝑖𝑘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categorical cross-entropy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74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Neural Network Loss Function</a:t>
            </a:r>
          </a:p>
          <a:p>
            <a:r>
              <a:rPr lang="en-US" dirty="0"/>
              <a:t>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Tensors</a:t>
            </a:r>
          </a:p>
          <a:p>
            <a:r>
              <a:rPr lang="en-US" dirty="0"/>
              <a:t>Gradient Tensors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05627" y="2870237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25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BF1B-4C78-4235-8811-728EBA1A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with Standard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4A24A-1720-4CCD-B9DE-2640CBDB51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Neural network training (like all training):  Minimize loss function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loss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Standard gradient descent: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iteration requires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loss functions and gradients</a:t>
                </a:r>
              </a:p>
              <a:p>
                <a:pPr lvl="1"/>
                <a:r>
                  <a:rPr lang="en-US" dirty="0"/>
                  <a:t>Will discuss how to compute later</a:t>
                </a:r>
              </a:p>
              <a:p>
                <a:pPr lvl="1"/>
                <a:r>
                  <a:rPr lang="en-US" dirty="0"/>
                  <a:t>But, gradient computation is expensive when data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large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4A24A-1720-4CCD-B9DE-2640CBDB5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62DF0-055D-4EF5-A8CD-0C3F2B4D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1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Neural Network Loss Function</a:t>
            </a:r>
          </a:p>
          <a:p>
            <a:r>
              <a:rPr lang="en-US" dirty="0"/>
              <a:t>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Tensors</a:t>
            </a:r>
          </a:p>
          <a:p>
            <a:r>
              <a:rPr lang="en-US" dirty="0"/>
              <a:t>Gradient Tensors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66587" y="1539277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96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95248" y="1539277"/>
                <a:ext cx="4360432" cy="4329817"/>
              </a:xfrm>
            </p:spPr>
            <p:txBody>
              <a:bodyPr/>
              <a:lstStyle/>
              <a:p>
                <a:r>
                  <a:rPr lang="en-US" dirty="0"/>
                  <a:t>In each step:</a:t>
                </a:r>
              </a:p>
              <a:p>
                <a:pPr lvl="1"/>
                <a:r>
                  <a:rPr lang="en-US" dirty="0"/>
                  <a:t>Select random small “mini-batch”</a:t>
                </a:r>
              </a:p>
              <a:p>
                <a:pPr lvl="1"/>
                <a:r>
                  <a:rPr lang="en-US" dirty="0"/>
                  <a:t>Evaluate gradient on mini-batch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steps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random mini-batch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gradient approximation: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Update parameters: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95248" y="1539277"/>
                <a:ext cx="4360432" cy="4329817"/>
              </a:xfrm>
              <a:blipFill>
                <a:blip r:embed="rId3"/>
                <a:stretch>
                  <a:fillRect l="-335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8377" y="1655263"/>
            <a:ext cx="1417739" cy="25083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077591" y="1655263"/>
            <a:ext cx="520117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77590" y="4155181"/>
            <a:ext cx="520117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37648" y="1663653"/>
            <a:ext cx="0" cy="24915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3069" y="2043156"/>
            <a:ext cx="1604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</a:t>
            </a:r>
            <a:r>
              <a:rPr lang="en-US" dirty="0"/>
              <a:t> of training records</a:t>
            </a:r>
          </a:p>
          <a:p>
            <a:endParaRPr lang="en-US" dirty="0"/>
          </a:p>
          <a:p>
            <a:r>
              <a:rPr lang="en-US" dirty="0"/>
              <a:t>e.g. 50,000 in MNIST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98377" y="2250141"/>
            <a:ext cx="1417739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216786" y="2258531"/>
            <a:ext cx="520117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16786" y="2633814"/>
            <a:ext cx="520117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338918" y="2250141"/>
            <a:ext cx="12504" cy="383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37573" y="1996989"/>
            <a:ext cx="1604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Randomly selected 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mini-batch</a:t>
            </a:r>
          </a:p>
          <a:p>
            <a:endParaRPr lang="en-US" dirty="0"/>
          </a:p>
          <a:p>
            <a:r>
              <a:rPr lang="en-US" dirty="0"/>
              <a:t>e.g. 100 records</a:t>
            </a:r>
          </a:p>
        </p:txBody>
      </p:sp>
    </p:spTree>
    <p:extLst>
      <p:ext uri="{BB962C8B-B14F-4D97-AF65-F5344CB8AC3E}">
        <p14:creationId xmlns:p14="http://schemas.microsoft.com/office/powerpoint/2010/main" val="3279599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Theory (Advanced)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Mini-batch gradient = true gradient in expectation: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 can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= random error in gradient calculation,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SGD update: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Robins-Munro</a:t>
                </a:r>
                <a:r>
                  <a:rPr lang="en-US" dirty="0"/>
                  <a:t>:  Suppose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/>
                  <a:t>.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continuous solution to the differential equation: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High-level  take away:  </a:t>
                </a:r>
              </a:p>
              <a:p>
                <a:pPr lvl="1"/>
                <a:r>
                  <a:rPr lang="en-US" dirty="0"/>
                  <a:t>If step size is decreased, random errors in sub-sampling are averaged out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 b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80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Practical 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Terminology:</a:t>
                </a:r>
              </a:p>
              <a:p>
                <a:pPr lvl="1"/>
                <a:r>
                  <a:rPr lang="en-US" dirty="0"/>
                  <a:t>Suppose minibatch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Training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Say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steps</a:t>
                </a:r>
                <a:r>
                  <a:rPr lang="en-US" dirty="0"/>
                  <a:t> per training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epoch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Data shuffling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Generally do not randomly pick a mini-batch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each epoch, randomly shuffle training samples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Then, select mini-batches in order through the shuffled training samples.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It is critical to reshuffle in each epoch!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4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Neural Network Loss Function</a:t>
            </a:r>
          </a:p>
          <a:p>
            <a:r>
              <a:rPr lang="en-US" dirty="0"/>
              <a:t>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Tensors</a:t>
            </a:r>
          </a:p>
          <a:p>
            <a:r>
              <a:rPr lang="en-US" dirty="0"/>
              <a:t>Gradient Tensors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527547" y="3631668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85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Zoo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633317"/>
            <a:ext cx="7622859" cy="41758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4753" y="1604682"/>
            <a:ext cx="4966447" cy="618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47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025B-5307-4911-8B39-C5C90B3F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A475-92D4-4468-A977-137EB52D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5920" y="1539277"/>
            <a:ext cx="4429760" cy="4329817"/>
          </a:xfrm>
        </p:spPr>
        <p:txBody>
          <a:bodyPr/>
          <a:lstStyle/>
          <a:p>
            <a:r>
              <a:rPr lang="en-US" dirty="0"/>
              <a:t>High-level neural network language</a:t>
            </a:r>
          </a:p>
          <a:p>
            <a:r>
              <a:rPr lang="en-US" dirty="0"/>
              <a:t>Runs on top of a backend</a:t>
            </a:r>
          </a:p>
          <a:p>
            <a:pPr lvl="1"/>
            <a:r>
              <a:rPr lang="en-US" dirty="0"/>
              <a:t>Much simpler than raw backend language</a:t>
            </a:r>
          </a:p>
          <a:p>
            <a:pPr lvl="1"/>
            <a:r>
              <a:rPr lang="en-US" dirty="0"/>
              <a:t>Very fast coding</a:t>
            </a:r>
          </a:p>
          <a:p>
            <a:pPr lvl="1"/>
            <a:r>
              <a:rPr lang="en-US" dirty="0"/>
              <a:t>Uniform language for all backend</a:t>
            </a:r>
          </a:p>
          <a:p>
            <a:r>
              <a:rPr lang="en-US" dirty="0"/>
              <a:t>Likely will be incorporated into TF</a:t>
            </a:r>
          </a:p>
          <a:p>
            <a:r>
              <a:rPr lang="en-US" dirty="0"/>
              <a:t>But…</a:t>
            </a:r>
          </a:p>
          <a:p>
            <a:pPr lvl="1"/>
            <a:r>
              <a:rPr lang="en-US" dirty="0"/>
              <a:t>Slightly less flexible</a:t>
            </a:r>
          </a:p>
          <a:p>
            <a:pPr lvl="1"/>
            <a:r>
              <a:rPr lang="en-US" dirty="0"/>
              <a:t>Not as fast sometimes</a:t>
            </a:r>
          </a:p>
          <a:p>
            <a:r>
              <a:rPr lang="en-US" dirty="0"/>
              <a:t>In this class, we use </a:t>
            </a:r>
            <a:r>
              <a:rPr lang="en-US" dirty="0" err="1"/>
              <a:t>Keras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DB48D-AFA4-4D8D-B6CA-2FF21909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1026" name="Picture 2" descr="Image result for keras backend">
            <a:extLst>
              <a:ext uri="{FF2B5EF4-FFF2-40B4-BE49-F238E27FC236}">
                <a16:creationId xmlns:a16="http://schemas.microsoft.com/office/drawing/2014/main" id="{FE4A6AE3-B5D2-4111-BE29-34BCD27E8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581" y="2001521"/>
            <a:ext cx="4939900" cy="270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1D8D15-78F4-4676-B701-D535D26E509D}"/>
              </a:ext>
            </a:extLst>
          </p:cNvPr>
          <p:cNvSpPr txBox="1"/>
          <p:nvPr/>
        </p:nvSpPr>
        <p:spPr>
          <a:xfrm>
            <a:off x="1547375" y="4518656"/>
            <a:ext cx="19153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Low-level backend</a:t>
            </a:r>
          </a:p>
          <a:p>
            <a:r>
              <a:rPr lang="en-US" dirty="0"/>
              <a:t>(e.g.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Theano</a:t>
            </a:r>
            <a:r>
              <a:rPr lang="en-US" dirty="0"/>
              <a:t>, CNTK, 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11A0C-CE0B-4485-9451-9370924A6E90}"/>
              </a:ext>
            </a:extLst>
          </p:cNvPr>
          <p:cNvSpPr txBox="1"/>
          <p:nvPr/>
        </p:nvSpPr>
        <p:spPr>
          <a:xfrm>
            <a:off x="3836928" y="4151926"/>
            <a:ext cx="20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Keras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High-level language</a:t>
            </a:r>
          </a:p>
        </p:txBody>
      </p:sp>
    </p:spTree>
    <p:extLst>
      <p:ext uri="{BB962C8B-B14F-4D97-AF65-F5344CB8AC3E}">
        <p14:creationId xmlns:p14="http://schemas.microsoft.com/office/powerpoint/2010/main" val="38225696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6542-BB7F-4BB4-A832-74F04A54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22E8-0534-4B66-BE2E-19FFCA0D4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 Describe model architecture</a:t>
            </a:r>
          </a:p>
          <a:p>
            <a:pPr lvl="1"/>
            <a:r>
              <a:rPr lang="en-US" dirty="0"/>
              <a:t>Number of hidden units, output units, activations, …</a:t>
            </a:r>
          </a:p>
          <a:p>
            <a:r>
              <a:rPr lang="en-US" dirty="0"/>
              <a:t>Step 2.  Select and optimizer</a:t>
            </a:r>
          </a:p>
          <a:p>
            <a:r>
              <a:rPr lang="en-US" dirty="0"/>
              <a:t>Step 3.  Select a loss function and compile the model</a:t>
            </a:r>
          </a:p>
          <a:p>
            <a:r>
              <a:rPr lang="en-US" dirty="0"/>
              <a:t>Step 4.  Fit the model</a:t>
            </a:r>
          </a:p>
          <a:p>
            <a:r>
              <a:rPr lang="en-US" dirty="0"/>
              <a:t>Step 5.  Test / use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D124A-0C89-4E79-86AA-E457F0B0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64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CAFF-E53E-4C6C-8992-7EC12C23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40503-BC16-4DFE-9059-D060E33EC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3749040" cy="4329817"/>
              </a:xfrm>
            </p:spPr>
            <p:txBody>
              <a:bodyPr/>
              <a:lstStyle/>
              <a:p>
                <a:r>
                  <a:rPr lang="en-US" dirty="0"/>
                  <a:t>Try a simpler two-layer NN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2 dim</a:t>
                </a:r>
              </a:p>
              <a:p>
                <a:pPr lvl="1"/>
                <a:r>
                  <a:rPr lang="en-US" dirty="0"/>
                  <a:t>4 hidden units</a:t>
                </a:r>
              </a:p>
              <a:p>
                <a:pPr lvl="1"/>
                <a:r>
                  <a:rPr lang="en-US" dirty="0"/>
                  <a:t>1 output unit (binary classification)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40503-BC16-4DFE-9059-D060E33EC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3749040" cy="4329817"/>
              </a:xfrm>
              <a:blipFill>
                <a:blip r:embed="rId3"/>
                <a:stretch>
                  <a:fillRect l="-3902" t="-1549" r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A02FA-3156-4285-92D1-23CBE41A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76DF6-33AA-4125-AC5E-C5AF24B7D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362" y="3429091"/>
            <a:ext cx="3444876" cy="2228651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EB623E9D-D2E5-4C3A-A008-8BA86A5D6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305" y="3429091"/>
            <a:ext cx="5773295" cy="2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70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AA19-5B94-4429-BE3E-76EA3C71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 Import the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BB0E-C844-4618-8CE1-B27B92F4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 deep </a:t>
            </a:r>
            <a:r>
              <a:rPr lang="en-US" dirty="0" err="1"/>
              <a:t>learing</a:t>
            </a:r>
            <a:r>
              <a:rPr lang="en-US" dirty="0"/>
              <a:t> backend: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Theano</a:t>
            </a:r>
            <a:r>
              <a:rPr lang="en-US" dirty="0"/>
              <a:t>, CNTK, …</a:t>
            </a:r>
          </a:p>
          <a:p>
            <a:r>
              <a:rPr lang="en-US" dirty="0"/>
              <a:t>Then install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B0C5C-E1CF-48FA-B912-B168BA5F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E649E-A945-4AD8-AD03-D8D90F98E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747" y="2533014"/>
            <a:ext cx="2861343" cy="7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63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7360-30F2-4848-A71C-69DC1CC1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Define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2A73-C0AF-40A7-8C7C-23AD5E8CB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280" y="1539277"/>
            <a:ext cx="4419600" cy="2057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Load modules for layers</a:t>
            </a:r>
          </a:p>
          <a:p>
            <a:r>
              <a:rPr lang="en-US" dirty="0"/>
              <a:t>Clear graph</a:t>
            </a:r>
          </a:p>
          <a:p>
            <a:r>
              <a:rPr lang="en-US" dirty="0"/>
              <a:t>Build model</a:t>
            </a:r>
          </a:p>
          <a:p>
            <a:pPr lvl="1"/>
            <a:r>
              <a:rPr lang="en-US" dirty="0"/>
              <a:t>This example: </a:t>
            </a:r>
            <a:r>
              <a:rPr lang="en-US" dirty="0">
                <a:solidFill>
                  <a:schemeClr val="accent1"/>
                </a:solidFill>
              </a:rPr>
              <a:t>dense</a:t>
            </a:r>
            <a:r>
              <a:rPr lang="en-US" dirty="0"/>
              <a:t> layers</a:t>
            </a:r>
          </a:p>
          <a:p>
            <a:pPr lvl="1"/>
            <a:r>
              <a:rPr lang="en-US" dirty="0"/>
              <a:t>Give each layer a dimension, name &amp; activation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C8BAD-C1C3-47E8-B3B8-4699EA0B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98F67-88F2-4E57-A337-4DA33392C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60" y="3694946"/>
            <a:ext cx="10465966" cy="2020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262DD3-DE7D-43EE-87BC-84770FA47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0" y="1539277"/>
            <a:ext cx="5287736" cy="85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BE6216-D011-4D66-8FF8-182CAA0E1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160" y="2390176"/>
            <a:ext cx="3357264" cy="100072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816030-6390-494F-A2BE-5D502EAE5959}"/>
              </a:ext>
            </a:extLst>
          </p:cNvPr>
          <p:cNvCxnSpPr/>
          <p:nvPr/>
        </p:nvCxnSpPr>
        <p:spPr>
          <a:xfrm flipH="1">
            <a:off x="6313896" y="1676400"/>
            <a:ext cx="5339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858E42-329F-477F-AFFE-0ACA32995CCE}"/>
              </a:ext>
            </a:extLst>
          </p:cNvPr>
          <p:cNvCxnSpPr>
            <a:cxnSpLocks/>
          </p:cNvCxnSpPr>
          <p:nvPr/>
        </p:nvCxnSpPr>
        <p:spPr>
          <a:xfrm flipH="1">
            <a:off x="4383424" y="2123440"/>
            <a:ext cx="2555856" cy="629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95B68C-692F-4FA4-A054-0656A1B90A0A}"/>
              </a:ext>
            </a:extLst>
          </p:cNvPr>
          <p:cNvCxnSpPr>
            <a:cxnSpLocks/>
          </p:cNvCxnSpPr>
          <p:nvPr/>
        </p:nvCxnSpPr>
        <p:spPr>
          <a:xfrm flipH="1">
            <a:off x="6482080" y="3171599"/>
            <a:ext cx="548640" cy="774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43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Datasets are not Linearly Separable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348" y="1539277"/>
            <a:ext cx="5325331" cy="2321523"/>
          </a:xfrm>
        </p:spPr>
        <p:txBody>
          <a:bodyPr/>
          <a:lstStyle/>
          <a:p>
            <a:r>
              <a:rPr lang="en-US" dirty="0"/>
              <a:t>Consider simple synthetic data</a:t>
            </a:r>
          </a:p>
          <a:p>
            <a:pPr lvl="1"/>
            <a:r>
              <a:rPr lang="en-US" dirty="0"/>
              <a:t>See figure to the left</a:t>
            </a:r>
          </a:p>
          <a:p>
            <a:pPr lvl="1"/>
            <a:r>
              <a:rPr lang="en-US" dirty="0"/>
              <a:t>2D features </a:t>
            </a:r>
          </a:p>
          <a:p>
            <a:pPr lvl="1"/>
            <a:r>
              <a:rPr lang="en-US" dirty="0"/>
              <a:t>Binary class label</a:t>
            </a:r>
          </a:p>
          <a:p>
            <a:r>
              <a:rPr lang="en-US" dirty="0"/>
              <a:t>Not separated linearly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03" y="1539277"/>
            <a:ext cx="4991100" cy="3228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39A018-E642-4928-B99C-C7CA79DAA985}"/>
              </a:ext>
            </a:extLst>
          </p:cNvPr>
          <p:cNvSpPr txBox="1"/>
          <p:nvPr/>
        </p:nvSpPr>
        <p:spPr>
          <a:xfrm>
            <a:off x="1004047" y="4902868"/>
            <a:ext cx="811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code in https://github.com/sdrangan/introml/blob/master/neural/synthetic.ipynb</a:t>
            </a:r>
          </a:p>
        </p:txBody>
      </p:sp>
    </p:spTree>
    <p:extLst>
      <p:ext uri="{BB962C8B-B14F-4D97-AF65-F5344CB8AC3E}">
        <p14:creationId xmlns:p14="http://schemas.microsoft.com/office/powerpoint/2010/main" val="966533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93A1-22FD-47FC-89F9-1424EF8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2, 3:  Select and Optimizer &amp;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8DB8-ADB0-4D06-86B9-B2B4DA0B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67100"/>
            <a:ext cx="10058400" cy="2401994"/>
          </a:xfrm>
        </p:spPr>
        <p:txBody>
          <a:bodyPr/>
          <a:lstStyle/>
          <a:p>
            <a:r>
              <a:rPr lang="en-US" dirty="0"/>
              <a:t>Adam optimizer generally works well for most problems</a:t>
            </a:r>
          </a:p>
          <a:p>
            <a:pPr lvl="1"/>
            <a:r>
              <a:rPr lang="en-US" dirty="0"/>
              <a:t>In this case, had to manually set learning rate</a:t>
            </a:r>
          </a:p>
          <a:p>
            <a:r>
              <a:rPr lang="en-US" dirty="0"/>
              <a:t>Use binary cross-entropy loss</a:t>
            </a:r>
          </a:p>
          <a:p>
            <a:r>
              <a:rPr lang="en-US" dirty="0"/>
              <a:t>Metrics indicate what will be printed in each epoch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4029-594E-462F-B8A4-E5128570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0E147-320B-424F-AA0D-99B1A6CF0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1539276"/>
            <a:ext cx="9889172" cy="176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19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500B-F0A8-40FA-83DA-7A713659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 Fit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0A75E-DC85-4FF8-9C96-6361A15B2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160" y="1539277"/>
            <a:ext cx="4541520" cy="4329817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keras</a:t>
            </a:r>
            <a:r>
              <a:rPr lang="en-US" dirty="0"/>
              <a:t> fit function</a:t>
            </a:r>
          </a:p>
          <a:p>
            <a:pPr lvl="1"/>
            <a:r>
              <a:rPr lang="en-US" dirty="0"/>
              <a:t>Specify number of epoch &amp; batch size</a:t>
            </a:r>
          </a:p>
          <a:p>
            <a:pPr lvl="1"/>
            <a:endParaRPr lang="en-US" dirty="0"/>
          </a:p>
          <a:p>
            <a:r>
              <a:rPr lang="en-US" dirty="0"/>
              <a:t>Prints progress after each epoch</a:t>
            </a:r>
          </a:p>
          <a:p>
            <a:pPr lvl="1"/>
            <a:r>
              <a:rPr lang="en-US" dirty="0"/>
              <a:t>Loss = loss on training data</a:t>
            </a:r>
          </a:p>
          <a:p>
            <a:pPr lvl="1"/>
            <a:r>
              <a:rPr lang="en-US" dirty="0" err="1"/>
              <a:t>Acc</a:t>
            </a:r>
            <a:r>
              <a:rPr lang="en-US" dirty="0"/>
              <a:t> = accuracy on training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DF64F-79A9-400B-9D80-E99470C4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F0BD6-C9E9-470B-8C94-6C78CB8C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539277"/>
            <a:ext cx="56197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7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3557-B75B-49F4-8BFE-E51327BF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 with Many Epochs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A2D2-0A12-4BEF-87E6-24A3D9AB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example requires large number of epochs (~1000)</a:t>
            </a:r>
          </a:p>
          <a:p>
            <a:r>
              <a:rPr lang="en-US" dirty="0"/>
              <a:t>Do not want to print progress on each epoch</a:t>
            </a:r>
          </a:p>
          <a:p>
            <a:r>
              <a:rPr lang="en-US" dirty="0"/>
              <a:t>Rewrite code to manually print progress</a:t>
            </a:r>
          </a:p>
          <a:p>
            <a:r>
              <a:rPr lang="en-US" dirty="0"/>
              <a:t>Can also use a </a:t>
            </a:r>
            <a:r>
              <a:rPr lang="en-US" dirty="0">
                <a:solidFill>
                  <a:schemeClr val="accent1"/>
                </a:solidFill>
              </a:rPr>
              <a:t>callback</a:t>
            </a:r>
            <a:r>
              <a:rPr lang="en-US" dirty="0"/>
              <a:t>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82EA7-B9A2-437E-B487-922396AF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225B8-E8B7-4709-BD7A-37D1A5F5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44" y="2108798"/>
            <a:ext cx="4991100" cy="3667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E66B3-10BC-4575-A69C-973DFF7B3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345643"/>
            <a:ext cx="3143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883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3F64-7A35-44A9-9813-0671FF8B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vs Epoch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5FE0-1AB8-49BB-A787-96046A798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858483"/>
          </a:xfrm>
        </p:spPr>
        <p:txBody>
          <a:bodyPr/>
          <a:lstStyle/>
          <a:p>
            <a:r>
              <a:rPr lang="en-US" dirty="0"/>
              <a:t>Can observe loss function slowly converging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AC408-3531-487F-BBD5-1ABF3087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03B5D-D9B6-45D5-B930-89E12F377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25" y="2161368"/>
            <a:ext cx="60007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15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F72D-6C77-4666-BE44-51171284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5.  Visualizing the Decision Regions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DF505-29FA-45FF-85CF-3100E52780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Feed in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grid of points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Use predict to observe output </a:t>
                </a:r>
                <a14:m>
                  <m:oMath xmlns:m="http://schemas.openxmlformats.org/officeDocument/2006/math">
                    <a:fld id="{8B213C8B-68E8-46E7-9002-208F1E5F2950}" type="mathplaceholder">
                      <a:rPr 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r>
                  <a:rPr lang="en-US" dirty="0"/>
                  <a:t>for each input point</a:t>
                </a:r>
              </a:p>
              <a:p>
                <a:r>
                  <a:rPr lang="en-US" dirty="0"/>
                  <a:t>Plot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DF505-29FA-45FF-85CF-3100E52780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FA5BA-2A57-4F26-BB26-EA0AB4AA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A63C5-119E-45AA-A3BC-F8C0F72B3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062132"/>
            <a:ext cx="6981825" cy="3019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144C68-1C68-4870-8F66-5AAC192D6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999" y="2427727"/>
            <a:ext cx="3396933" cy="292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04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844F-42B4-4191-8E4D-04022C1D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Hidden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C603B-096F-4DEA-B772-CE1CFD23E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1000" y="1539277"/>
                <a:ext cx="5694680" cy="4329817"/>
              </a:xfrm>
            </p:spPr>
            <p:txBody>
              <a:bodyPr/>
              <a:lstStyle/>
              <a:p>
                <a:r>
                  <a:rPr lang="en-US" dirty="0"/>
                  <a:t>Create  a new model with hidden layer output</a:t>
                </a:r>
              </a:p>
              <a:p>
                <a:r>
                  <a:rPr lang="en-US" dirty="0"/>
                  <a:t>Feed in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Predict outputs from hidden outputs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C603B-096F-4DEA-B772-CE1CFD23E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0" y="1539277"/>
                <a:ext cx="5694680" cy="4329817"/>
              </a:xfrm>
              <a:blipFill>
                <a:blip r:embed="rId3"/>
                <a:stretch>
                  <a:fillRect l="-257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FD092-90C7-4620-93E6-697E5439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DFC4B-6CF9-4276-9823-4C2CBECEE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837" y="1712912"/>
            <a:ext cx="3590925" cy="1171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469F9F-F527-4B41-A1D7-3BABA94A3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299" y="3270584"/>
            <a:ext cx="7830975" cy="21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761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2F5A-41FD-4999-B90B-308E3AE3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BE5E9-8790-495A-A77A-C5893CEC9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demo on </a:t>
            </a:r>
            <a:r>
              <a:rPr lang="en-US"/>
              <a:t>github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B6A56-D557-4CD9-A840-84244955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954939-A769-42D4-B231-35DE5FC9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244" y="1620944"/>
            <a:ext cx="46005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84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Neural Network Loss Function</a:t>
            </a:r>
          </a:p>
          <a:p>
            <a:r>
              <a:rPr lang="en-US" dirty="0"/>
              <a:t>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Tensors</a:t>
            </a:r>
          </a:p>
          <a:p>
            <a:r>
              <a:rPr lang="en-US" dirty="0"/>
              <a:t>Gradient Tensors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517387" y="3946628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694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7A09-C245-4DD0-A975-D16D2C57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 MNIST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CD8C-49EC-4F40-9626-22CA94155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 MNIST problem:</a:t>
            </a:r>
          </a:p>
          <a:p>
            <a:pPr lvl="1"/>
            <a:r>
              <a:rPr lang="en-US" dirty="0"/>
              <a:t>Detect hand-written digits</a:t>
            </a:r>
          </a:p>
          <a:p>
            <a:pPr lvl="1"/>
            <a:r>
              <a:rPr lang="en-US" dirty="0"/>
              <a:t>Each image is 28 x 28 = 784 pixels</a:t>
            </a:r>
          </a:p>
          <a:p>
            <a:r>
              <a:rPr lang="en-US" dirty="0"/>
              <a:t>Dataset size:</a:t>
            </a:r>
          </a:p>
          <a:p>
            <a:pPr lvl="1"/>
            <a:r>
              <a:rPr lang="en-US" dirty="0"/>
              <a:t>50,000 training digits</a:t>
            </a:r>
          </a:p>
          <a:p>
            <a:pPr lvl="1"/>
            <a:r>
              <a:rPr lang="en-US" dirty="0"/>
              <a:t>10,000 test</a:t>
            </a:r>
          </a:p>
          <a:p>
            <a:pPr lvl="1"/>
            <a:r>
              <a:rPr lang="en-US" dirty="0"/>
              <a:t>10,000 validation (not used here)</a:t>
            </a:r>
          </a:p>
          <a:p>
            <a:r>
              <a:rPr lang="en-US" dirty="0"/>
              <a:t>Can be loaded with </a:t>
            </a:r>
            <a:r>
              <a:rPr lang="en-US" dirty="0" err="1"/>
              <a:t>sklearn</a:t>
            </a:r>
            <a:r>
              <a:rPr lang="en-US" dirty="0"/>
              <a:t> and many other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33CAB-7D8B-464A-9937-6D544251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484EC-1BAE-4F43-8F77-41D5C7F0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555" y="1691573"/>
            <a:ext cx="519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456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B9E7-78C5-4DE4-8C02-F3A4890C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MNIST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92FF-699E-4263-831A-D9FCA9D1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784 inputs, 100 hidden units, 10 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6A52-6AF6-4E0F-86A8-A308CA06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51AA3-6354-4B03-A5D4-D6CE98F39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452" y="2058670"/>
            <a:ext cx="7377973" cy="149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4577CA-CEA8-40EC-A413-061028156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679" y="3773593"/>
            <a:ext cx="5371259" cy="230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Linear to Nonlinear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886" y="1539277"/>
            <a:ext cx="5950794" cy="4329817"/>
          </a:xfrm>
        </p:spPr>
        <p:txBody>
          <a:bodyPr/>
          <a:lstStyle/>
          <a:p>
            <a:r>
              <a:rPr lang="en-US" dirty="0"/>
              <a:t>Idea:  Build nonlinear region from linear decisions</a:t>
            </a:r>
          </a:p>
          <a:p>
            <a:r>
              <a:rPr lang="en-US" dirty="0"/>
              <a:t>Possible form for a classifier:</a:t>
            </a:r>
          </a:p>
          <a:p>
            <a:pPr lvl="1"/>
            <a:r>
              <a:rPr lang="en-US" dirty="0"/>
              <a:t>Step 1:  Classify into small number of linear regions</a:t>
            </a:r>
          </a:p>
          <a:p>
            <a:pPr lvl="1"/>
            <a:r>
              <a:rPr lang="en-US" dirty="0"/>
              <a:t>Step 2:  Predict class label from step 1 decisions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34703" y="1676399"/>
            <a:ext cx="4449673" cy="2921413"/>
            <a:chOff x="633315" y="1879826"/>
            <a:chExt cx="4991100" cy="32289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315" y="1879826"/>
              <a:ext cx="4991100" cy="3228975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2375647" y="3263153"/>
              <a:ext cx="2958353" cy="14433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353671" y="2088776"/>
              <a:ext cx="1685364" cy="26894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53671" y="1981200"/>
              <a:ext cx="2832720" cy="17229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039035" y="2017059"/>
              <a:ext cx="2294965" cy="16871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3852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B9E7-78C5-4DE4-8C02-F3A4890C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92FF-699E-4263-831A-D9FCA9D1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for 20 epochs, ADAM optimizer, batch size = 100</a:t>
            </a:r>
          </a:p>
          <a:p>
            <a:r>
              <a:rPr lang="en-US" dirty="0"/>
              <a:t>Final accuracy = 0.972  </a:t>
            </a:r>
          </a:p>
          <a:p>
            <a:r>
              <a:rPr lang="en-US" dirty="0"/>
              <a:t>Not great, but much faster than SVM.  Also CNNs we study later do even better.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6A52-6AF6-4E0F-86A8-A308CA06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9B88F-2BCA-4F17-A7A3-F7EB630A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99" y="3716778"/>
            <a:ext cx="5486400" cy="295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5DE9DB-57EB-4226-8CD6-E96CBB0CA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099" y="2863040"/>
            <a:ext cx="398145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AC263D-3969-4AD6-9664-7162FFD8D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4076879"/>
            <a:ext cx="8181975" cy="18764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419B1E-0212-4BFB-866E-2D715DA90E14}"/>
              </a:ext>
            </a:extLst>
          </p:cNvPr>
          <p:cNvSpPr/>
          <p:nvPr/>
        </p:nvSpPr>
        <p:spPr>
          <a:xfrm>
            <a:off x="1391920" y="5711538"/>
            <a:ext cx="1046480" cy="283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192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Neural Network Loss Function</a:t>
            </a:r>
          </a:p>
          <a:p>
            <a:r>
              <a:rPr lang="en-US" dirty="0"/>
              <a:t>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Tensors</a:t>
            </a:r>
          </a:p>
          <a:p>
            <a:r>
              <a:rPr lang="en-US" dirty="0"/>
              <a:t>Gradient Tensors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85307" y="4404397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825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Tensor?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multi-dimensional array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2D:  A grayscale image [height x width]</a:t>
            </a:r>
          </a:p>
          <a:p>
            <a:pPr lvl="1"/>
            <a:r>
              <a:rPr lang="en-US" dirty="0"/>
              <a:t>3D:  A color image [height x width x </a:t>
            </a:r>
            <a:r>
              <a:rPr lang="en-US" dirty="0" err="1"/>
              <a:t>rgb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4D:  A collection of images [height x width x </a:t>
            </a:r>
            <a:r>
              <a:rPr lang="en-US" dirty="0" err="1"/>
              <a:t>rgb</a:t>
            </a:r>
            <a:r>
              <a:rPr lang="en-US" dirty="0"/>
              <a:t> x image number]</a:t>
            </a:r>
          </a:p>
          <a:p>
            <a:r>
              <a:rPr lang="en-US" dirty="0"/>
              <a:t>Like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ndarray</a:t>
            </a:r>
            <a:endParaRPr lang="en-US" dirty="0"/>
          </a:p>
          <a:p>
            <a:r>
              <a:rPr lang="en-US" dirty="0"/>
              <a:t>Basic unit in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Rank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dirty="0"/>
              <a:t> = Number of dimensions </a:t>
            </a:r>
          </a:p>
          <a:p>
            <a:pPr lvl="1"/>
            <a:r>
              <a:rPr lang="en-US" dirty="0"/>
              <a:t>Note:  Rank has different meaning in linear algebra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870" y="3523828"/>
            <a:ext cx="5029145" cy="242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651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48CE-F8B1-4458-A3E9-C0535A76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Tensors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7DCD8-95F0-454A-992A-32DC0C0774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is a tensor of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Index with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multi-index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May also use subscript: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Example:  Suppose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= collection of images [height x width x </a:t>
                </a:r>
                <a:r>
                  <a:rPr lang="en-US" dirty="0" err="1"/>
                  <a:t>rgb</a:t>
                </a:r>
                <a:r>
                  <a:rPr lang="en-US" dirty="0"/>
                  <a:t> x image number]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100,150,1,30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pixel (100,150) for color channel 1 (green) on image 30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dirty="0"/>
                  <a:t> then total number of elements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7DCD8-95F0-454A-992A-32DC0C077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0440F-809B-4C0B-A87F-B70EF19B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56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05D3-4C29-4BFE-891A-21B63549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Tensors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4FB04-3D74-4DB6-9CD4-0AF669D2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ndarrays</a:t>
            </a:r>
            <a:r>
              <a:rPr lang="en-US" dirty="0"/>
              <a:t> = tensors</a:t>
            </a:r>
          </a:p>
          <a:p>
            <a:r>
              <a:rPr lang="en-US" dirty="0"/>
              <a:t>Most </a:t>
            </a:r>
            <a:r>
              <a:rPr lang="en-US" dirty="0" err="1"/>
              <a:t>numpy</a:t>
            </a:r>
            <a:r>
              <a:rPr lang="en-US" dirty="0"/>
              <a:t> function work on tensors naturally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BE5C6-2ECB-404F-990F-E635BFCE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17B89-E53D-4C58-B147-FC5A82BAA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465" y="2623870"/>
            <a:ext cx="4965902" cy="311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611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05D3-4C29-4BFE-891A-21B63549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Tensors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4FB04-3D74-4DB6-9CD4-0AF669D2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indexing applies as in matrices and vectors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BE5C6-2ECB-404F-990F-E635BFCE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B36850-B4F5-4E13-B4C9-BE550189C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287" y="2130198"/>
            <a:ext cx="5731636" cy="40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046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C4BA-3885-49D4-8E77-DA6D6F82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Tensors and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03BE41-53C6-4B58-AF5C-7E416AD6F7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Need to be consistent with indexing </a:t>
                </a:r>
              </a:p>
              <a:p>
                <a:r>
                  <a:rPr lang="en-US" dirty="0"/>
                  <a:t>For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single</a:t>
                </a:r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 vector of dimension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Hidden layer: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:  vectors of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batch</a:t>
                </a:r>
                <a:r>
                  <a:rPr lang="en-US" dirty="0"/>
                  <a:t> of inputs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samples: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 Matrix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Hidden layer: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:  vectors of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generalize to other shapes of input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03BE41-53C6-4B58-AF5C-7E416AD6F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3AB52-7503-4EB7-A4E6-F6842662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501247-A970-4627-B611-34FFAC740EB7}"/>
              </a:ext>
            </a:extLst>
          </p:cNvPr>
          <p:cNvSpPr/>
          <p:nvPr/>
        </p:nvSpPr>
        <p:spPr>
          <a:xfrm>
            <a:off x="8753407" y="2684834"/>
            <a:ext cx="1186774" cy="17607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BB841A-1BAC-46A8-896F-1BDFC7F70BD2}"/>
              </a:ext>
            </a:extLst>
          </p:cNvPr>
          <p:cNvCxnSpPr/>
          <p:nvPr/>
        </p:nvCxnSpPr>
        <p:spPr>
          <a:xfrm>
            <a:off x="8424153" y="2665378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73C716-665F-4ECD-BCA3-5DA3817725C8}"/>
              </a:ext>
            </a:extLst>
          </p:cNvPr>
          <p:cNvCxnSpPr>
            <a:cxnSpLocks/>
          </p:cNvCxnSpPr>
          <p:nvPr/>
        </p:nvCxnSpPr>
        <p:spPr>
          <a:xfrm>
            <a:off x="8750164" y="2350849"/>
            <a:ext cx="1190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BD9EE5-4ED7-4752-84A6-C0D13B4E8247}"/>
                  </a:ext>
                </a:extLst>
              </p:cNvPr>
              <p:cNvSpPr txBox="1"/>
              <p:nvPr/>
            </p:nvSpPr>
            <p:spPr>
              <a:xfrm>
                <a:off x="8750164" y="1630077"/>
                <a:ext cx="13496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Sample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BD9EE5-4ED7-4752-84A6-C0D13B4E8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164" y="1630077"/>
                <a:ext cx="1349662" cy="646331"/>
              </a:xfrm>
              <a:prstGeom prst="rect">
                <a:avLst/>
              </a:prstGeom>
              <a:blipFill>
                <a:blip r:embed="rId4"/>
                <a:stretch>
                  <a:fillRect l="-360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036931-380E-4CA8-BA87-B31B99A00EE2}"/>
                  </a:ext>
                </a:extLst>
              </p:cNvPr>
              <p:cNvSpPr txBox="1"/>
              <p:nvPr/>
            </p:nvSpPr>
            <p:spPr>
              <a:xfrm>
                <a:off x="7453822" y="3162422"/>
                <a:ext cx="12963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Number samples 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036931-380E-4CA8-BA87-B31B99A00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822" y="3162422"/>
                <a:ext cx="1296342" cy="923330"/>
              </a:xfrm>
              <a:prstGeom prst="rect">
                <a:avLst/>
              </a:prstGeom>
              <a:blipFill>
                <a:blip r:embed="rId5"/>
                <a:stretch>
                  <a:fillRect l="-4245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8B624B18-177C-46B1-857E-E371CF0C2C56}"/>
              </a:ext>
            </a:extLst>
          </p:cNvPr>
          <p:cNvSpPr/>
          <p:nvPr/>
        </p:nvSpPr>
        <p:spPr>
          <a:xfrm>
            <a:off x="8750164" y="3326860"/>
            <a:ext cx="1190017" cy="87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355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Neural Network Loss Function</a:t>
            </a:r>
          </a:p>
          <a:p>
            <a:r>
              <a:rPr lang="en-US" dirty="0"/>
              <a:t>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Tensors</a:t>
            </a:r>
          </a:p>
          <a:p>
            <a:r>
              <a:rPr lang="en-US" dirty="0"/>
              <a:t>Gradient Tensors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05627" y="4841277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36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 Gradient for Scalar Output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Consider </a:t>
                </a:r>
                <a:r>
                  <a:rPr lang="en-US" b="0" dirty="0">
                    <a:solidFill>
                      <a:schemeClr val="accent1"/>
                    </a:solidFill>
                  </a:rPr>
                  <a:t>scalar-valued</a:t>
                </a:r>
                <a:r>
                  <a:rPr lang="en-US" b="0" dirty="0"/>
                  <a:t>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V</a:t>
                </a:r>
                <a:r>
                  <a:rPr lang="en-US" dirty="0"/>
                  <a:t>ector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, size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Gradient is same size as the argument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959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0CC5-97A1-4C32-A903-27598027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2:  Gradient and Linearization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B5234-4D2F-435F-8A77-88C58D5544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scalar valued.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Linearization property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Inner product:</a:t>
                </a:r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Matrix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Sum over partial derivatives for all components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B5234-4D2F-435F-8A77-88C58D5544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39013-FD47-42C7-A593-AF0F912E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1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Possible Two Stage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14682" y="1539277"/>
                <a:ext cx="574099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Input sample: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First step: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Hidden layer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linear discriminants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Make a soft decision on each linear region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Second step: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layer</a:t>
                </a:r>
              </a:p>
              <a:p>
                <a:pPr lvl="1"/>
                <a:r>
                  <a:rPr lang="en-US" dirty="0"/>
                  <a:t>Linear step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Soft decision: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4682" y="1539277"/>
                <a:ext cx="5740998" cy="4329817"/>
              </a:xfrm>
              <a:blipFill>
                <a:blip r:embed="rId3"/>
                <a:stretch>
                  <a:fillRect l="-254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4703" y="1676399"/>
            <a:ext cx="4449673" cy="2921413"/>
            <a:chOff x="633315" y="1879826"/>
            <a:chExt cx="4991100" cy="32289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315" y="1879826"/>
              <a:ext cx="4991100" cy="3228975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2375647" y="3263153"/>
              <a:ext cx="2958353" cy="14433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353671" y="2088776"/>
              <a:ext cx="1685364" cy="26894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353671" y="1981200"/>
              <a:ext cx="2832720" cy="17229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039035" y="2017059"/>
              <a:ext cx="2294965" cy="16871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89949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generalize to vector-valued functions?</a:t>
                </a:r>
              </a:p>
              <a:p>
                <a:r>
                  <a:rPr lang="en-US" dirty="0"/>
                  <a:t>Vector valued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outputs,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inputs</a:t>
                </a:r>
              </a:p>
              <a:p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Jacobian</a:t>
                </a:r>
                <a:r>
                  <a:rPr lang="en-US" dirty="0"/>
                  <a:t> is the matrix: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Linearization: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959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DDE2-FB12-4F92-BEF8-F868C347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185EBD-2ED0-451D-9D71-AEC4AB2F5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Example 1: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2 outputs, 3 inputs.  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Example 2: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𝐴𝑤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 3:  </a:t>
                </a:r>
                <a:r>
                  <a:rPr lang="en-US" dirty="0" err="1"/>
                  <a:t>Componentwise</a:t>
                </a:r>
                <a:r>
                  <a:rPr lang="en-US" dirty="0"/>
                  <a:t> function: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185EBD-2ED0-451D-9D71-AEC4AB2F5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5D6BB-078E-4A30-8A3D-2D844DAD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354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CD50-7815-404E-829D-8751C83C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for Tensors Inputs &amp;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61EA6E-6DD5-4741-B90F-D0BE8BB53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General setting: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 tensor or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is a tensor or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Gradient tensor</a:t>
                </a:r>
                <a:r>
                  <a:rPr lang="en-US" dirty="0"/>
                  <a:t>:  A tensor of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Tensor has the derivative of every output with respect to every input.</a:t>
                </a:r>
              </a:p>
              <a:p>
                <a:r>
                  <a:rPr lang="en-US" dirty="0"/>
                  <a:t>Ex: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has shape (50,30),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has shape (10,20,40)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has shape (10,20,40,50,30)  </a:t>
                </a:r>
              </a:p>
              <a:p>
                <a:pPr lvl="1"/>
                <a:r>
                  <a:rPr lang="en-US" dirty="0"/>
                  <a:t>10(20)(40)(50)(30) = 1.2(10)^7 elements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61EA6E-6DD5-4741-B90F-D0BE8BB53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 b="-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DE82F-44B7-4908-AF6C-5698BB9B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736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3046-ED12-4CC2-ADBF-AE853C68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Tensor Linear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EACE9-A56A-4EAA-94AA-CAE84741A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 tensor of shape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is a tensor of shape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 approximation: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Tensor dot product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  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sup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EACE9-A56A-4EAA-94AA-CAE84741A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4F15F-DB6E-47EA-8398-FE90BEEE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0ECDD50-608E-4F8C-A496-970C64E8982D}"/>
              </a:ext>
            </a:extLst>
          </p:cNvPr>
          <p:cNvSpPr/>
          <p:nvPr/>
        </p:nvSpPr>
        <p:spPr>
          <a:xfrm rot="16200000">
            <a:off x="8898953" y="4255068"/>
            <a:ext cx="457006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DD73-3B51-45E3-BB9D-46E8B1F71913}"/>
              </a:ext>
            </a:extLst>
          </p:cNvPr>
          <p:cNvSpPr txBox="1"/>
          <p:nvPr/>
        </p:nvSpPr>
        <p:spPr>
          <a:xfrm>
            <a:off x="8405160" y="49846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indices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10DD6F8-9618-435B-8389-AA0E3A41C4D6}"/>
              </a:ext>
            </a:extLst>
          </p:cNvPr>
          <p:cNvSpPr/>
          <p:nvPr/>
        </p:nvSpPr>
        <p:spPr>
          <a:xfrm rot="16200000">
            <a:off x="3484478" y="4213343"/>
            <a:ext cx="457006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4D6F4-CE49-4DF4-996D-81D318AF7C68}"/>
              </a:ext>
            </a:extLst>
          </p:cNvPr>
          <p:cNvSpPr txBox="1"/>
          <p:nvPr/>
        </p:nvSpPr>
        <p:spPr>
          <a:xfrm>
            <a:off x="3004421" y="4970833"/>
            <a:ext cx="141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index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EC5AE2B5-F30A-472E-928C-D8094E32F7D2}"/>
              </a:ext>
            </a:extLst>
          </p:cNvPr>
          <p:cNvSpPr/>
          <p:nvPr/>
        </p:nvSpPr>
        <p:spPr>
          <a:xfrm rot="16200000">
            <a:off x="5217779" y="4375059"/>
            <a:ext cx="457006" cy="12320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24AF60-F00B-4B07-A798-ACD095E841F0}"/>
              </a:ext>
            </a:extLst>
          </p:cNvPr>
          <p:cNvSpPr txBox="1"/>
          <p:nvPr/>
        </p:nvSpPr>
        <p:spPr>
          <a:xfrm>
            <a:off x="4830260" y="5297755"/>
            <a:ext cx="153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over input index</a:t>
            </a:r>
          </a:p>
        </p:txBody>
      </p:sp>
    </p:spTree>
    <p:extLst>
      <p:ext uri="{BB962C8B-B14F-4D97-AF65-F5344CB8AC3E}">
        <p14:creationId xmlns:p14="http://schemas.microsoft.com/office/powerpoint/2010/main" val="970859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F145-35A3-4BE8-A4EE-1E94CAB4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2390-236F-4B91-AF4E-48359852B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 tensor of shape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20,30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is a tensor of shape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,10,15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Gradient tensor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dirty="0"/>
                  <a:t> shape (5,10,15,20,30)</a:t>
                </a:r>
              </a:p>
              <a:p>
                <a:r>
                  <a:rPr lang="en-US" dirty="0"/>
                  <a:t>Tensor dot product: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has shape (5,10,15)</a:t>
                </a:r>
              </a:p>
              <a:p>
                <a:pPr lvl="1"/>
                <a:r>
                  <a:rPr lang="en-US" dirty="0"/>
                  <a:t>Same shape as output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92390-236F-4B91-AF4E-48359852B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D93B9-216A-461C-A386-757A398C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135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9965-6925-450D-900B-F1C327C5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Gradients Tensors vs. Gradients &amp; Jacobians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6AF56-B7E9-4A7D-8301-1315AC12DB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M-dim vector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an N-vector:</a:t>
                </a:r>
              </a:p>
              <a:p>
                <a:pPr lvl="1"/>
                <a:r>
                  <a:rPr lang="en-US" dirty="0"/>
                  <a:t>Gradient tensor = Jacobian.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is dimension M x N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scalar-valued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 vector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:</a:t>
                </a:r>
              </a:p>
              <a:p>
                <a:pPr lvl="1"/>
                <a:r>
                  <a:rPr lang="en-US" b="0" dirty="0"/>
                  <a:t>Gradient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  Dimension = N</a:t>
                </a:r>
              </a:p>
              <a:p>
                <a:pPr lvl="1"/>
                <a:r>
                  <a:rPr lang="en-US" b="0" dirty="0"/>
                  <a:t>Gradient tensor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.  Dimension = 1 x N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matrix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:</a:t>
                </a:r>
              </a:p>
              <a:p>
                <a:pPr lvl="1"/>
                <a:r>
                  <a:rPr lang="en-US" dirty="0"/>
                  <a:t>Gradient 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  Dimension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Gradient tensor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.  Dimension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Gradient tensors generalize Jacobians and gradients for scalar output functions</a:t>
                </a:r>
              </a:p>
              <a:p>
                <a:pPr lvl="1"/>
                <a:r>
                  <a:rPr lang="en-US" dirty="0"/>
                  <a:t>For scalar output functions, must ignore first dimension.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6AF56-B7E9-4A7D-8301-1315AC12D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85B85-51F4-4555-8A3A-17C064F4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861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Neural Network Loss Function</a:t>
            </a:r>
          </a:p>
          <a:p>
            <a:r>
              <a:rPr lang="en-US" dirty="0"/>
              <a:t>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Tensors</a:t>
            </a:r>
          </a:p>
          <a:p>
            <a:r>
              <a:rPr lang="en-US" dirty="0"/>
              <a:t>Gradient Tensors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456427" y="5339117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689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Training uses SGD</a:t>
                </a:r>
              </a:p>
              <a:p>
                <a:r>
                  <a:rPr lang="en-US" dirty="0"/>
                  <a:t>In each step:</a:t>
                </a:r>
              </a:p>
              <a:p>
                <a:pPr lvl="1"/>
                <a:r>
                  <a:rPr lang="en-US" dirty="0"/>
                  <a:t>Select a subset of sample for minibatch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Evaluate mini-bath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Evaluate mini-batch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SGD step: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Question</a:t>
                </a:r>
                <a:r>
                  <a:rPr lang="en-US" dirty="0"/>
                  <a:t>:  How do we compute gradient?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397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Multiple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neural net problem: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Gradient is computed with respect to each parameter: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Gradient descent is performed on each parameter: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505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6C19-F767-43F1-88D4-14451E33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&amp; Forward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14186-C553-422A-BE29-C86D8D68B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2688747"/>
              </a:xfrm>
            </p:spPr>
            <p:txBody>
              <a:bodyPr/>
              <a:lstStyle/>
              <a:p>
                <a:r>
                  <a:rPr lang="en-US" dirty="0"/>
                  <a:t>Neural network loss function can be computed via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computation graph</a:t>
                </a:r>
                <a:endParaRPr lang="en-US" dirty="0"/>
              </a:p>
              <a:p>
                <a:r>
                  <a:rPr lang="en-US" dirty="0"/>
                  <a:t>Sequence of operations starting from measured data and parameters</a:t>
                </a:r>
              </a:p>
              <a:p>
                <a:r>
                  <a:rPr lang="en-US" dirty="0"/>
                  <a:t>Loss function computed via a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forward pass</a:t>
                </a:r>
                <a:r>
                  <a:rPr lang="en-US" dirty="0"/>
                  <a:t> in the computation graph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14186-C553-422A-BE29-C86D8D68B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2688747"/>
              </a:xfrm>
              <a:blipFill>
                <a:blip r:embed="rId3"/>
                <a:stretch>
                  <a:fillRect l="-1455" t="-2494" b="-2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B9F0E-5612-461D-AFB7-2E2849D1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69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2BF4FA-0EE8-459D-88CB-FA382EC65A76}"/>
              </a:ext>
            </a:extLst>
          </p:cNvPr>
          <p:cNvSpPr/>
          <p:nvPr/>
        </p:nvSpPr>
        <p:spPr>
          <a:xfrm>
            <a:off x="5498867" y="4017922"/>
            <a:ext cx="343948" cy="3439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2FDB41-C4FE-471B-8653-CF59E3C72429}"/>
                  </a:ext>
                </a:extLst>
              </p:cNvPr>
              <p:cNvSpPr txBox="1"/>
              <p:nvPr/>
            </p:nvSpPr>
            <p:spPr>
              <a:xfrm>
                <a:off x="5448532" y="4361870"/>
                <a:ext cx="444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2FDB41-C4FE-471B-8653-CF59E3C72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532" y="4361870"/>
                <a:ext cx="444617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704FACD6-A3C5-45D4-8CF9-2C849C16AC11}"/>
              </a:ext>
            </a:extLst>
          </p:cNvPr>
          <p:cNvSpPr/>
          <p:nvPr/>
        </p:nvSpPr>
        <p:spPr>
          <a:xfrm>
            <a:off x="7010283" y="4017922"/>
            <a:ext cx="343948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BD60F5-8706-458E-8F16-6B3C94FC65D9}"/>
                  </a:ext>
                </a:extLst>
              </p:cNvPr>
              <p:cNvSpPr txBox="1"/>
              <p:nvPr/>
            </p:nvSpPr>
            <p:spPr>
              <a:xfrm>
                <a:off x="6959948" y="4361870"/>
                <a:ext cx="44461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BD60F5-8706-458E-8F16-6B3C94FC6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948" y="4361870"/>
                <a:ext cx="444617" cy="381515"/>
              </a:xfrm>
              <a:prstGeom prst="rect">
                <a:avLst/>
              </a:prstGeom>
              <a:blipFill>
                <a:blip r:embed="rId5"/>
                <a:stretch>
                  <a:fillRect r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42466044-740D-4F82-85CB-C19FCABBE1E3}"/>
              </a:ext>
            </a:extLst>
          </p:cNvPr>
          <p:cNvSpPr/>
          <p:nvPr/>
        </p:nvSpPr>
        <p:spPr>
          <a:xfrm>
            <a:off x="6037160" y="4947671"/>
            <a:ext cx="343948" cy="34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055FD0-4621-4F2D-8B0F-23B88C742B9F}"/>
                  </a:ext>
                </a:extLst>
              </p:cNvPr>
              <p:cNvSpPr txBox="1"/>
              <p:nvPr/>
            </p:nvSpPr>
            <p:spPr>
              <a:xfrm>
                <a:off x="5782692" y="5291619"/>
                <a:ext cx="444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055FD0-4621-4F2D-8B0F-23B88C742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692" y="5291619"/>
                <a:ext cx="444617" cy="369332"/>
              </a:xfrm>
              <a:prstGeom prst="rect">
                <a:avLst/>
              </a:prstGeom>
              <a:blipFill>
                <a:blip r:embed="rId6"/>
                <a:stretch>
                  <a:fillRect r="-80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E512C0-8A4A-493B-8B77-34B183DAC32F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5842815" y="4189896"/>
            <a:ext cx="116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1F54C7-1D87-48FB-8A08-76F02719DCCA}"/>
              </a:ext>
            </a:extLst>
          </p:cNvPr>
          <p:cNvCxnSpPr>
            <a:stCxn id="12" idx="7"/>
            <a:endCxn id="10" idx="3"/>
          </p:cNvCxnSpPr>
          <p:nvPr/>
        </p:nvCxnSpPr>
        <p:spPr>
          <a:xfrm flipV="1">
            <a:off x="6330738" y="4311500"/>
            <a:ext cx="729915" cy="68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EF0B060-4B9A-4925-9DB8-0FFF661A409F}"/>
              </a:ext>
            </a:extLst>
          </p:cNvPr>
          <p:cNvSpPr/>
          <p:nvPr/>
        </p:nvSpPr>
        <p:spPr>
          <a:xfrm>
            <a:off x="7748477" y="4017922"/>
            <a:ext cx="343948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0D9D6E-555D-4B1D-8C78-E007628F7C4C}"/>
              </a:ext>
            </a:extLst>
          </p:cNvPr>
          <p:cNvCxnSpPr/>
          <p:nvPr/>
        </p:nvCxnSpPr>
        <p:spPr>
          <a:xfrm>
            <a:off x="7322036" y="4189896"/>
            <a:ext cx="458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9CB75E-6619-4C07-A21B-00D0E5B6F5D1}"/>
                  </a:ext>
                </a:extLst>
              </p:cNvPr>
              <p:cNvSpPr txBox="1"/>
              <p:nvPr/>
            </p:nvSpPr>
            <p:spPr>
              <a:xfrm>
                <a:off x="7698142" y="4361870"/>
                <a:ext cx="44461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9CB75E-6619-4C07-A21B-00D0E5B6F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142" y="4361870"/>
                <a:ext cx="444617" cy="381515"/>
              </a:xfrm>
              <a:prstGeom prst="rect">
                <a:avLst/>
              </a:prstGeom>
              <a:blipFill>
                <a:blip r:embed="rId7"/>
                <a:stretch>
                  <a:fillRect r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468E2EF9-7C5A-4643-908B-20A852F1DE96}"/>
              </a:ext>
            </a:extLst>
          </p:cNvPr>
          <p:cNvSpPr/>
          <p:nvPr/>
        </p:nvSpPr>
        <p:spPr>
          <a:xfrm>
            <a:off x="9204720" y="4023514"/>
            <a:ext cx="343948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1E6266-0F60-42E0-8DBB-5816E5563A58}"/>
              </a:ext>
            </a:extLst>
          </p:cNvPr>
          <p:cNvSpPr/>
          <p:nvPr/>
        </p:nvSpPr>
        <p:spPr>
          <a:xfrm>
            <a:off x="8231597" y="4953263"/>
            <a:ext cx="343948" cy="34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1B4BED-8B1B-4A19-9FCD-3E3A9AB0E286}"/>
              </a:ext>
            </a:extLst>
          </p:cNvPr>
          <p:cNvCxnSpPr>
            <a:endCxn id="19" idx="2"/>
          </p:cNvCxnSpPr>
          <p:nvPr/>
        </p:nvCxnSpPr>
        <p:spPr>
          <a:xfrm>
            <a:off x="8037252" y="4195488"/>
            <a:ext cx="116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804B41-D8C3-4B3C-B7A6-5F6123DFA887}"/>
              </a:ext>
            </a:extLst>
          </p:cNvPr>
          <p:cNvCxnSpPr>
            <a:stCxn id="20" idx="7"/>
            <a:endCxn id="19" idx="3"/>
          </p:cNvCxnSpPr>
          <p:nvPr/>
        </p:nvCxnSpPr>
        <p:spPr>
          <a:xfrm flipV="1">
            <a:off x="8525175" y="4317092"/>
            <a:ext cx="729915" cy="68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9CFEB08-DB31-48B2-AEC8-FFB9DF056153}"/>
                  </a:ext>
                </a:extLst>
              </p:cNvPr>
              <p:cNvSpPr txBox="1"/>
              <p:nvPr/>
            </p:nvSpPr>
            <p:spPr>
              <a:xfrm>
                <a:off x="9348657" y="4311500"/>
                <a:ext cx="44461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9CFEB08-DB31-48B2-AEC8-FFB9DF056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657" y="4311500"/>
                <a:ext cx="444617" cy="381515"/>
              </a:xfrm>
              <a:prstGeom prst="rect">
                <a:avLst/>
              </a:prstGeom>
              <a:blipFill>
                <a:blip r:embed="rId8"/>
                <a:stretch>
                  <a:fillRect r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603FF2-7ABD-45A4-B126-7F4BC4B2F664}"/>
                  </a:ext>
                </a:extLst>
              </p:cNvPr>
              <p:cNvSpPr txBox="1"/>
              <p:nvPr/>
            </p:nvSpPr>
            <p:spPr>
              <a:xfrm>
                <a:off x="7861726" y="5347581"/>
                <a:ext cx="1083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603FF2-7ABD-45A4-B126-7F4BC4B2F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726" y="5347581"/>
                <a:ext cx="10836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3E5CEE12-1075-4E03-9549-707B76C94B97}"/>
              </a:ext>
            </a:extLst>
          </p:cNvPr>
          <p:cNvSpPr/>
          <p:nvPr/>
        </p:nvSpPr>
        <p:spPr>
          <a:xfrm>
            <a:off x="10716136" y="4017922"/>
            <a:ext cx="343948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6D02D1-A738-4734-8772-F786BFE29944}"/>
              </a:ext>
            </a:extLst>
          </p:cNvPr>
          <p:cNvCxnSpPr>
            <a:endCxn id="25" idx="2"/>
          </p:cNvCxnSpPr>
          <p:nvPr/>
        </p:nvCxnSpPr>
        <p:spPr>
          <a:xfrm>
            <a:off x="9548668" y="4189896"/>
            <a:ext cx="116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DC7674E-9998-48EA-99D8-9ADC13CCFD9D}"/>
                  </a:ext>
                </a:extLst>
              </p:cNvPr>
              <p:cNvSpPr txBox="1"/>
              <p:nvPr/>
            </p:nvSpPr>
            <p:spPr>
              <a:xfrm>
                <a:off x="10340246" y="3604657"/>
                <a:ext cx="1655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DC7674E-9998-48EA-99D8-9ADC13CCF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46" y="3604657"/>
                <a:ext cx="165576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610286FC-A043-4B00-997C-6ED6E7D02A8D}"/>
              </a:ext>
            </a:extLst>
          </p:cNvPr>
          <p:cNvSpPr/>
          <p:nvPr/>
        </p:nvSpPr>
        <p:spPr>
          <a:xfrm>
            <a:off x="9807971" y="4992450"/>
            <a:ext cx="343948" cy="3439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8BB520-AFB0-4A05-9050-255808868F6C}"/>
              </a:ext>
            </a:extLst>
          </p:cNvPr>
          <p:cNvCxnSpPr>
            <a:stCxn id="28" idx="7"/>
          </p:cNvCxnSpPr>
          <p:nvPr/>
        </p:nvCxnSpPr>
        <p:spPr>
          <a:xfrm flipV="1">
            <a:off x="10101549" y="4356279"/>
            <a:ext cx="729915" cy="68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E38400-A5AB-451E-9925-D9AA4EE28AC8}"/>
                  </a:ext>
                </a:extLst>
              </p:cNvPr>
              <p:cNvSpPr txBox="1"/>
              <p:nvPr/>
            </p:nvSpPr>
            <p:spPr>
              <a:xfrm>
                <a:off x="9757636" y="5360908"/>
                <a:ext cx="444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E38400-A5AB-451E-9925-D9AA4EE28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636" y="5360908"/>
                <a:ext cx="444617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5607BBE4-73AF-4C9E-A8E4-F17AA63C778C}"/>
              </a:ext>
            </a:extLst>
          </p:cNvPr>
          <p:cNvSpPr/>
          <p:nvPr/>
        </p:nvSpPr>
        <p:spPr>
          <a:xfrm>
            <a:off x="2244391" y="4408981"/>
            <a:ext cx="343948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811647-B32E-4C05-A27D-B9AA1A7FBCE1}"/>
              </a:ext>
            </a:extLst>
          </p:cNvPr>
          <p:cNvSpPr/>
          <p:nvPr/>
        </p:nvSpPr>
        <p:spPr>
          <a:xfrm>
            <a:off x="2244391" y="4975937"/>
            <a:ext cx="343948" cy="3439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D2F437D-103F-4E58-9768-3FA5F28E1214}"/>
              </a:ext>
            </a:extLst>
          </p:cNvPr>
          <p:cNvSpPr/>
          <p:nvPr/>
        </p:nvSpPr>
        <p:spPr>
          <a:xfrm>
            <a:off x="2244391" y="5500842"/>
            <a:ext cx="343948" cy="34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A4A023-EF02-47F8-8344-CBDAF5162E56}"/>
              </a:ext>
            </a:extLst>
          </p:cNvPr>
          <p:cNvSpPr txBox="1"/>
          <p:nvPr/>
        </p:nvSpPr>
        <p:spPr>
          <a:xfrm>
            <a:off x="2807143" y="4367462"/>
            <a:ext cx="18823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variable</a:t>
            </a:r>
          </a:p>
          <a:p>
            <a:endParaRPr lang="en-US" dirty="0"/>
          </a:p>
          <a:p>
            <a:r>
              <a:rPr lang="en-US" dirty="0"/>
              <a:t>Observed variable</a:t>
            </a:r>
          </a:p>
          <a:p>
            <a:endParaRPr lang="en-US" dirty="0"/>
          </a:p>
          <a:p>
            <a:r>
              <a:rPr lang="en-US" dirty="0"/>
              <a:t>Trainable variable</a:t>
            </a:r>
          </a:p>
        </p:txBody>
      </p:sp>
    </p:spTree>
    <p:extLst>
      <p:ext uri="{BB962C8B-B14F-4D97-AF65-F5344CB8AC3E}">
        <p14:creationId xmlns:p14="http://schemas.microsoft.com/office/powerpoint/2010/main" val="263620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Block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1203923"/>
              </a:xfrm>
            </p:spPr>
            <p:txBody>
              <a:bodyPr/>
              <a:lstStyle/>
              <a:p>
                <a:r>
                  <a:rPr lang="en-US" dirty="0"/>
                  <a:t>Hidden layer: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Output layer: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1203923"/>
              </a:xfrm>
              <a:blipFill>
                <a:blip r:embed="rId3"/>
                <a:stretch>
                  <a:fillRect l="-1455" t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C4C264-0B91-4C7B-A6CB-A9B7341AD42A}"/>
              </a:ext>
            </a:extLst>
          </p:cNvPr>
          <p:cNvGrpSpPr/>
          <p:nvPr/>
        </p:nvGrpSpPr>
        <p:grpSpPr>
          <a:xfrm>
            <a:off x="1409983" y="2513413"/>
            <a:ext cx="8422517" cy="3467647"/>
            <a:chOff x="1409983" y="2513413"/>
            <a:chExt cx="8422517" cy="34676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68392" y="4316466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8392" y="4316466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1409983" y="469835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77036" y="3241297"/>
              <a:ext cx="833716" cy="16220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790251" y="2540013"/>
                  <a:ext cx="185544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Linear map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251" y="2540013"/>
                  <a:ext cx="1855444" cy="646331"/>
                </a:xfrm>
                <a:prstGeom prst="rect">
                  <a:avLst/>
                </a:prstGeom>
                <a:blipFill>
                  <a:blip r:embed="rId5"/>
                  <a:stretch>
                    <a:fillRect t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918845" y="2530922"/>
                  <a:ext cx="93326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Sigmoid</a:t>
                  </a:r>
                  <a:br>
                    <a:rPr lang="en-US" dirty="0"/>
                  </a:b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845" y="2530922"/>
                  <a:ext cx="933269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5882" t="-4717" r="-5229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713153" y="3639042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706879" y="4063988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49841" y="3244066"/>
              <a:ext cx="833716" cy="15234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>
              <a:stCxn id="14" idx="6"/>
            </p:cNvCxnSpPr>
            <p:nvPr/>
          </p:nvCxnSpPr>
          <p:spPr>
            <a:xfrm>
              <a:off x="1879897" y="3719725"/>
              <a:ext cx="3971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1873623" y="4107710"/>
              <a:ext cx="403413" cy="8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574270" y="4404167"/>
              <a:ext cx="12582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Soft binary </a:t>
              </a:r>
              <a:br>
                <a:rPr lang="en-US" dirty="0"/>
              </a:br>
              <a:r>
                <a:rPr lang="en-US" dirty="0"/>
                <a:t>decision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51100" y="5542035"/>
              <a:ext cx="1371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Hidden layer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04959" y="3339920"/>
              <a:ext cx="2742066" cy="278152"/>
              <a:chOff x="5290262" y="2631152"/>
              <a:chExt cx="2742066" cy="27815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stCxn id="59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Oval 66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268653" y="4683333"/>
                  <a:ext cx="496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53" y="4683333"/>
                  <a:ext cx="49686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5168524" y="4681166"/>
                  <a:ext cx="5273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524" y="4681166"/>
                  <a:ext cx="52732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3104959" y="3665906"/>
              <a:ext cx="2742066" cy="278152"/>
              <a:chOff x="5290262" y="2631152"/>
              <a:chExt cx="2742066" cy="278152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Arrow Connector 98"/>
              <p:cNvCxnSpPr>
                <a:stCxn id="9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10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: Shape 10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Oval 10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Arrow Connector 10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3104959" y="4005769"/>
              <a:ext cx="2742066" cy="278152"/>
              <a:chOff x="5290262" y="2631152"/>
              <a:chExt cx="2742066" cy="278152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Group 11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: Shape 11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3" name="Oval 11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>
              <a:off x="3094528" y="4373435"/>
              <a:ext cx="2742066" cy="278152"/>
              <a:chOff x="5290262" y="2631152"/>
              <a:chExt cx="2742066" cy="278152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Arrow Connector 118"/>
              <p:cNvCxnSpPr>
                <a:stCxn id="11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reeform: Shape 12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Oval 12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Arrow Connector 12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5269663" y="2513413"/>
                  <a:ext cx="199407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Linear map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9663" y="2513413"/>
                  <a:ext cx="1994072" cy="646331"/>
                </a:xfrm>
                <a:prstGeom prst="rect">
                  <a:avLst/>
                </a:prstGeom>
                <a:blipFill>
                  <a:blip r:embed="rId9"/>
                  <a:stretch>
                    <a:fillRect t="-47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8" name="Group 127"/>
            <p:cNvGrpSpPr/>
            <p:nvPr/>
          </p:nvGrpSpPr>
          <p:grpSpPr>
            <a:xfrm>
              <a:off x="6696804" y="3804982"/>
              <a:ext cx="2742066" cy="278152"/>
              <a:chOff x="5290262" y="2631152"/>
              <a:chExt cx="2742066" cy="278152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Arrow Connector 129"/>
              <p:cNvCxnSpPr>
                <a:stCxn id="129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Group 132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reeform: Shape 136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4" name="Oval 133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8873445" y="4071241"/>
                  <a:ext cx="5273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3445" y="4071241"/>
                  <a:ext cx="52732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6901740" y="4072907"/>
                  <a:ext cx="496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1740" y="4072907"/>
                  <a:ext cx="49686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7474959" y="2899525"/>
                  <a:ext cx="93326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Sigmoid</a:t>
                  </a:r>
                  <a:br>
                    <a:rPr lang="en-US" dirty="0"/>
                  </a:b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4959" y="2899525"/>
                  <a:ext cx="933269" cy="646331"/>
                </a:xfrm>
                <a:prstGeom prst="rect">
                  <a:avLst/>
                </a:prstGeom>
                <a:blipFill>
                  <a:blip r:embed="rId12"/>
                  <a:stretch>
                    <a:fillRect l="-5229" t="-5660" r="-5882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ight Brace 26"/>
            <p:cNvSpPr/>
            <p:nvPr/>
          </p:nvSpPr>
          <p:spPr>
            <a:xfrm rot="5400000">
              <a:off x="3259729" y="3946828"/>
              <a:ext cx="477925" cy="2689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303779" y="5611728"/>
              <a:ext cx="1685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layer</a:t>
              </a: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6896095" y="3861755"/>
              <a:ext cx="477925" cy="287842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59426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C8F1-EEBF-4E70-A29A-351B2DBB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 Example in </a:t>
            </a:r>
            <a:r>
              <a:rPr lang="en-US" dirty="0" err="1"/>
              <a:t>Numpy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4EEDE-5688-46E5-99AF-DFC046121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network:</a:t>
                </a:r>
              </a:p>
              <a:p>
                <a:pPr lvl="1"/>
                <a:r>
                  <a:rPr lang="en-US" dirty="0"/>
                  <a:t>Single hidden layer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hidden units, single output unit</a:t>
                </a:r>
              </a:p>
              <a:p>
                <a:pPr lvl="1"/>
                <a:r>
                  <a:rPr lang="en-US" dirty="0"/>
                  <a:t>Sigmoid activation, binary cross entropy loss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4EEDE-5688-46E5-99AF-DFC046121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D1DC-A8BB-47FF-8637-D23C8F3B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FF689-D642-460F-B827-18D823B28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26350"/>
            <a:ext cx="5172343" cy="4053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C1B941-4BFE-4790-BEEE-306ABA109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578" y="1326814"/>
            <a:ext cx="4611211" cy="37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409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do we compute gradient?</a:t>
                </a:r>
              </a:p>
              <a:p>
                <a:r>
                  <a:rPr lang="en-US" dirty="0"/>
                  <a:t>Consider a three node computation graph: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If variables were scalars, we could compute gradients via chain rule: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What happens for tensors?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71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A092D6-50CA-4F4A-9587-F807F2CC99EF}"/>
              </a:ext>
            </a:extLst>
          </p:cNvPr>
          <p:cNvSpPr/>
          <p:nvPr/>
        </p:nvSpPr>
        <p:spPr>
          <a:xfrm>
            <a:off x="6837077" y="1664035"/>
            <a:ext cx="343948" cy="3439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9B2A7F-3CD2-416F-A528-590E2B15B95A}"/>
              </a:ext>
            </a:extLst>
          </p:cNvPr>
          <p:cNvSpPr/>
          <p:nvPr/>
        </p:nvSpPr>
        <p:spPr>
          <a:xfrm>
            <a:off x="8348493" y="1658443"/>
            <a:ext cx="343948" cy="3439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89D413-5528-4F98-94E0-2FA952AA8B31}"/>
              </a:ext>
            </a:extLst>
          </p:cNvPr>
          <p:cNvCxnSpPr>
            <a:endCxn id="6" idx="2"/>
          </p:cNvCxnSpPr>
          <p:nvPr/>
        </p:nvCxnSpPr>
        <p:spPr>
          <a:xfrm>
            <a:off x="7181025" y="1830417"/>
            <a:ext cx="116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26F65B0-A7C2-4CB2-A193-EDD0F950AF56}"/>
              </a:ext>
            </a:extLst>
          </p:cNvPr>
          <p:cNvSpPr/>
          <p:nvPr/>
        </p:nvSpPr>
        <p:spPr>
          <a:xfrm>
            <a:off x="9840845" y="1658443"/>
            <a:ext cx="343948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1196A5-23C6-4283-B73B-40D6D9C61C60}"/>
              </a:ext>
            </a:extLst>
          </p:cNvPr>
          <p:cNvCxnSpPr>
            <a:cxnSpLocks/>
          </p:cNvCxnSpPr>
          <p:nvPr/>
        </p:nvCxnSpPr>
        <p:spPr>
          <a:xfrm>
            <a:off x="8692441" y="1830417"/>
            <a:ext cx="116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6F2C20-3A62-4737-85BC-463998B39160}"/>
                  </a:ext>
                </a:extLst>
              </p:cNvPr>
              <p:cNvSpPr txBox="1"/>
              <p:nvPr/>
            </p:nvSpPr>
            <p:spPr>
              <a:xfrm>
                <a:off x="6900234" y="2068014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6F2C20-3A62-4737-85BC-463998B3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234" y="2068014"/>
                <a:ext cx="183320" cy="276999"/>
              </a:xfrm>
              <a:prstGeom prst="rect">
                <a:avLst/>
              </a:prstGeom>
              <a:blipFill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C84416-C06D-4292-9F42-752AA8E58D98}"/>
                  </a:ext>
                </a:extLst>
              </p:cNvPr>
              <p:cNvSpPr txBox="1"/>
              <p:nvPr/>
            </p:nvSpPr>
            <p:spPr>
              <a:xfrm>
                <a:off x="8428807" y="208647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C84416-C06D-4292-9F42-752AA8E58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807" y="2086478"/>
                <a:ext cx="186718" cy="276999"/>
              </a:xfrm>
              <a:prstGeom prst="rect">
                <a:avLst/>
              </a:prstGeom>
              <a:blipFill>
                <a:blip r:embed="rId5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E3B466-6498-4BA4-92C1-187C6D018674}"/>
                  </a:ext>
                </a:extLst>
              </p:cNvPr>
              <p:cNvSpPr txBox="1"/>
              <p:nvPr/>
            </p:nvSpPr>
            <p:spPr>
              <a:xfrm>
                <a:off x="9960778" y="2086478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E3B466-6498-4BA4-92C1-187C6D018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778" y="2086478"/>
                <a:ext cx="169085" cy="276999"/>
              </a:xfrm>
              <a:prstGeom prst="rect">
                <a:avLst/>
              </a:prstGeom>
              <a:blipFill>
                <a:blip r:embed="rId6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2674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Tensor case: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has shape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has shape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has shape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Compute gradient tensors: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 has shape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has shape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Tensor chain rule: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65A33E-B772-4656-9305-D881FB96CB13}"/>
              </a:ext>
            </a:extLst>
          </p:cNvPr>
          <p:cNvSpPr/>
          <p:nvPr/>
        </p:nvSpPr>
        <p:spPr>
          <a:xfrm>
            <a:off x="5971663" y="1876307"/>
            <a:ext cx="343948" cy="3439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BD1CEA-3A2E-4638-AC55-AEDA46A42BA4}"/>
              </a:ext>
            </a:extLst>
          </p:cNvPr>
          <p:cNvSpPr/>
          <p:nvPr/>
        </p:nvSpPr>
        <p:spPr>
          <a:xfrm>
            <a:off x="7483079" y="1870715"/>
            <a:ext cx="343948" cy="3439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3BAECA-6F17-4D9A-BAD7-41CED05D686F}"/>
              </a:ext>
            </a:extLst>
          </p:cNvPr>
          <p:cNvCxnSpPr>
            <a:endCxn id="6" idx="2"/>
          </p:cNvCxnSpPr>
          <p:nvPr/>
        </p:nvCxnSpPr>
        <p:spPr>
          <a:xfrm>
            <a:off x="6315611" y="2042689"/>
            <a:ext cx="116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6E4A0F6-C30D-450D-A117-CF5D25E0AC5D}"/>
              </a:ext>
            </a:extLst>
          </p:cNvPr>
          <p:cNvSpPr/>
          <p:nvPr/>
        </p:nvSpPr>
        <p:spPr>
          <a:xfrm>
            <a:off x="8975431" y="1870715"/>
            <a:ext cx="343948" cy="343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991B4E-1383-4CF9-B4BE-4E378145CA49}"/>
              </a:ext>
            </a:extLst>
          </p:cNvPr>
          <p:cNvCxnSpPr>
            <a:cxnSpLocks/>
          </p:cNvCxnSpPr>
          <p:nvPr/>
        </p:nvCxnSpPr>
        <p:spPr>
          <a:xfrm>
            <a:off x="7827027" y="2042689"/>
            <a:ext cx="116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D1E8F3-3CEB-4D9B-B118-DEBE0566489C}"/>
                  </a:ext>
                </a:extLst>
              </p:cNvPr>
              <p:cNvSpPr txBox="1"/>
              <p:nvPr/>
            </p:nvSpPr>
            <p:spPr>
              <a:xfrm>
                <a:off x="6034820" y="2280286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D1E8F3-3CEB-4D9B-B118-DEBE05664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820" y="2280286"/>
                <a:ext cx="183320" cy="276999"/>
              </a:xfrm>
              <a:prstGeom prst="rect">
                <a:avLst/>
              </a:prstGeom>
              <a:blipFill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F9BDC3-855D-48E8-8219-5641C5B3715A}"/>
                  </a:ext>
                </a:extLst>
              </p:cNvPr>
              <p:cNvSpPr txBox="1"/>
              <p:nvPr/>
            </p:nvSpPr>
            <p:spPr>
              <a:xfrm>
                <a:off x="7156064" y="2280643"/>
                <a:ext cx="9430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F9BDC3-855D-48E8-8219-5641C5B37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064" y="2280643"/>
                <a:ext cx="943079" cy="276999"/>
              </a:xfrm>
              <a:prstGeom prst="rect">
                <a:avLst/>
              </a:prstGeom>
              <a:blipFill>
                <a:blip r:embed="rId5"/>
                <a:stretch>
                  <a:fillRect l="-5806" t="-2174" r="-838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581C0E-44E0-4FF7-B7AC-923E0A9B17C5}"/>
                  </a:ext>
                </a:extLst>
              </p:cNvPr>
              <p:cNvSpPr txBox="1"/>
              <p:nvPr/>
            </p:nvSpPr>
            <p:spPr>
              <a:xfrm>
                <a:off x="8685038" y="2261864"/>
                <a:ext cx="9416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581C0E-44E0-4FF7-B7AC-923E0A9B1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038" y="2261864"/>
                <a:ext cx="941668" cy="276999"/>
              </a:xfrm>
              <a:prstGeom prst="rect">
                <a:avLst/>
              </a:prstGeom>
              <a:blipFill>
                <a:blip r:embed="rId6"/>
                <a:stretch>
                  <a:fillRect l="-3247" t="-2222" r="-909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9ACB05-1398-4436-89E8-3F7463748798}"/>
                  </a:ext>
                </a:extLst>
              </p:cNvPr>
              <p:cNvSpPr txBox="1"/>
              <p:nvPr/>
            </p:nvSpPr>
            <p:spPr>
              <a:xfrm>
                <a:off x="8099143" y="4825093"/>
                <a:ext cx="35667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Tensor dot product over dimensions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9ACB05-1398-4436-89E8-3F7463748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143" y="4825093"/>
                <a:ext cx="3566746" cy="646331"/>
              </a:xfrm>
              <a:prstGeom prst="rect">
                <a:avLst/>
              </a:prstGeom>
              <a:blipFill>
                <a:blip r:embed="rId7"/>
                <a:stretch>
                  <a:fillRect l="-1538" t="-5660" r="-85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7677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Gradients on a Computation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76905"/>
                <a:ext cx="5444584" cy="430035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Backpropagation: </a:t>
                </a:r>
                <a:r>
                  <a:rPr lang="en-US" dirty="0"/>
                  <a:t> Compute gradients backwards</a:t>
                </a:r>
              </a:p>
              <a:p>
                <a:pPr lvl="1"/>
                <a:r>
                  <a:rPr lang="en-US" dirty="0"/>
                  <a:t>Use tensor dot products and chain rule</a:t>
                </a:r>
              </a:p>
              <a:p>
                <a:r>
                  <a:rPr lang="en-US" dirty="0"/>
                  <a:t>First compute all derivatives of all the variables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Then compute gradient of parameters: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76905"/>
                <a:ext cx="5444584" cy="4300353"/>
              </a:xfrm>
              <a:blipFill>
                <a:blip r:embed="rId3"/>
                <a:stretch>
                  <a:fillRect l="-2464" t="-2411" b="-1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73</a:t>
            </a:fld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9588D50-54CC-43C4-8305-9F5B57B8B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544" y="1702726"/>
            <a:ext cx="4490983" cy="14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270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Continue our example:</a:t>
                </a:r>
              </a:p>
              <a:p>
                <a:pPr lvl="1"/>
                <a:r>
                  <a:rPr lang="en-US" dirty="0"/>
                  <a:t>Single hidden layer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hidden units, single output unit</a:t>
                </a:r>
              </a:p>
              <a:p>
                <a:pPr lvl="1"/>
                <a:r>
                  <a:rPr lang="en-US" dirty="0"/>
                  <a:t>Sigmoid activation, binary cross entropy loss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input dimension </a:t>
                </a:r>
              </a:p>
              <a:p>
                <a:r>
                  <a:rPr lang="en-US" dirty="0"/>
                  <a:t>Loss node: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,….,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,  shape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10698479" y="1682015"/>
            <a:ext cx="927463" cy="77166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358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/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(dimension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91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9783177" y="1836963"/>
            <a:ext cx="716096" cy="6250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103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(dimension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Similarly obtain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(dimension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913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9081049" y="2533058"/>
            <a:ext cx="716096" cy="6250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013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4,…)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6BF51-A751-4BEB-BD63-803EF441E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025934" cy="4329817"/>
          </a:xfrm>
        </p:spPr>
        <p:txBody>
          <a:bodyPr>
            <a:normAutofit/>
          </a:bodyPr>
          <a:lstStyle/>
          <a:p>
            <a:r>
              <a:rPr lang="en-US" dirty="0"/>
              <a:t>Will be done in class</a:t>
            </a:r>
          </a:p>
          <a:p>
            <a:endParaRPr lang="en-US" dirty="0"/>
          </a:p>
          <a:p>
            <a:r>
              <a:rPr lang="en-US" dirty="0"/>
              <a:t>Summary:</a:t>
            </a:r>
          </a:p>
          <a:p>
            <a:pPr lvl="1"/>
            <a:r>
              <a:rPr lang="en-US" dirty="0"/>
              <a:t>Forward pass:  Compute hidden nodes and loss</a:t>
            </a:r>
          </a:p>
          <a:p>
            <a:pPr lvl="1"/>
            <a:r>
              <a:rPr lang="en-US" dirty="0"/>
              <a:t>Backward pass:  Compute gradients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8827956" y="1763485"/>
            <a:ext cx="518838" cy="71029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3C0DA4-7785-429D-A644-B1D1254D46AA}"/>
              </a:ext>
            </a:extLst>
          </p:cNvPr>
          <p:cNvSpPr/>
          <p:nvPr/>
        </p:nvSpPr>
        <p:spPr>
          <a:xfrm>
            <a:off x="8266983" y="1763485"/>
            <a:ext cx="518838" cy="71029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6C5F0E-2C50-47D9-BB5F-955FE6003B2C}"/>
              </a:ext>
            </a:extLst>
          </p:cNvPr>
          <p:cNvSpPr/>
          <p:nvPr/>
        </p:nvSpPr>
        <p:spPr>
          <a:xfrm>
            <a:off x="7658338" y="2559986"/>
            <a:ext cx="518838" cy="6898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26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3BAF-5B30-4ED8-BDED-864E0506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2E870-6C52-438E-8348-E807D14DD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266BB-C09F-48ED-B45C-49F3255E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4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in matrix form:</a:t>
                </a:r>
              </a:p>
              <a:p>
                <a:pPr lvl="1"/>
                <a:r>
                  <a:rPr lang="en-US" dirty="0"/>
                  <a:t>Hidden layer: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Output layer: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 Linear output from final stage</a:t>
                </a:r>
              </a:p>
              <a:p>
                <a:pPr lvl="1"/>
                <a:r>
                  <a:rPr lang="en-US" b="0" dirty="0"/>
                  <a:t>Parameters: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Get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loss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(logistic loss)</a:t>
                </a:r>
              </a:p>
              <a:p>
                <a:r>
                  <a:rPr lang="en-US" dirty="0"/>
                  <a:t>Pick parameters to minimize loss: 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Will discuss how to do this minimization later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1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1086" y="1539277"/>
                <a:ext cx="5734594" cy="4329817"/>
              </a:xfrm>
            </p:spPr>
            <p:txBody>
              <a:bodyPr/>
              <a:lstStyle/>
              <a:p>
                <a:r>
                  <a:rPr lang="en-US" dirty="0"/>
                  <a:t>Neural network finds a nonlinear region</a:t>
                </a:r>
              </a:p>
              <a:p>
                <a:r>
                  <a:rPr lang="en-US" dirty="0"/>
                  <a:t>Plot shows:</a:t>
                </a:r>
              </a:p>
              <a:p>
                <a:pPr lvl="1"/>
                <a:r>
                  <a:rPr lang="en-US" dirty="0"/>
                  <a:t>Blue circles:  Negative samples</a:t>
                </a:r>
              </a:p>
              <a:p>
                <a:pPr lvl="1"/>
                <a:r>
                  <a:rPr lang="en-US" dirty="0"/>
                  <a:t>Greed circles:  Positive samples</a:t>
                </a:r>
              </a:p>
              <a:p>
                <a:pPr lvl="1"/>
                <a:r>
                  <a:rPr lang="en-US" dirty="0"/>
                  <a:t>Red color:  Classifier soft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1086" y="1539277"/>
                <a:ext cx="5734594" cy="4329817"/>
              </a:xfrm>
              <a:blipFill>
                <a:blip r:embed="rId3"/>
                <a:stretch>
                  <a:fillRect l="-255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795462"/>
            <a:ext cx="4076700" cy="3419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02585" y="5396754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585" y="5396754"/>
                <a:ext cx="466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7638" y="323626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38" y="3236260"/>
                <a:ext cx="4660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9892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39169</TotalTime>
  <Words>3534</Words>
  <Application>Microsoft Office PowerPoint</Application>
  <PresentationFormat>Widescreen</PresentationFormat>
  <Paragraphs>848</Paragraphs>
  <Slides>78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2" baseType="lpstr">
      <vt:lpstr>Calibri</vt:lpstr>
      <vt:lpstr>Cambria Math</vt:lpstr>
      <vt:lpstr>Wingdings</vt:lpstr>
      <vt:lpstr>Retrospect</vt:lpstr>
      <vt:lpstr>Lecture 9  Neural Networks</vt:lpstr>
      <vt:lpstr>Learning Objectives</vt:lpstr>
      <vt:lpstr>Outline</vt:lpstr>
      <vt:lpstr>Most Datasets are not Linearly Separable</vt:lpstr>
      <vt:lpstr>From Linear to Nonlinear</vt:lpstr>
      <vt:lpstr>A Possible Two Stage Classifier</vt:lpstr>
      <vt:lpstr>Model Block Diagram</vt:lpstr>
      <vt:lpstr>Training the Model</vt:lpstr>
      <vt:lpstr>Results</vt:lpstr>
      <vt:lpstr>Visualizing the Hidden Layer Weights</vt:lpstr>
      <vt:lpstr>Outline</vt:lpstr>
      <vt:lpstr>General Structure</vt:lpstr>
      <vt:lpstr>General Neural Net Block Diagram</vt:lpstr>
      <vt:lpstr>Terminology</vt:lpstr>
      <vt:lpstr>Response Map or Output Activation</vt:lpstr>
      <vt:lpstr>Hidden Activation Function</vt:lpstr>
      <vt:lpstr>Number of Parameters</vt:lpstr>
      <vt:lpstr>Inspiration from Biology</vt:lpstr>
      <vt:lpstr>History</vt:lpstr>
      <vt:lpstr>Outline</vt:lpstr>
      <vt:lpstr>Training a Neural Network</vt:lpstr>
      <vt:lpstr>Note on Indexing</vt:lpstr>
      <vt:lpstr>Selecting the Right Loss Function</vt:lpstr>
      <vt:lpstr>Loss Function:  Regression</vt:lpstr>
      <vt:lpstr>Loss Function:  Binary Classification</vt:lpstr>
      <vt:lpstr>Loss Function:  Multi-Class Classification 1</vt:lpstr>
      <vt:lpstr>Loss Function:  Multi-Class Classification 2</vt:lpstr>
      <vt:lpstr>Outline</vt:lpstr>
      <vt:lpstr>Problems with Standard Gradient Descent</vt:lpstr>
      <vt:lpstr>Stochastic Gradient Descent</vt:lpstr>
      <vt:lpstr>SGD Theory (Advanced)</vt:lpstr>
      <vt:lpstr>SGD Practical Issues</vt:lpstr>
      <vt:lpstr>Outline</vt:lpstr>
      <vt:lpstr>Deep Learning Zoo</vt:lpstr>
      <vt:lpstr>Keras Package</vt:lpstr>
      <vt:lpstr>Keras Recipe</vt:lpstr>
      <vt:lpstr>Synthetic Data Example</vt:lpstr>
      <vt:lpstr>Step 0:  Import the Packages</vt:lpstr>
      <vt:lpstr>Step 1:  Define Model</vt:lpstr>
      <vt:lpstr>Step 2, 3:  Select and Optimizer &amp; Compile</vt:lpstr>
      <vt:lpstr>Step 4:  Fit the Model</vt:lpstr>
      <vt:lpstr>Fitting the Model with Many Epochs</vt:lpstr>
      <vt:lpstr>Performance vs Epoch</vt:lpstr>
      <vt:lpstr>Step 5.  Visualizing the Decision Regions</vt:lpstr>
      <vt:lpstr>Visualizing the Hidden Layers</vt:lpstr>
      <vt:lpstr>In-Class Exercise</vt:lpstr>
      <vt:lpstr>Outline</vt:lpstr>
      <vt:lpstr>Recap:  MNIST data </vt:lpstr>
      <vt:lpstr>Simple MNIST Neural Network</vt:lpstr>
      <vt:lpstr>Fitting the Model</vt:lpstr>
      <vt:lpstr>Outline</vt:lpstr>
      <vt:lpstr>What is a Tensor?</vt:lpstr>
      <vt:lpstr>Indexing Tensors</vt:lpstr>
      <vt:lpstr>Creating Tensors in Numpy</vt:lpstr>
      <vt:lpstr>Indexing Tensors in Numpy</vt:lpstr>
      <vt:lpstr>Tensors and Neural Networks</vt:lpstr>
      <vt:lpstr>Outline</vt:lpstr>
      <vt:lpstr>Recap:  Gradient for Scalar Output Function</vt:lpstr>
      <vt:lpstr>Recap 2:  Gradient and Linearization</vt:lpstr>
      <vt:lpstr>Jacobian</vt:lpstr>
      <vt:lpstr>Jacobian Examples</vt:lpstr>
      <vt:lpstr>Gradient for Tensors Inputs &amp; Outputs</vt:lpstr>
      <vt:lpstr>Gradient Tensor Linear Approximation</vt:lpstr>
      <vt:lpstr>Example Dimensions</vt:lpstr>
      <vt:lpstr>Gradients Tensors vs. Gradients &amp; Jacobians</vt:lpstr>
      <vt:lpstr>Outline</vt:lpstr>
      <vt:lpstr>Stochastic Gradient Descent</vt:lpstr>
      <vt:lpstr>Gradients with Multiple Parameters</vt:lpstr>
      <vt:lpstr>Computation Graph &amp; Forward Pass</vt:lpstr>
      <vt:lpstr>Forward Pass Example in Numpy</vt:lpstr>
      <vt:lpstr>Chain Rule</vt:lpstr>
      <vt:lpstr>Tensor Chain Rule</vt:lpstr>
      <vt:lpstr>Gradients on a Computation Graph</vt:lpstr>
      <vt:lpstr>Back-Propagation Example (Part 1)</vt:lpstr>
      <vt:lpstr>Back-Propagation Example (Part 2)</vt:lpstr>
      <vt:lpstr>Back-Propagation Example (Part 3)</vt:lpstr>
      <vt:lpstr>Back-Propagation Example (Part 4,…)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635</cp:revision>
  <cp:lastPrinted>2016-11-01T14:44:54Z</cp:lastPrinted>
  <dcterms:created xsi:type="dcterms:W3CDTF">2015-03-22T11:15:32Z</dcterms:created>
  <dcterms:modified xsi:type="dcterms:W3CDTF">2017-11-07T23:33:19Z</dcterms:modified>
</cp:coreProperties>
</file>