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9"/>
  </p:notesMasterIdLst>
  <p:sldIdLst>
    <p:sldId id="258" r:id="rId2"/>
    <p:sldId id="306" r:id="rId3"/>
    <p:sldId id="259" r:id="rId4"/>
    <p:sldId id="260" r:id="rId5"/>
    <p:sldId id="261" r:id="rId6"/>
    <p:sldId id="262" r:id="rId7"/>
    <p:sldId id="263" r:id="rId8"/>
    <p:sldId id="275" r:id="rId9"/>
    <p:sldId id="282" r:id="rId10"/>
    <p:sldId id="284" r:id="rId11"/>
    <p:sldId id="283" r:id="rId12"/>
    <p:sldId id="285" r:id="rId13"/>
    <p:sldId id="286" r:id="rId14"/>
    <p:sldId id="287" r:id="rId15"/>
    <p:sldId id="264" r:id="rId16"/>
    <p:sldId id="277" r:id="rId17"/>
    <p:sldId id="288" r:id="rId18"/>
    <p:sldId id="289" r:id="rId19"/>
    <p:sldId id="290" r:id="rId20"/>
    <p:sldId id="293" r:id="rId21"/>
    <p:sldId id="265" r:id="rId22"/>
    <p:sldId id="281" r:id="rId23"/>
    <p:sldId id="295" r:id="rId24"/>
    <p:sldId id="296" r:id="rId25"/>
    <p:sldId id="294" r:id="rId26"/>
    <p:sldId id="297" r:id="rId27"/>
    <p:sldId id="298" r:id="rId28"/>
    <p:sldId id="267" r:id="rId29"/>
    <p:sldId id="299" r:id="rId30"/>
    <p:sldId id="300" r:id="rId31"/>
    <p:sldId id="301" r:id="rId32"/>
    <p:sldId id="303" r:id="rId33"/>
    <p:sldId id="302" r:id="rId34"/>
    <p:sldId id="304" r:id="rId35"/>
    <p:sldId id="305" r:id="rId36"/>
    <p:sldId id="307" r:id="rId37"/>
    <p:sldId id="308" r:id="rId38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52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06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B7D6DDD3-D7E9-488B-B626-1E8285E424D8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65CF6084-2C3C-4FE7-B181-D16A34290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425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0" y="6171231"/>
            <a:ext cx="12192000" cy="697337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7" name="Rectangle 16"/>
          <p:cNvSpPr/>
          <p:nvPr userDrawn="1"/>
        </p:nvSpPr>
        <p:spPr>
          <a:xfrm>
            <a:off x="15" y="6094179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64" y="6292310"/>
            <a:ext cx="2113225" cy="334949"/>
          </a:xfrm>
          <a:prstGeom prst="rect">
            <a:avLst/>
          </a:prstGeom>
        </p:spPr>
      </p:pic>
      <p:pic>
        <p:nvPicPr>
          <p:cNvPr id="15" name="Picture 14" descr="final-logo-3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270691"/>
            <a:ext cx="1117381" cy="817404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91440" indent="-91440">
              <a:buSzPct val="100000"/>
              <a:buFont typeface="Wingdings" panose="05000000000000000000" pitchFamily="2" charset="2"/>
              <a:buChar char="q"/>
              <a:defRPr/>
            </a:lvl1pPr>
          </a:lstStyle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0" y="6339080"/>
            <a:ext cx="12192000" cy="518920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15" y="627259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7" name="Picture 16" descr="final-logo-3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379551"/>
            <a:ext cx="1117381" cy="81740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45" y="6405564"/>
            <a:ext cx="2113225" cy="334949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54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6019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477911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214193"/>
            <a:ext cx="4937760" cy="337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477911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214193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6339080"/>
            <a:ext cx="12192000" cy="518920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1" name="Rectangle 10"/>
          <p:cNvSpPr/>
          <p:nvPr userDrawn="1"/>
        </p:nvSpPr>
        <p:spPr>
          <a:xfrm>
            <a:off x="15" y="627259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32682" y="6508672"/>
            <a:ext cx="984019" cy="273844"/>
          </a:xfrm>
          <a:prstGeom prst="rect">
            <a:avLst/>
          </a:prstGeom>
        </p:spPr>
        <p:txBody>
          <a:bodyPr vert="horz" lIns="68567" tIns="34289" rIns="68567" bIns="34289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07" y="6405564"/>
            <a:ext cx="2113225" cy="334949"/>
          </a:xfrm>
          <a:prstGeom prst="rect">
            <a:avLst/>
          </a:prstGeom>
        </p:spPr>
      </p:pic>
      <p:pic>
        <p:nvPicPr>
          <p:cNvPr id="16" name="Picture 15" descr="final-logo-3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543" y="6446621"/>
            <a:ext cx="923615" cy="67565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6160663"/>
            <a:ext cx="12192000" cy="697337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9" name="Rectangle 8"/>
          <p:cNvSpPr/>
          <p:nvPr/>
        </p:nvSpPr>
        <p:spPr>
          <a:xfrm>
            <a:off x="15" y="6094179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402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539277"/>
            <a:ext cx="10058400" cy="432981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097280" y="14330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07" y="6307398"/>
            <a:ext cx="2113225" cy="334949"/>
          </a:xfrm>
          <a:prstGeom prst="rect">
            <a:avLst/>
          </a:prstGeom>
        </p:spPr>
      </p:pic>
      <p:pic>
        <p:nvPicPr>
          <p:cNvPr id="15" name="Picture 14" descr="final-logo-3.eps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270691"/>
            <a:ext cx="1117381" cy="81740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swarbrickjones.wordpress.com/2016/01/13/enhancing-images-using-deep-convolutional-generative-adversarial-networks-dcgans/" TargetMode="External"/><Relationship Id="rId2" Type="http://schemas.openxmlformats.org/officeDocument/2006/relationships/hyperlink" Target="http://www.cc.gatech.edu/~hays/7476/projects/Avery_Wenchen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vis-www.cs.umass.edu/lfw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Lecture 11 </a:t>
            </a:r>
            <a:br>
              <a:rPr lang="en-US" sz="6600" dirty="0"/>
            </a:br>
            <a:r>
              <a:rPr lang="en-US" sz="6600" dirty="0"/>
              <a:t>Principal Component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EE-</a:t>
            </a:r>
            <a:r>
              <a:rPr lang="en-US" dirty="0" err="1"/>
              <a:t>uy</a:t>
            </a:r>
            <a:r>
              <a:rPr lang="en-US" dirty="0"/>
              <a:t> 4563 / EL-</a:t>
            </a:r>
            <a:r>
              <a:rPr lang="en-US" dirty="0" err="1"/>
              <a:t>Gy</a:t>
            </a:r>
            <a:r>
              <a:rPr lang="en-US" dirty="0"/>
              <a:t> 9123:  Introduction to machine learning</a:t>
            </a:r>
          </a:p>
          <a:p>
            <a:r>
              <a:rPr lang="en-US" dirty="0"/>
              <a:t>Prof. Sundeep rangan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293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Covariance Matrix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</m:acc>
                  </m:oMath>
                </a14:m>
                <a:r>
                  <a:rPr lang="en-US" dirty="0"/>
                  <a:t> = data matrix with sample mean removed.</a:t>
                </a:r>
              </a:p>
              <a:p>
                <a:pPr lvl="1"/>
                <a:r>
                  <a:rPr lang="en-US" b="0" dirty="0"/>
                  <a:t>Rows: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̅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endParaRPr lang="en-US" b="1" dirty="0"/>
              </a:p>
              <a:p>
                <a:r>
                  <a:rPr lang="en-US" dirty="0"/>
                  <a:t>Sample covariance matrix:  Matrix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𝑸</m:t>
                    </m:r>
                  </m:oMath>
                </a14:m>
                <a:r>
                  <a:rPr lang="en-US" dirty="0"/>
                  <a:t> with components: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𝑖𝑘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ℓ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ℓ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Covariance between feature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lang="en-US" dirty="0"/>
                  <a:t> in the dataset</a:t>
                </a:r>
              </a:p>
              <a:p>
                <a:pPr lvl="1"/>
                <a:r>
                  <a:rPr lang="en-US" dirty="0"/>
                  <a:t>Matrix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Theorem</a:t>
                </a:r>
                <a:r>
                  <a:rPr lang="en-US" dirty="0"/>
                  <a:t>:  Sample covariance is given by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</m:acc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acc>
                      <m:accPr>
                        <m:chr m:val="̃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</m:acc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Proof on board</a:t>
                </a:r>
              </a:p>
              <a:p>
                <a:pPr lvl="1"/>
                <a:r>
                  <a:rPr lang="en-US" dirty="0"/>
                  <a:t>Compute sample covariance via a matrix product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1146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Directional Variance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Given data: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 and direction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b="0" dirty="0"/>
                  <a:t> with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How much does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vary in the direction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dirty="0"/>
                  <a:t>?</a:t>
                </a:r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b="0" i="1" dirty="0"/>
                  <a:t> </a:t>
                </a:r>
                <a:r>
                  <a:rPr lang="en-US" b="0" dirty="0"/>
                  <a:t>= projection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b="0" dirty="0"/>
                  <a:t> onto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Sample mean and variance in direction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dirty="0"/>
                  <a:t> is (proof on board):</a:t>
                </a:r>
              </a:p>
              <a:p>
                <a:pPr lvl="1"/>
                <a:r>
                  <a:rPr lang="en-US" dirty="0"/>
                  <a:t>Sample mean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Sample variance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𝑺𝒗</m:t>
                    </m:r>
                  </m:oMath>
                </a14:m>
                <a:endParaRPr lang="en-US" b="1" i="1" dirty="0"/>
              </a:p>
              <a:p>
                <a:endParaRPr lang="en-US" b="0" i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650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Maximizing Directional Variance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What directions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dirty="0"/>
                  <a:t> maximize the variance?</a:t>
                </a:r>
              </a:p>
              <a:p>
                <a:r>
                  <a:rPr lang="en-US" dirty="0"/>
                  <a:t>Formulate as an optimization problem:</a:t>
                </a:r>
                <a:br>
                  <a:rPr lang="en-US" dirty="0"/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𝑸𝒗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t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.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be the eigenvectors of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𝑸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: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𝑸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Sort eigenvalues in descending order: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≥…≥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Can show that eigenvalues are real and non-negative</a:t>
                </a:r>
                <a:endParaRPr lang="en-US" dirty="0"/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Theorem</a:t>
                </a:r>
                <a:r>
                  <a:rPr lang="en-US" dirty="0"/>
                  <a:t>:  Any local maxima of the variance directional is an eigenvector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for some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𝑸𝒗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Proof on board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7079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Principal Components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Principal components</a:t>
                </a:r>
                <a:r>
                  <a:rPr lang="en-US" dirty="0"/>
                  <a:t>:  The eigenvectors of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𝑸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Always normalized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Sorted by eigenvalues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≥…≥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Each vector is of dimension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dirty="0"/>
              </a:p>
              <a:p>
                <a:r>
                  <a:rPr lang="en-US" dirty="0"/>
                  <a:t>Key property:  Vectors are orthogonal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Proof on board</a:t>
                </a:r>
              </a:p>
              <a:p>
                <a:r>
                  <a:rPr lang="en-US" dirty="0"/>
                  <a:t>Represents directions of maximal variance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13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9502" y="2402272"/>
            <a:ext cx="4448223" cy="334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7061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Dimensionality reduction</a:t>
            </a:r>
          </a:p>
          <a:p>
            <a:r>
              <a:rPr lang="en-US" dirty="0"/>
              <a:t>Principal components and directions of variance</a:t>
            </a:r>
          </a:p>
          <a:p>
            <a:r>
              <a:rPr lang="en-US" dirty="0"/>
              <a:t>Approximation with PCs</a:t>
            </a:r>
          </a:p>
          <a:p>
            <a:r>
              <a:rPr lang="en-US" dirty="0"/>
              <a:t>Computing PCs via the SVD</a:t>
            </a:r>
          </a:p>
          <a:p>
            <a:r>
              <a:rPr lang="en-US" dirty="0"/>
              <a:t>Face example in python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14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318782" y="2332139"/>
            <a:ext cx="978408" cy="4846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3509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Low-Dimensional Representations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Given data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Problem</a:t>
                </a:r>
                <a:r>
                  <a:rPr lang="en-US" dirty="0"/>
                  <a:t>:  Find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basis vectors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such that: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Sample mean + linear combination of basis vectors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𝑖𝑑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an approximate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coordinates</a:t>
                </a:r>
                <a:r>
                  <a:rPr lang="en-US" dirty="0"/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in basis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Dimensionality reduction:  </a:t>
                </a:r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≪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we have represented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with a smaller number of coefficients.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0901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Orthonormal Sets and Bases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Definition</a:t>
                </a:r>
                <a:r>
                  <a:rPr lang="en-US" dirty="0"/>
                  <a:t>:  A set of vectors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dirty="0"/>
                  <a:t> are an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orthonormal</a:t>
                </a:r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set</a:t>
                </a:r>
                <a:r>
                  <a:rPr lang="en-US" dirty="0"/>
                  <a:t> if:</a:t>
                </a:r>
              </a:p>
              <a:p>
                <a:pPr lvl="1"/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 (unit length)</a:t>
                </a:r>
              </a:p>
              <a:p>
                <a:pPr lvl="1"/>
                <a:r>
                  <a:rPr lang="en-US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 (perpendicular to one another)</a:t>
                </a:r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/>
                  <a:t> is called an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orthonormal basis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Matrix form:  If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…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then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𝑽</m:t>
                    </m:r>
                  </m:oMath>
                </a14:m>
                <a:r>
                  <a:rPr lang="en-US" dirty="0"/>
                  <a:t> is an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orthogonal matrix</a:t>
                </a:r>
              </a:p>
              <a:p>
                <a:r>
                  <a:rPr lang="en-US" dirty="0"/>
                  <a:t>Key property:  the PCs form an orthonormal basis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16</a:t>
            </a:fld>
            <a:endParaRPr lang="en-US" dirty="0"/>
          </a:p>
        </p:txBody>
      </p:sp>
      <p:pic>
        <p:nvPicPr>
          <p:cNvPr id="2050" name="Picture 2" descr="Image result for orthonormal basi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6188" y="2092388"/>
            <a:ext cx="3552631" cy="3552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60674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Coefficients in an Orthonormal Basis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/>
                  <a:t> is an orthonormal basis</a:t>
                </a:r>
              </a:p>
              <a:p>
                <a:r>
                  <a:rPr lang="en-US" dirty="0"/>
                  <a:t>Given a vector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𝒛</m:t>
                    </m:r>
                  </m:oMath>
                </a14:m>
                <a:r>
                  <a:rPr lang="en-US" dirty="0"/>
                  <a:t>, can write 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  <m:r>
                      <a:rPr lang="en-US" b="1" i="1" smtClean="0">
                        <a:latin typeface="Cambria Math" panose="02040503050406030204" pitchFamily="18" charset="0"/>
                      </a:rPr>
                      <m:t>,    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b="1" i="1" smtClean="0">
                        <a:latin typeface="Cambria Math" panose="02040503050406030204" pitchFamily="18" charset="0"/>
                      </a:rPr>
                      <m:t>𝒛</m:t>
                    </m:r>
                  </m:oMath>
                </a14:m>
                <a:endParaRPr lang="en-US" b="1" dirty="0"/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Simple expression for computing coefficients in an orthonormal basis</a:t>
                </a:r>
              </a:p>
              <a:p>
                <a:r>
                  <a:rPr lang="en-US" dirty="0"/>
                  <a:t>Matrix form: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𝜶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2976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Approximating the Data Matrix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Given data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dirty="0"/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/>
                  <a:t> be the PCs</a:t>
                </a:r>
              </a:p>
              <a:p>
                <a:r>
                  <a:rPr lang="en-US" dirty="0"/>
                  <a:t>Find coefficient expansion of each data sample: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  <m:r>
                      <a:rPr lang="en-US" b="0" i="0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Now consider approximation with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coefficients: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2676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Approximation Error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= approximation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PCs</a:t>
                </a:r>
              </a:p>
              <a:p>
                <a:r>
                  <a:rPr lang="en-US" dirty="0"/>
                  <a:t>Error in sample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: 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Theorem</a:t>
                </a:r>
                <a:r>
                  <a:rPr lang="en-US" dirty="0"/>
                  <a:t>:  Average error with a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PC approximation is:</a:t>
                </a:r>
                <a:br>
                  <a:rPr lang="en-US" dirty="0"/>
                </a:b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Sum of the smallest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eigenvalues</a:t>
                </a:r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927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Dimensionality reduction</a:t>
            </a:r>
          </a:p>
          <a:p>
            <a:r>
              <a:rPr lang="en-US" dirty="0"/>
              <a:t>Principal components and directions of variance</a:t>
            </a:r>
          </a:p>
          <a:p>
            <a:r>
              <a:rPr lang="en-US" dirty="0"/>
              <a:t>Approximation with PCs</a:t>
            </a:r>
          </a:p>
          <a:p>
            <a:r>
              <a:rPr lang="en-US" dirty="0"/>
              <a:t>Computing PCs via the SVD</a:t>
            </a:r>
          </a:p>
          <a:p>
            <a:r>
              <a:rPr lang="en-US" dirty="0"/>
              <a:t>Face example in python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276837" y="1476462"/>
            <a:ext cx="978408" cy="4846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2101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Proportion of Variance (</a:t>
            </a:r>
            <a:r>
              <a:rPr lang="en-US" dirty="0" err="1"/>
              <a:t>PoV</a:t>
            </a:r>
            <a:r>
              <a:rPr lang="en-US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Total variance of data set: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N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Average approximation error: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N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The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proportion of variance </a:t>
                </a:r>
                <a:r>
                  <a:rPr lang="en-US" dirty="0"/>
                  <a:t>explained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PCs is:  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𝑃𝑜𝑉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Measure of approximation error in using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PCs </a:t>
                </a:r>
              </a:p>
              <a:p>
                <a:r>
                  <a:rPr lang="en-US" dirty="0"/>
                  <a:t>Example:  Suppose eigenvalues of sample covariance matrix are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10, 4, 0.2, 0.1, 0, 0, …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What is the </a:t>
                </a:r>
                <a:r>
                  <a:rPr lang="en-US" dirty="0" err="1"/>
                  <a:t>PoV</a:t>
                </a:r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=1,2,3, …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0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99096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the Representation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Finds a low-dimensional representation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21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7231" y="2197651"/>
            <a:ext cx="8232336" cy="3251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6178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0916" y="1326814"/>
            <a:ext cx="5700849" cy="421557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Geometry of Approximations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5583438" cy="4329817"/>
              </a:xfrm>
            </p:spPr>
            <p:txBody>
              <a:bodyPr/>
              <a:lstStyle/>
              <a:p>
                <a:r>
                  <a:rPr lang="en-US" dirty="0"/>
                  <a:t>Approximation can be interpreted geometrically</a:t>
                </a:r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be set of all linear combinations</a:t>
                </a:r>
                <a:br>
                  <a:rPr lang="en-US" dirty="0"/>
                </a:b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is a vector space</a:t>
                </a:r>
              </a:p>
              <a:p>
                <a:pPr lvl="1"/>
                <a:r>
                  <a:rPr lang="en-US" dirty="0"/>
                  <a:t>Called the span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Given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𝒛</m:t>
                    </m:r>
                  </m:oMath>
                </a14:m>
                <a:r>
                  <a:rPr lang="en-US" b="1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acc>
                  </m:oMath>
                </a14:m>
                <a:r>
                  <a:rPr lang="en-US" b="1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is the closest vector in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𝒛</m:t>
                    </m:r>
                  </m:oMath>
                </a14:m>
                <a:endParaRPr lang="en-US" b="1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Called the projection of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𝒛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onto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5583438" cy="4329817"/>
              </a:xfrm>
              <a:blipFill>
                <a:blip r:embed="rId3"/>
                <a:stretch>
                  <a:fillRect l="-2620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7557367" y="2902590"/>
                <a:ext cx="470897" cy="32144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𝒛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7367" y="2902590"/>
                <a:ext cx="470897" cy="321441"/>
              </a:xfrm>
              <a:prstGeom prst="rect">
                <a:avLst/>
              </a:prstGeom>
              <a:blipFill>
                <a:blip r:embed="rId4"/>
                <a:stretch>
                  <a:fillRect b="-754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7792815" y="3901046"/>
                <a:ext cx="470897" cy="32144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</m:acc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2815" y="3901046"/>
                <a:ext cx="470897" cy="321441"/>
              </a:xfrm>
              <a:prstGeom prst="rect">
                <a:avLst/>
              </a:prstGeom>
              <a:blipFill>
                <a:blip r:embed="rId5"/>
                <a:stretch>
                  <a:fillRect t="-28302" r="-14103" b="-566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8859675" y="2962320"/>
                <a:ext cx="972222" cy="32144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en-US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̂"/>
                          <m:ctrlPr>
                            <a:rPr lang="en-US" sz="2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</m:acc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9675" y="2962320"/>
                <a:ext cx="972222" cy="321441"/>
              </a:xfrm>
              <a:prstGeom prst="rect">
                <a:avLst/>
              </a:prstGeom>
              <a:blipFill>
                <a:blip r:embed="rId6"/>
                <a:stretch>
                  <a:fillRect t="-28302" r="-30625" b="-566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7423016" y="5078032"/>
                <a:ext cx="29422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Space spanned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3016" y="5078032"/>
                <a:ext cx="2942280" cy="369332"/>
              </a:xfrm>
              <a:prstGeom prst="rect">
                <a:avLst/>
              </a:prstGeom>
              <a:blipFill>
                <a:blip r:embed="rId7"/>
                <a:stretch>
                  <a:fillRect l="-1867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41558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Latent Representations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Each record is of the form: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Variance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explained by small number of “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latent</a:t>
                </a:r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components</a:t>
                </a:r>
                <a:r>
                  <a:rPr lang="en-US" dirty="0"/>
                  <a:t>”</a:t>
                </a:r>
              </a:p>
              <a:p>
                <a:pPr lvl="1"/>
                <a:r>
                  <a:rPr lang="en-US" dirty="0"/>
                  <a:t>Coefficients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/>
                  <a:t> are the latent representations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Example: 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= list of movie preferences for customer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Movie preferences are highly correlated.  </a:t>
                </a:r>
              </a:p>
              <a:p>
                <a:pPr lvl="1"/>
                <a:r>
                  <a:rPr lang="en-US" dirty="0"/>
                  <a:t>Could be explained by small number of components (action, romance, presence of stars, …)</a:t>
                </a:r>
              </a:p>
              <a:p>
                <a:pPr lvl="1"/>
                <a:r>
                  <a:rPr lang="en-US" dirty="0"/>
                  <a:t>PCA can be used to find these out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1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787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 </a:t>
            </a:r>
            <a:r>
              <a:rPr lang="en-US" dirty="0" err="1"/>
              <a:t>USArrests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7014" y="1539277"/>
            <a:ext cx="4798666" cy="4329817"/>
          </a:xfrm>
        </p:spPr>
        <p:txBody>
          <a:bodyPr/>
          <a:lstStyle/>
          <a:p>
            <a:r>
              <a:rPr lang="en-US" dirty="0"/>
              <a:t>Arrests per capita in four categories</a:t>
            </a:r>
          </a:p>
          <a:p>
            <a:pPr lvl="1"/>
            <a:r>
              <a:rPr lang="en-US" dirty="0"/>
              <a:t>One record per US state</a:t>
            </a:r>
          </a:p>
          <a:p>
            <a:r>
              <a:rPr lang="en-US" dirty="0"/>
              <a:t>Visualize PCA in a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biplot</a:t>
            </a:r>
          </a:p>
          <a:p>
            <a:pPr lvl="1"/>
            <a:r>
              <a:rPr lang="en-US" dirty="0"/>
              <a:t>See the scores (i.e. coefficients of each state)</a:t>
            </a:r>
          </a:p>
          <a:p>
            <a:pPr lvl="1"/>
            <a:r>
              <a:rPr lang="en-US" dirty="0"/>
              <a:t>Loading (PC vectors)</a:t>
            </a:r>
          </a:p>
          <a:p>
            <a:pPr lvl="1"/>
            <a:endParaRPr lang="en-US" dirty="0"/>
          </a:p>
          <a:p>
            <a:r>
              <a:rPr lang="en-US" dirty="0"/>
              <a:t>Fig from ISL 10.1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070" y="1448112"/>
            <a:ext cx="5816943" cy="5157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5906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Dimensionality reduction</a:t>
            </a:r>
          </a:p>
          <a:p>
            <a:r>
              <a:rPr lang="en-US" dirty="0"/>
              <a:t>Principal components and directions of variance</a:t>
            </a:r>
          </a:p>
          <a:p>
            <a:r>
              <a:rPr lang="en-US" dirty="0"/>
              <a:t>Approximation with PCs</a:t>
            </a:r>
          </a:p>
          <a:p>
            <a:r>
              <a:rPr lang="en-US" dirty="0"/>
              <a:t>Computing PCs via the SVD</a:t>
            </a:r>
          </a:p>
          <a:p>
            <a:r>
              <a:rPr lang="en-US" dirty="0"/>
              <a:t>Face example in python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25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352338" y="2818701"/>
            <a:ext cx="978408" cy="4846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001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Singular Value Decomposition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Given matrix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SVD is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𝑼𝑺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/>
                  <a:t>,  where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, 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diag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  sorted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≥⋯≥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/>
                  <a:t> .  Called the singular values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All matrices have an SVD</a:t>
                </a:r>
              </a:p>
              <a:p>
                <a:r>
                  <a:rPr lang="en-US" dirty="0"/>
                  <a:t>Number of singular values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0848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the PCA via SVD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</m:acc>
                  </m:oMath>
                </a14:m>
                <a:r>
                  <a:rPr lang="en-US" dirty="0"/>
                  <a:t> = data matrix with sample mean removed.</a:t>
                </a:r>
              </a:p>
              <a:p>
                <a:r>
                  <a:rPr lang="en-US" dirty="0"/>
                  <a:t>Take SVD: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</m:acc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𝐔𝐒𝐕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/>
                  <a:t>  </a:t>
                </a:r>
              </a:p>
              <a:p>
                <a:r>
                  <a:rPr lang="en-US" dirty="0"/>
                  <a:t>Properties:  </a:t>
                </a:r>
              </a:p>
              <a:p>
                <a:pPr lvl="1"/>
                <a:r>
                  <a:rPr lang="en-US" dirty="0"/>
                  <a:t>Sample covariance matrix is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</m:acc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acc>
                      <m:accPr>
                        <m:chr m:val="̃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</m:acc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r>
                      <a:rPr lang="en-US" b="1" i="1" smtClean="0">
                        <a:latin typeface="Cambria Math" panose="02040503050406030204" pitchFamily="18" charset="0"/>
                      </a:rPr>
                      <m:t>𝑽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Eigenvalues 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PCs 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columns of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𝑽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Coefficients are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̃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</m:acc>
                    <m:r>
                      <a:rPr lang="en-US" b="1" i="1" smtClean="0"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𝑼𝑺</m:t>
                    </m:r>
                  </m:oMath>
                </a14:m>
                <a:endParaRPr lang="en-US" b="1" i="1" dirty="0"/>
              </a:p>
              <a:p>
                <a:pPr lvl="1"/>
                <a:endParaRPr lang="en-US" b="1" i="1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2484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the Basis 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Consider problem of finding one basis vector,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endParaRPr lang="en-US" b="1" dirty="0"/>
              </a:p>
              <a:p>
                <a:r>
                  <a:rPr lang="en-US" dirty="0"/>
                  <a:t>Given basis vector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𝒖</m:t>
                    </m:r>
                  </m:oMath>
                </a14:m>
                <a:r>
                  <a:rPr lang="en-US" dirty="0"/>
                  <a:t>, the minimum approximation error for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-</a:t>
                </a:r>
                <a:r>
                  <a:rPr lang="en-US" dirty="0" err="1"/>
                  <a:t>th</a:t>
                </a:r>
                <a:r>
                  <a:rPr lang="en-US" dirty="0"/>
                  <a:t> sample is: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𝒗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func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Represents how well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can be represented by the vector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endParaRPr lang="en-US" dirty="0"/>
              </a:p>
              <a:p>
                <a:r>
                  <a:rPr lang="en-US" dirty="0"/>
                  <a:t>Define the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average approximation error</a:t>
                </a:r>
                <a:r>
                  <a:rPr lang="en-US" dirty="0"/>
                  <a:t>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lim>
                            </m:limLow>
                          </m:fName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</m:acc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func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Select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dirty="0"/>
                  <a:t> to minimize approximation error</a:t>
                </a:r>
                <a:br>
                  <a:rPr lang="en-US" dirty="0"/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lim>
                        </m:limLow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5450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Dimensionality reduction</a:t>
            </a:r>
          </a:p>
          <a:p>
            <a:r>
              <a:rPr lang="en-US" dirty="0"/>
              <a:t>Principal components and directions of variance</a:t>
            </a:r>
          </a:p>
          <a:p>
            <a:r>
              <a:rPr lang="en-US" dirty="0"/>
              <a:t>Approximation with PCs</a:t>
            </a:r>
          </a:p>
          <a:p>
            <a:r>
              <a:rPr lang="en-US" dirty="0"/>
              <a:t>Computing PCs via the SVD</a:t>
            </a:r>
          </a:p>
          <a:p>
            <a:r>
              <a:rPr lang="en-US" dirty="0"/>
              <a:t>Face example in python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29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260059" y="3372374"/>
            <a:ext cx="978408" cy="4846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862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Dimensionality Reduction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modern data sets have very high dimension</a:t>
            </a:r>
          </a:p>
          <a:p>
            <a:r>
              <a:rPr lang="en-US" dirty="0"/>
              <a:t>Want to reduce dimension:</a:t>
            </a:r>
          </a:p>
          <a:p>
            <a:pPr lvl="1"/>
            <a:r>
              <a:rPr lang="en-US" dirty="0"/>
              <a:t>Simplify classification / regression tasks on the data set</a:t>
            </a:r>
          </a:p>
          <a:p>
            <a:pPr lvl="1"/>
            <a:r>
              <a:rPr lang="en-US" dirty="0"/>
              <a:t>Visualize data </a:t>
            </a:r>
          </a:p>
          <a:p>
            <a:pPr lvl="1"/>
            <a:r>
              <a:rPr lang="en-US" dirty="0"/>
              <a:t>Find underlying commonalities in data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9374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the SVD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326155" y="1539277"/>
                <a:ext cx="4829524" cy="4329817"/>
              </a:xfrm>
            </p:spPr>
            <p:txBody>
              <a:bodyPr/>
              <a:lstStyle/>
              <a:p>
                <a:r>
                  <a:rPr lang="en-US" dirty="0"/>
                  <a:t>Note efficient use of python broadcasting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SVD:  </a:t>
                </a:r>
              </a:p>
              <a:p>
                <a:pPr lvl="1"/>
                <a:r>
                  <a:rPr lang="en-US" dirty="0"/>
                  <a:t>Use </a:t>
                </a:r>
                <a:r>
                  <a:rPr lang="en-US" dirty="0" err="1"/>
                  <a:t>full_matrices</a:t>
                </a:r>
                <a:r>
                  <a:rPr lang="en-US" dirty="0"/>
                  <a:t> (avoids computing zero SVs)</a:t>
                </a:r>
              </a:p>
              <a:p>
                <a:pPr lvl="1"/>
                <a:r>
                  <a:rPr lang="en-US" dirty="0"/>
                  <a:t>Matrix V is what we call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br>
                  <a:rPr lang="en-US" dirty="0"/>
                </a:br>
                <a:r>
                  <a:rPr lang="en-US" dirty="0"/>
                  <a:t>(Different from MATLAB)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26155" y="1539277"/>
                <a:ext cx="4829524" cy="4329817"/>
              </a:xfrm>
              <a:blipFill>
                <a:blip r:embed="rId2"/>
                <a:stretch>
                  <a:fillRect l="-3030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1961110"/>
            <a:ext cx="3914775" cy="1743075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>
            <a:off x="2961314" y="1803633"/>
            <a:ext cx="3165166" cy="687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4882393" y="3120705"/>
            <a:ext cx="1244087" cy="318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45682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the </a:t>
            </a:r>
            <a:r>
              <a:rPr lang="en-US" dirty="0" err="1"/>
              <a:t>PoV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13864" y="1539277"/>
            <a:ext cx="4041816" cy="4329817"/>
          </a:xfrm>
        </p:spPr>
        <p:txBody>
          <a:bodyPr/>
          <a:lstStyle/>
          <a:p>
            <a:r>
              <a:rPr lang="en-US" dirty="0"/>
              <a:t>Most variance explained in about 400 components</a:t>
            </a:r>
          </a:p>
          <a:p>
            <a:r>
              <a:rPr lang="en-US" dirty="0"/>
              <a:t>Some reduction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31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6418" y="3501427"/>
            <a:ext cx="4985292" cy="223137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88" y="1539277"/>
            <a:ext cx="5943600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8208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Plotting Approximations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44748" y="2649894"/>
            <a:ext cx="4410931" cy="3219200"/>
          </a:xfrm>
        </p:spPr>
        <p:txBody>
          <a:bodyPr/>
          <a:lstStyle/>
          <a:p>
            <a:r>
              <a:rPr lang="en-US" dirty="0"/>
              <a:t>Selection of figure sizes for subplot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Note:  Efficient computing of </a:t>
            </a:r>
            <a:r>
              <a:rPr lang="en-US" dirty="0" err="1"/>
              <a:t>approx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310" y="1452391"/>
            <a:ext cx="5857875" cy="4762500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>
            <a:off x="5486400" y="4244829"/>
            <a:ext cx="1149292" cy="192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5176007" y="2877424"/>
            <a:ext cx="1568741" cy="218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44397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Plotting the Approximations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9608" y="1680626"/>
            <a:ext cx="8959720" cy="398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5271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Plotting the PCs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539277"/>
            <a:ext cx="10058400" cy="767695"/>
          </a:xfrm>
        </p:spPr>
        <p:txBody>
          <a:bodyPr/>
          <a:lstStyle/>
          <a:p>
            <a:r>
              <a:rPr lang="en-US" dirty="0"/>
              <a:t>The PCs can be plotted as well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292" y="2655239"/>
            <a:ext cx="8658225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3027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Normalization:  For most data, it is essential to standardize before computing PC</a:t>
            </a:r>
          </a:p>
          <a:p>
            <a:pPr lvl="1"/>
            <a:r>
              <a:rPr lang="en-US" dirty="0"/>
              <a:t>Otherwise, components with large values dominate small ones</a:t>
            </a:r>
          </a:p>
          <a:p>
            <a:r>
              <a:rPr lang="en-US" dirty="0" err="1"/>
              <a:t>Sklearn</a:t>
            </a:r>
            <a:r>
              <a:rPr lang="en-US" dirty="0"/>
              <a:t> has built in PCA routine (will explore in lab)</a:t>
            </a:r>
          </a:p>
          <a:p>
            <a:r>
              <a:rPr lang="en-US" dirty="0"/>
              <a:t>Some texts do not subtract mean</a:t>
            </a:r>
          </a:p>
          <a:p>
            <a:pPr lvl="1"/>
            <a:r>
              <a:rPr lang="en-US" dirty="0"/>
              <a:t>Will be picked up as one of the PCs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1329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State-of-the-Art:  Auto-Encoders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PCA is a simple example of an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autoencoder</a:t>
            </a:r>
            <a:endParaRPr lang="en-US" dirty="0"/>
          </a:p>
          <a:p>
            <a:r>
              <a:rPr lang="en-US" dirty="0"/>
              <a:t>Tries to find low-dim representation</a:t>
            </a:r>
          </a:p>
          <a:p>
            <a:r>
              <a:rPr lang="en-US" dirty="0"/>
              <a:t>Restricted to linear transforms</a:t>
            </a:r>
          </a:p>
          <a:p>
            <a:r>
              <a:rPr lang="en-US" dirty="0"/>
              <a:t>Not very good for images and complex data 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36</a:t>
            </a:fld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659311" y="4144160"/>
            <a:ext cx="302003" cy="3187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262726" y="4625068"/>
                <a:ext cx="1095172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  <a:p>
                <a:pPr algn="ctr"/>
                <a:r>
                  <a:rPr lang="en-US" dirty="0"/>
                  <a:t>High-dim </a:t>
                </a:r>
                <a:br>
                  <a:rPr lang="en-US" dirty="0"/>
                </a:br>
                <a:r>
                  <a:rPr lang="en-US" dirty="0"/>
                  <a:t>object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2726" y="4625068"/>
                <a:ext cx="1095172" cy="923330"/>
              </a:xfrm>
              <a:prstGeom prst="rect">
                <a:avLst/>
              </a:prstGeom>
              <a:blipFill>
                <a:blip r:embed="rId2"/>
                <a:stretch>
                  <a:fillRect l="-4444" r="-3889" b="-9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val 6"/>
          <p:cNvSpPr/>
          <p:nvPr/>
        </p:nvSpPr>
        <p:spPr>
          <a:xfrm>
            <a:off x="5160628" y="4144160"/>
            <a:ext cx="302003" cy="318781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7830628" y="4144158"/>
            <a:ext cx="302003" cy="3187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525325" y="4625068"/>
                <a:ext cx="1572610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br>
                  <a:rPr lang="en-US" dirty="0"/>
                </a:br>
                <a:r>
                  <a:rPr lang="en-US" dirty="0"/>
                  <a:t>Low-dim </a:t>
                </a:r>
                <a:br>
                  <a:rPr lang="en-US" dirty="0"/>
                </a:br>
                <a:r>
                  <a:rPr lang="en-US" dirty="0"/>
                  <a:t>representation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5325" y="4625068"/>
                <a:ext cx="1572610" cy="923330"/>
              </a:xfrm>
              <a:prstGeom prst="rect">
                <a:avLst/>
              </a:prstGeom>
              <a:blipFill>
                <a:blip r:embed="rId3"/>
                <a:stretch>
                  <a:fillRect l="-3101" r="-3488" b="-9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7189586" y="4625068"/>
                <a:ext cx="158408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US" dirty="0"/>
              </a:p>
              <a:p>
                <a:pPr algn="ctr"/>
                <a:r>
                  <a:rPr lang="en-US" dirty="0"/>
                  <a:t>Approximation</a:t>
                </a: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9586" y="4625068"/>
                <a:ext cx="1584088" cy="646331"/>
              </a:xfrm>
              <a:prstGeom prst="rect">
                <a:avLst/>
              </a:prstGeom>
              <a:blipFill>
                <a:blip r:embed="rId4"/>
                <a:stretch>
                  <a:fillRect l="-2692" t="-3774" r="-307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/>
          <p:cNvCxnSpPr>
            <a:stCxn id="5" idx="6"/>
            <a:endCxn id="7" idx="2"/>
          </p:cNvCxnSpPr>
          <p:nvPr/>
        </p:nvCxnSpPr>
        <p:spPr>
          <a:xfrm>
            <a:off x="2961314" y="4303551"/>
            <a:ext cx="21993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8" idx="2"/>
          </p:cNvCxnSpPr>
          <p:nvPr/>
        </p:nvCxnSpPr>
        <p:spPr>
          <a:xfrm>
            <a:off x="5462631" y="4303548"/>
            <a:ext cx="236799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265532" y="3827988"/>
                <a:ext cx="10899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5532" y="3827988"/>
                <a:ext cx="108997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6002268" y="3846835"/>
                <a:ext cx="13576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2268" y="3846835"/>
                <a:ext cx="1357674" cy="369332"/>
              </a:xfrm>
              <a:prstGeom prst="rect">
                <a:avLst/>
              </a:prstGeom>
              <a:blipFill>
                <a:blip r:embed="rId6"/>
                <a:stretch>
                  <a:fillRect t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60768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Auto-Encoders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539277"/>
            <a:ext cx="10058400" cy="2500877"/>
          </a:xfrm>
        </p:spPr>
        <p:txBody>
          <a:bodyPr/>
          <a:lstStyle/>
          <a:p>
            <a:r>
              <a:rPr lang="en-US" dirty="0"/>
              <a:t>Can use deep networks for learning complex latent representations and their inverses</a:t>
            </a:r>
          </a:p>
          <a:p>
            <a:pPr lvl="1"/>
            <a:r>
              <a:rPr lang="en-US" dirty="0">
                <a:hlinkClick r:id="rId2"/>
              </a:rPr>
              <a:t>http://www.cc.gatech.edu/~hays/7476/projects/Avery_Wenchen/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https://swarbrickjones.wordpress.com/2016/01/13/enhancing-images-using-deep-convolutional-generative-adversarial-networks-dcgans/</a:t>
            </a:r>
            <a:r>
              <a:rPr lang="en-US" dirty="0"/>
              <a:t>   (Code in </a:t>
            </a:r>
            <a:r>
              <a:rPr lang="en-US" dirty="0" err="1"/>
              <a:t>Theano</a:t>
            </a:r>
            <a:r>
              <a:rPr lang="en-US" dirty="0"/>
              <a:t> not </a:t>
            </a:r>
            <a:r>
              <a:rPr lang="en-US" dirty="0" err="1"/>
              <a:t>tensorflow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9831" y="2909823"/>
            <a:ext cx="8562975" cy="29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147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Definitions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Given data: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dirty="0"/>
              </a:p>
              <a:p>
                <a:r>
                  <a:rPr lang="en-US" dirty="0"/>
                  <a:t>Each sample has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features: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Represent as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matrix</a:t>
                </a:r>
              </a:p>
              <a:p>
                <a:r>
                  <a:rPr lang="en-US" dirty="0"/>
                  <a:t>Unsupervised learning</a:t>
                </a:r>
              </a:p>
              <a:p>
                <a:pPr lvl="1"/>
                <a:r>
                  <a:rPr lang="en-US" dirty="0"/>
                  <a:t>Samples do not have a label</a:t>
                </a:r>
              </a:p>
              <a:p>
                <a:pPr lvl="1"/>
                <a:r>
                  <a:rPr lang="en-US" dirty="0"/>
                  <a:t>Or, we choose to ignore the label for now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Dimension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large</a:t>
                </a:r>
              </a:p>
              <a:p>
                <a:r>
                  <a:rPr lang="en-US" dirty="0"/>
                  <a:t>How do we reduce the dimension?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526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Faces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46459" y="1539277"/>
            <a:ext cx="5409221" cy="4329817"/>
          </a:xfrm>
        </p:spPr>
        <p:txBody>
          <a:bodyPr/>
          <a:lstStyle/>
          <a:p>
            <a:r>
              <a:rPr lang="en-US" dirty="0"/>
              <a:t>Face images can be high-dimensional</a:t>
            </a:r>
          </a:p>
          <a:p>
            <a:pPr lvl="1"/>
            <a:r>
              <a:rPr lang="en-US" dirty="0"/>
              <a:t>We will use 50 x 37 = 1850 pixels</a:t>
            </a:r>
          </a:p>
          <a:p>
            <a:r>
              <a:rPr lang="en-US" dirty="0"/>
              <a:t>But, there may be few degrees of freedom</a:t>
            </a:r>
          </a:p>
          <a:p>
            <a:r>
              <a:rPr lang="en-US" dirty="0"/>
              <a:t>Can we reduce the dimensionality of this?</a:t>
            </a:r>
          </a:p>
          <a:p>
            <a:r>
              <a:rPr lang="en-US" dirty="0"/>
              <a:t>Data Labelled Faces in the Wild project</a:t>
            </a:r>
          </a:p>
          <a:p>
            <a:pPr lvl="1"/>
            <a:r>
              <a:rPr lang="en-US" dirty="0">
                <a:hlinkClick r:id="rId2"/>
              </a:rPr>
              <a:t>http://vis-www.cs.umass.edu/lfw</a:t>
            </a:r>
            <a:endParaRPr lang="en-US" dirty="0"/>
          </a:p>
          <a:p>
            <a:pPr lvl="1"/>
            <a:r>
              <a:rPr lang="en-US" dirty="0"/>
              <a:t>Large collection of faces (13000 images)</a:t>
            </a:r>
          </a:p>
          <a:p>
            <a:pPr lvl="1"/>
            <a:r>
              <a:rPr lang="en-US" dirty="0"/>
              <a:t>Taken from web articles about 10 years ago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856" y="2166256"/>
            <a:ext cx="4798851" cy="1684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539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Loading the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539277"/>
            <a:ext cx="10058400" cy="1120033"/>
          </a:xfrm>
        </p:spPr>
        <p:txBody>
          <a:bodyPr>
            <a:normAutofit/>
          </a:bodyPr>
          <a:lstStyle/>
          <a:p>
            <a:r>
              <a:rPr lang="en-US" dirty="0"/>
              <a:t>Built-in routines to load data is </a:t>
            </a:r>
            <a:r>
              <a:rPr lang="en-US" dirty="0" err="1"/>
              <a:t>sciket</a:t>
            </a:r>
            <a:r>
              <a:rPr lang="en-US" dirty="0"/>
              <a:t>-learn</a:t>
            </a:r>
          </a:p>
          <a:p>
            <a:r>
              <a:rPr lang="en-US" dirty="0"/>
              <a:t>Can take several minutes the first time (Be patient)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419" y="2871773"/>
            <a:ext cx="9677400" cy="21907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5497" y="1217609"/>
            <a:ext cx="5144987" cy="1040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755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Plotting the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example faces</a:t>
            </a:r>
          </a:p>
          <a:p>
            <a:r>
              <a:rPr lang="en-US" dirty="0"/>
              <a:t>You may be too young to remember them all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984" y="2873036"/>
            <a:ext cx="6200289" cy="19976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8906" y="2194151"/>
            <a:ext cx="4295775" cy="267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755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Dimensionality reduction</a:t>
            </a:r>
          </a:p>
          <a:p>
            <a:r>
              <a:rPr lang="en-US" dirty="0"/>
              <a:t>Principal components and directions of variance</a:t>
            </a:r>
          </a:p>
          <a:p>
            <a:r>
              <a:rPr lang="en-US" dirty="0"/>
              <a:t>Approximation with PCs</a:t>
            </a:r>
          </a:p>
          <a:p>
            <a:r>
              <a:rPr lang="en-US" dirty="0"/>
              <a:t>Computing PCs via the SVD</a:t>
            </a:r>
          </a:p>
          <a:p>
            <a:r>
              <a:rPr lang="en-US" dirty="0"/>
              <a:t>Face example in python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276837" y="1879134"/>
            <a:ext cx="978408" cy="4846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2403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1080" y="3101258"/>
            <a:ext cx="2514600" cy="1524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AutoShape 2" descr="Image result for projection vector"/>
              <p:cNvSpPr>
                <a:spLocks noGrp="1" noChangeAspect="1" noChangeArrowheads="1"/>
              </p:cNvSpPr>
              <p:nvPr>
                <p:ph idx="1"/>
              </p:nvPr>
            </p:nvSpPr>
            <p:spPr bwMode="auto">
              <a:prstGeom prst="rect">
                <a:avLst/>
              </a:prstGeom>
              <a:noFill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en-US" dirty="0"/>
                  <a:t>Given a vectors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𝒛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dirty="0"/>
                  <a:t>  </a:t>
                </a: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Projection</a:t>
                </a:r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𝒛</m:t>
                    </m:r>
                  </m:oMath>
                </a14:m>
                <a:r>
                  <a:rPr lang="en-US" dirty="0"/>
                  <a:t> onto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dirty="0"/>
                  <a:t> is:  </a:t>
                </a: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Proj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p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𝒛</m:t>
                        </m:r>
                      </m:num>
                      <m:den>
                        <m:sSup>
                          <m:sSup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p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𝒗</m:t>
                        </m:r>
                      </m:den>
                    </m:f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‖"/>
                            <m:endChr m:val="‖"/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</m:d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en-US" b="1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</m:d>
                      </m:den>
                    </m:f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𝑐𝑜𝑠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= vectors on the line spanned by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Theorem</a:t>
                </a:r>
                <a:r>
                  <a:rPr lang="en-US" dirty="0"/>
                  <a:t>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Proj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𝒗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d>
                  </m:oMath>
                </a14:m>
                <a:r>
                  <a:rPr lang="en-US" dirty="0"/>
                  <a:t> is closest point in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𝒛</m:t>
                    </m:r>
                  </m:oMath>
                </a14:m>
                <a:r>
                  <a:rPr lang="en-US" dirty="0"/>
                  <a:t>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lim>
                            </m:limLow>
                          </m:fName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𝒛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func>
                      </m:e>
                    </m:func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AutoShape 2" descr="Image result for projection vector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 bwMode="auto">
              <a:prstGeom prst="rect">
                <a:avLst/>
              </a:prstGeom>
              <a:blipFill>
                <a:blip r:embed="rId3"/>
                <a:stretch>
                  <a:fillRect l="-545" t="-1549"/>
                </a:stretch>
              </a:blipFill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9678925" y="3439486"/>
                <a:ext cx="368745" cy="18189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𝒛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8925" y="3439486"/>
                <a:ext cx="368745" cy="181890"/>
              </a:xfrm>
              <a:prstGeom prst="rect">
                <a:avLst/>
              </a:prstGeom>
              <a:blipFill>
                <a:blip r:embed="rId4"/>
                <a:stretch>
                  <a:fillRect b="-2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10703682" y="3772313"/>
                <a:ext cx="368745" cy="18189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𝒗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03682" y="3772313"/>
                <a:ext cx="368745" cy="181890"/>
              </a:xfrm>
              <a:prstGeom prst="rect">
                <a:avLst/>
              </a:prstGeom>
              <a:blipFill>
                <a:blip r:embed="rId5"/>
                <a:stretch>
                  <a:fillRect b="-2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10176573" y="4059190"/>
                <a:ext cx="368745" cy="18189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</m:acc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76573" y="4059190"/>
                <a:ext cx="368745" cy="181890"/>
              </a:xfrm>
              <a:prstGeom prst="rect">
                <a:avLst/>
              </a:prstGeom>
              <a:blipFill>
                <a:blip r:embed="rId6"/>
                <a:stretch>
                  <a:fillRect t="-63333" r="-6557" b="-2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/>
          <p:cNvSpPr/>
          <p:nvPr/>
        </p:nvSpPr>
        <p:spPr>
          <a:xfrm>
            <a:off x="9605136" y="4278500"/>
            <a:ext cx="1626045" cy="6336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196867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39981</TotalTime>
  <Words>1266</Words>
  <Application>Microsoft Office PowerPoint</Application>
  <PresentationFormat>Widescreen</PresentationFormat>
  <Paragraphs>278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1" baseType="lpstr">
      <vt:lpstr>Calibri</vt:lpstr>
      <vt:lpstr>Cambria Math</vt:lpstr>
      <vt:lpstr>Wingdings</vt:lpstr>
      <vt:lpstr>Retrospect</vt:lpstr>
      <vt:lpstr>Lecture 11  Principal Component Analysis</vt:lpstr>
      <vt:lpstr>Outline</vt:lpstr>
      <vt:lpstr>Dimensionality Reduction</vt:lpstr>
      <vt:lpstr>Data Definitions</vt:lpstr>
      <vt:lpstr>Example: Faces</vt:lpstr>
      <vt:lpstr>Loading the Data</vt:lpstr>
      <vt:lpstr>Plotting the Data</vt:lpstr>
      <vt:lpstr>Outline</vt:lpstr>
      <vt:lpstr>Projections</vt:lpstr>
      <vt:lpstr>Sample Covariance Matrix</vt:lpstr>
      <vt:lpstr>Directional Variance</vt:lpstr>
      <vt:lpstr>Maximizing Directional Variance</vt:lpstr>
      <vt:lpstr>Principal Components</vt:lpstr>
      <vt:lpstr>Outline</vt:lpstr>
      <vt:lpstr>Low-Dimensional Representations</vt:lpstr>
      <vt:lpstr>Orthonormal Sets and Bases</vt:lpstr>
      <vt:lpstr>Coefficients in an Orthonormal Basis</vt:lpstr>
      <vt:lpstr>Approximating the Data Matrix</vt:lpstr>
      <vt:lpstr>Average Approximation Error</vt:lpstr>
      <vt:lpstr>Proportion of Variance (PoV)</vt:lpstr>
      <vt:lpstr>Visualizing the Representation</vt:lpstr>
      <vt:lpstr>Geometry of Approximations</vt:lpstr>
      <vt:lpstr>Latent Representations</vt:lpstr>
      <vt:lpstr>Example:  USArrests</vt:lpstr>
      <vt:lpstr>Outline</vt:lpstr>
      <vt:lpstr>Singular Value Decomposition</vt:lpstr>
      <vt:lpstr>Computing the PCA via SVD</vt:lpstr>
      <vt:lpstr>Finding the Basis Vectors</vt:lpstr>
      <vt:lpstr>Outline</vt:lpstr>
      <vt:lpstr>Computing the SVD</vt:lpstr>
      <vt:lpstr>Finding the PoV</vt:lpstr>
      <vt:lpstr>Plotting Approximations</vt:lpstr>
      <vt:lpstr>Plotting the Approximations</vt:lpstr>
      <vt:lpstr>Plotting the PCs</vt:lpstr>
      <vt:lpstr>Other Considerations</vt:lpstr>
      <vt:lpstr>State-of-the-Art:  Auto-Encoders</vt:lpstr>
      <vt:lpstr>Deep Auto-Encoders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Sundeep Rangan</dc:creator>
  <cp:lastModifiedBy>Sundeep Rangan</cp:lastModifiedBy>
  <cp:revision>636</cp:revision>
  <cp:lastPrinted>2017-11-14T20:56:37Z</cp:lastPrinted>
  <dcterms:created xsi:type="dcterms:W3CDTF">2015-03-22T11:15:32Z</dcterms:created>
  <dcterms:modified xsi:type="dcterms:W3CDTF">2017-11-14T20:58:19Z</dcterms:modified>
</cp:coreProperties>
</file>