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8" r:id="rId2"/>
    <p:sldId id="310" r:id="rId3"/>
    <p:sldId id="262" r:id="rId4"/>
    <p:sldId id="260" r:id="rId5"/>
    <p:sldId id="263" r:id="rId6"/>
    <p:sldId id="259" r:id="rId7"/>
    <p:sldId id="311" r:id="rId8"/>
    <p:sldId id="279" r:id="rId9"/>
    <p:sldId id="281" r:id="rId10"/>
    <p:sldId id="275" r:id="rId11"/>
    <p:sldId id="276" r:id="rId12"/>
    <p:sldId id="277" r:id="rId13"/>
    <p:sldId id="278" r:id="rId14"/>
    <p:sldId id="282" r:id="rId15"/>
    <p:sldId id="283" r:id="rId16"/>
    <p:sldId id="312" r:id="rId17"/>
    <p:sldId id="265" r:id="rId18"/>
    <p:sldId id="267" r:id="rId19"/>
    <p:sldId id="266" r:id="rId20"/>
    <p:sldId id="268" r:id="rId21"/>
    <p:sldId id="269" r:id="rId22"/>
    <p:sldId id="270" r:id="rId23"/>
    <p:sldId id="272" r:id="rId24"/>
    <p:sldId id="273" r:id="rId25"/>
    <p:sldId id="271" r:id="rId26"/>
    <p:sldId id="305" r:id="rId27"/>
    <p:sldId id="306" r:id="rId28"/>
    <p:sldId id="307" r:id="rId29"/>
    <p:sldId id="308" r:id="rId30"/>
    <p:sldId id="309" r:id="rId31"/>
    <p:sldId id="291" r:id="rId32"/>
    <p:sldId id="284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1" y="-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kit-learn.org/stable/auto_examples/text/document_clustering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/>
              <a:t>Lecture 12 </a:t>
            </a:r>
            <a:br>
              <a:rPr lang="en-US" sz="6600" dirty="0"/>
            </a:br>
            <a:r>
              <a:rPr lang="en-US" sz="6600" dirty="0"/>
              <a:t>Clustering, K-Means and 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simple iterative algorithm to determine: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mean of each cluster (hence, the name K-means)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= cluster that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belongs to</a:t>
                </a:r>
              </a:p>
              <a:p>
                <a:r>
                  <a:rPr lang="en-US" dirty="0"/>
                  <a:t>Step 0:  Start with guess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1:  Update mean of each cluster: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Step 2:  Update cluster membership: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Selects cluster with closest mean</a:t>
                </a:r>
              </a:p>
              <a:p>
                <a:r>
                  <a:rPr lang="en-US" dirty="0"/>
                  <a:t>Return to step 1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66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754848" y="1820411"/>
            <a:ext cx="4455951" cy="4199389"/>
          </a:xfrm>
        </p:spPr>
        <p:txBody>
          <a:bodyPr>
            <a:normAutofit/>
          </a:bodyPr>
          <a:lstStyle/>
          <a:p>
            <a:r>
              <a:rPr lang="en-US" dirty="0"/>
              <a:t>From Bishop, Chapter 9.  </a:t>
            </a:r>
          </a:p>
          <a:p>
            <a:r>
              <a:rPr lang="en-US" dirty="0"/>
              <a:t>K-Means on “old faithful” 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3" y="1755396"/>
            <a:ext cx="4454588" cy="39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7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02135" y="1853967"/>
            <a:ext cx="4907559" cy="4165833"/>
          </a:xfrm>
        </p:spPr>
        <p:txBody>
          <a:bodyPr/>
          <a:lstStyle/>
          <a:p>
            <a:r>
              <a:rPr lang="en-US" dirty="0"/>
              <a:t>Also from Bishop.  </a:t>
            </a:r>
          </a:p>
          <a:p>
            <a:r>
              <a:rPr lang="en-US" dirty="0"/>
              <a:t>Use K-means on the RGB values </a:t>
            </a:r>
            <a:br>
              <a:rPr lang="en-US" dirty="0"/>
            </a:br>
            <a:r>
              <a:rPr lang="en-US" dirty="0"/>
              <a:t>(dimension = 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3967"/>
            <a:ext cx="5334000" cy="3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8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Will always converge to a “local” minima of cost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or 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K-means alternately decreases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But, can get stuck in a local minima</a:t>
                </a:r>
              </a:p>
              <a:p>
                <a:pPr lvl="1"/>
                <a:r>
                  <a:rPr lang="en-US" dirty="0"/>
                  <a:t>May need good selection of initial condition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Distance measures</a:t>
                </a:r>
              </a:p>
              <a:p>
                <a:pPr lvl="1"/>
                <a:r>
                  <a:rPr lang="en-US" dirty="0"/>
                  <a:t>How do measure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similarity</a:t>
                </a:r>
                <a:r>
                  <a:rPr lang="en-US" dirty="0"/>
                  <a:t> between samples?</a:t>
                </a:r>
              </a:p>
              <a:p>
                <a:pPr lvl="1"/>
                <a:r>
                  <a:rPr lang="en-US" dirty="0"/>
                  <a:t>Above algorithms used squared distance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possibilities</a:t>
                </a:r>
              </a:p>
              <a:p>
                <a:pPr lvl="1"/>
                <a:r>
                  <a:rPr lang="en-US" dirty="0"/>
                  <a:t>How to represent data as a vector?</a:t>
                </a:r>
              </a:p>
              <a:p>
                <a:pPr lvl="1"/>
                <a:r>
                  <a:rPr lang="en-US" dirty="0"/>
                  <a:t>Should you normalize entries?</a:t>
                </a:r>
              </a:p>
              <a:p>
                <a:pPr lvl="1"/>
                <a:r>
                  <a:rPr lang="en-US" dirty="0"/>
                  <a:t>What distance metric should you use?</a:t>
                </a:r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5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</a:t>
            </a:r>
          </a:p>
          <a:p>
            <a:pPr lvl="1"/>
            <a:r>
              <a:rPr lang="en-US" dirty="0"/>
              <a:t>Final limit of K-means depends on initial condition</a:t>
            </a:r>
          </a:p>
          <a:p>
            <a:pPr lvl="1"/>
            <a:r>
              <a:rPr lang="en-US" dirty="0"/>
              <a:t>May obtain poor clustering with bad initial condition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K-means++: http://ilpubs.stanford.edu:8090/778/1/2006-13.pdf </a:t>
            </a:r>
          </a:p>
          <a:p>
            <a:pPr lvl="1"/>
            <a:r>
              <a:rPr lang="en-US" dirty="0"/>
              <a:t>Provides good initial condition based on data</a:t>
            </a:r>
          </a:p>
          <a:p>
            <a:pPr lvl="1"/>
            <a:r>
              <a:rPr lang="en-US" dirty="0"/>
              <a:t>Multiple initial starts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Document 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K-means for document clustering</a:t>
            </a:r>
          </a:p>
          <a:p>
            <a:r>
              <a:rPr lang="en-US" dirty="0"/>
              <a:t>Latent semantic analysis</a:t>
            </a:r>
          </a:p>
          <a:p>
            <a:r>
              <a:rPr lang="en-US" dirty="0"/>
              <a:t>Gaussian Mixture models (GMMs)</a:t>
            </a:r>
          </a:p>
          <a:p>
            <a:r>
              <a:rPr lang="en-US" dirty="0"/>
              <a:t>Expectation Maximization (EM) fitting of GMMs</a:t>
            </a:r>
          </a:p>
          <a:p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06865" y="2353557"/>
            <a:ext cx="835795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0" y="1539277"/>
            <a:ext cx="3971109" cy="4012437"/>
          </a:xfrm>
        </p:spPr>
        <p:txBody>
          <a:bodyPr/>
          <a:lstStyle/>
          <a:p>
            <a:r>
              <a:rPr lang="en-US" dirty="0"/>
              <a:t>Document is natively text</a:t>
            </a:r>
          </a:p>
          <a:p>
            <a:r>
              <a:rPr lang="en-US" dirty="0"/>
              <a:t>Must represent as a numeric vector</a:t>
            </a:r>
          </a:p>
          <a:p>
            <a:r>
              <a:rPr lang="en-US" dirty="0"/>
              <a:t>Represent by word counts</a:t>
            </a:r>
          </a:p>
          <a:p>
            <a:pPr lvl="1"/>
            <a:r>
              <a:rPr lang="en-US" dirty="0"/>
              <a:t>Enumerate all words </a:t>
            </a:r>
          </a:p>
          <a:p>
            <a:pPr lvl="1"/>
            <a:r>
              <a:rPr lang="en-US" dirty="0"/>
              <a:t>Each document is count of frequencies</a:t>
            </a:r>
          </a:p>
          <a:p>
            <a:pPr lvl="1"/>
            <a:endParaRPr lang="en-US" dirty="0"/>
          </a:p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1621377"/>
            <a:ext cx="54959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4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absolute number of times a word appears the correct metric?</a:t>
            </a:r>
          </a:p>
          <a:p>
            <a:endParaRPr lang="en-US" dirty="0"/>
          </a:p>
          <a:p>
            <a:r>
              <a:rPr lang="en-US" dirty="0"/>
              <a:t>What about the length of the document?</a:t>
            </a:r>
          </a:p>
          <a:p>
            <a:r>
              <a:rPr lang="en-US" dirty="0"/>
              <a:t>What about the frequency of the word?</a:t>
            </a:r>
          </a:p>
          <a:p>
            <a:r>
              <a:rPr lang="en-US" dirty="0"/>
              <a:t>What words “matter”?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2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Term Frequency – Inverse Document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TF-IDF weight for vectors: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×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63237" y="2449587"/>
            <a:ext cx="363243" cy="137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60344" y="3977779"/>
                <a:ext cx="3644459" cy="9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Inverse doc frequency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Total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num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docs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corpus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Num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docs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with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word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44" y="3977779"/>
                <a:ext cx="3644459" cy="985719"/>
              </a:xfrm>
              <a:prstGeom prst="rect">
                <a:avLst/>
              </a:prstGeom>
              <a:blipFill>
                <a:blip r:embed="rId3"/>
                <a:stretch>
                  <a:fillRect l="-1338" t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65009" y="3977780"/>
                <a:ext cx="3127010" cy="89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Term frequency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doc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words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doc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09" y="3977780"/>
                <a:ext cx="3127010" cy="895373"/>
              </a:xfrm>
              <a:prstGeom prst="rect">
                <a:avLst/>
              </a:prstGeom>
              <a:blipFill>
                <a:blip r:embed="rId4"/>
                <a:stretch>
                  <a:fillRect l="-1754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7407479" y="2516697"/>
            <a:ext cx="1543574" cy="130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92289" y="2516699"/>
            <a:ext cx="2564269" cy="14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2363" y="4056134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 weight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Document 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K-means for document clustering</a:t>
            </a:r>
          </a:p>
          <a:p>
            <a:r>
              <a:rPr lang="en-US" dirty="0"/>
              <a:t>Latent semantic analysis</a:t>
            </a:r>
          </a:p>
          <a:p>
            <a:r>
              <a:rPr lang="en-US" dirty="0"/>
              <a:t>Gaussian Mixture models (GMMs)</a:t>
            </a:r>
          </a:p>
          <a:p>
            <a:r>
              <a:rPr lang="en-US" dirty="0"/>
              <a:t>Expectation Maximization (EM) fitting of GMMs</a:t>
            </a:r>
          </a:p>
          <a:p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23643" y="1464324"/>
            <a:ext cx="835795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1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TF-IDF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641861"/>
          </a:xfrm>
        </p:spPr>
        <p:txBody>
          <a:bodyPr/>
          <a:lstStyle/>
          <a:p>
            <a:r>
              <a:rPr lang="en-US" dirty="0"/>
              <a:t>Can compute the TF-IDF using </a:t>
            </a:r>
            <a:r>
              <a:rPr lang="en-US" dirty="0" err="1"/>
              <a:t>sklearn</a:t>
            </a:r>
            <a:r>
              <a:rPr lang="en-US" dirty="0"/>
              <a:t>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22" y="2264423"/>
            <a:ext cx="8816384" cy="33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8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TF-IDF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968" y="1539277"/>
            <a:ext cx="4578711" cy="507637"/>
          </a:xfrm>
        </p:spPr>
        <p:txBody>
          <a:bodyPr/>
          <a:lstStyle/>
          <a:p>
            <a:r>
              <a:rPr lang="en-US" dirty="0"/>
              <a:t>Code to display terms with highest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19" y="2343052"/>
            <a:ext cx="5090258" cy="2172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32856"/>
            <a:ext cx="2264928" cy="4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507637"/>
          </a:xfrm>
        </p:spPr>
        <p:txBody>
          <a:bodyPr/>
          <a:lstStyle/>
          <a:p>
            <a:r>
              <a:rPr lang="en-US" dirty="0"/>
              <a:t>Use Python built-in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15" y="2150769"/>
            <a:ext cx="82010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8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682" y="1509424"/>
            <a:ext cx="9588137" cy="818029"/>
          </a:xfrm>
        </p:spPr>
        <p:txBody>
          <a:bodyPr/>
          <a:lstStyle/>
          <a:p>
            <a:r>
              <a:rPr lang="en-US" dirty="0"/>
              <a:t>Most important words in each cluster</a:t>
            </a:r>
          </a:p>
          <a:p>
            <a:pPr lvl="1"/>
            <a:r>
              <a:rPr lang="en-US" dirty="0"/>
              <a:t>Highest weights in cluster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7" y="2690325"/>
            <a:ext cx="9269185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128422"/>
          </a:xfrm>
        </p:spPr>
        <p:txBody>
          <a:bodyPr/>
          <a:lstStyle/>
          <a:p>
            <a:r>
              <a:rPr lang="en-US" dirty="0"/>
              <a:t>Estimated clusters vs. true categories</a:t>
            </a:r>
          </a:p>
          <a:p>
            <a:r>
              <a:rPr lang="en-US" dirty="0"/>
              <a:t>Can you see where it got confused?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17" y="2465419"/>
            <a:ext cx="6416891" cy="33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6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“Wrong”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767" y="1539277"/>
            <a:ext cx="4642913" cy="4329817"/>
          </a:xfrm>
        </p:spPr>
        <p:txBody>
          <a:bodyPr/>
          <a:lstStyle/>
          <a:p>
            <a:r>
              <a:rPr lang="en-US" dirty="0"/>
              <a:t>Post is from </a:t>
            </a:r>
            <a:r>
              <a:rPr lang="en-US" dirty="0" err="1"/>
              <a:t>talk.religion.misc</a:t>
            </a:r>
            <a:endParaRPr lang="en-US" dirty="0"/>
          </a:p>
          <a:p>
            <a:r>
              <a:rPr lang="en-US" dirty="0"/>
              <a:t>Placed in cluster with mostly </a:t>
            </a:r>
            <a:r>
              <a:rPr lang="en-US" dirty="0" err="1"/>
              <a:t>alt.atheism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2856"/>
            <a:ext cx="4776501" cy="46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15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Document 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K-means for document clustering</a:t>
            </a:r>
          </a:p>
          <a:p>
            <a:r>
              <a:rPr lang="en-US" dirty="0"/>
              <a:t>Latent semantic analysis</a:t>
            </a:r>
          </a:p>
          <a:p>
            <a:r>
              <a:rPr lang="en-US" dirty="0"/>
              <a:t>Gaussian Mixture models (GMMs)</a:t>
            </a:r>
          </a:p>
          <a:p>
            <a:r>
              <a:rPr lang="en-US" dirty="0"/>
              <a:t>Expectation Maximization (EM) fitting of GMMs</a:t>
            </a:r>
          </a:p>
          <a:p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19448" y="2831730"/>
            <a:ext cx="835795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0AC7-7106-4862-B896-6B6582F4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Dimensionality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8074B-353B-49C2-BFC8-C7252997A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3829677"/>
              </a:xfrm>
            </p:spPr>
            <p:txBody>
              <a:bodyPr/>
              <a:lstStyle/>
              <a:p>
                <a:r>
                  <a:rPr lang="en-US" dirty="0"/>
                  <a:t>Term-document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words in vocabulary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pPr lvl="1"/>
                <a:r>
                  <a:rPr lang="en-US" dirty="0"/>
                  <a:t>Can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in commercial systems</a:t>
                </a:r>
              </a:p>
              <a:p>
                <a:r>
                  <a:rPr lang="en-US" dirty="0"/>
                  <a:t>Document represented by long sparse vector</a:t>
                </a:r>
              </a:p>
              <a:p>
                <a:r>
                  <a:rPr lang="en-US" dirty="0"/>
                  <a:t>Inefficient</a:t>
                </a:r>
              </a:p>
              <a:p>
                <a:r>
                  <a:rPr lang="en-US" dirty="0"/>
                  <a:t>Need dimensionality reduction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8074B-353B-49C2-BFC8-C7252997A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3829677"/>
              </a:xfrm>
              <a:blipFill>
                <a:blip r:embed="rId2"/>
                <a:stretch>
                  <a:fillRect l="-145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E882-1119-4CA1-ADD9-C8CA577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89D513-4ED2-4157-AD4F-1EB34F3F84D9}"/>
              </a:ext>
            </a:extLst>
          </p:cNvPr>
          <p:cNvSpPr/>
          <p:nvPr/>
        </p:nvSpPr>
        <p:spPr>
          <a:xfrm>
            <a:off x="8229599" y="2381018"/>
            <a:ext cx="1249960" cy="2027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3180B1-CC8B-4D83-9301-347738A4C151}"/>
              </a:ext>
            </a:extLst>
          </p:cNvPr>
          <p:cNvCxnSpPr/>
          <p:nvPr/>
        </p:nvCxnSpPr>
        <p:spPr>
          <a:xfrm>
            <a:off x="7923402" y="2395059"/>
            <a:ext cx="0" cy="2013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1A92-98CA-4517-A971-1B16E3B134F2}"/>
                  </a:ext>
                </a:extLst>
              </p:cNvPr>
              <p:cNvSpPr txBox="1"/>
              <p:nvPr/>
            </p:nvSpPr>
            <p:spPr>
              <a:xfrm>
                <a:off x="6644079" y="3086940"/>
                <a:ext cx="1192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Documents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71A92-98CA-4517-A971-1B16E3B1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079" y="3086940"/>
                <a:ext cx="1192442" cy="307777"/>
              </a:xfrm>
              <a:prstGeom prst="rect">
                <a:avLst/>
              </a:prstGeom>
              <a:blipFill>
                <a:blip r:embed="rId3"/>
                <a:stretch>
                  <a:fillRect l="-153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D94AE-C423-4562-AD55-46D450CCD1A6}"/>
                  </a:ext>
                </a:extLst>
              </p:cNvPr>
              <p:cNvSpPr txBox="1"/>
              <p:nvPr/>
            </p:nvSpPr>
            <p:spPr>
              <a:xfrm>
                <a:off x="8438054" y="1711084"/>
                <a:ext cx="8538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Words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D94AE-C423-4562-AD55-46D450CC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54" y="1711084"/>
                <a:ext cx="853888" cy="307777"/>
              </a:xfrm>
              <a:prstGeom prst="rect">
                <a:avLst/>
              </a:prstGeom>
              <a:blipFill>
                <a:blip r:embed="rId4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6F61C-A50C-4E92-886B-1367A11AD6FE}"/>
              </a:ext>
            </a:extLst>
          </p:cNvPr>
          <p:cNvCxnSpPr>
            <a:cxnSpLocks/>
          </p:cNvCxnSpPr>
          <p:nvPr/>
        </p:nvCxnSpPr>
        <p:spPr>
          <a:xfrm>
            <a:off x="8190451" y="2069286"/>
            <a:ext cx="125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3CBCA6-C725-4337-B451-F2D944539426}"/>
                  </a:ext>
                </a:extLst>
              </p:cNvPr>
              <p:cNvSpPr txBox="1"/>
              <p:nvPr/>
            </p:nvSpPr>
            <p:spPr>
              <a:xfrm>
                <a:off x="8714416" y="325621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3CBCA6-C725-4337-B451-F2D944539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416" y="3256217"/>
                <a:ext cx="207621" cy="276999"/>
              </a:xfrm>
              <a:prstGeom prst="rect">
                <a:avLst/>
              </a:prstGeom>
              <a:blipFill>
                <a:blip r:embed="rId5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111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7874-6504-4DE0-B62A-603F7A8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463EF-26F9-4F97-9AC3-0D7ADF54E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LSA = PCA on term-document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computed by low-rank SVD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463EF-26F9-4F97-9AC3-0D7ADF54E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D2040-A2CB-41B6-B70C-49DEBF3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8FC6F-35CC-47EE-BF80-8AC2ABC84468}"/>
              </a:ext>
            </a:extLst>
          </p:cNvPr>
          <p:cNvSpPr/>
          <p:nvPr/>
        </p:nvSpPr>
        <p:spPr>
          <a:xfrm>
            <a:off x="3129091" y="3396086"/>
            <a:ext cx="1869775" cy="2027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A49D10-7536-4E59-8C61-7E35602C3627}"/>
              </a:ext>
            </a:extLst>
          </p:cNvPr>
          <p:cNvCxnSpPr/>
          <p:nvPr/>
        </p:nvCxnSpPr>
        <p:spPr>
          <a:xfrm>
            <a:off x="2822895" y="3410127"/>
            <a:ext cx="0" cy="2013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0DFA6-2828-4882-96B2-DE41AFF2B1D1}"/>
                  </a:ext>
                </a:extLst>
              </p:cNvPr>
              <p:cNvSpPr txBox="1"/>
              <p:nvPr/>
            </p:nvSpPr>
            <p:spPr>
              <a:xfrm>
                <a:off x="1543572" y="4102008"/>
                <a:ext cx="1192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Documents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0DFA6-2828-4882-96B2-DE41AFF2B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72" y="4102008"/>
                <a:ext cx="1192442" cy="307777"/>
              </a:xfrm>
              <a:prstGeom prst="rect">
                <a:avLst/>
              </a:prstGeom>
              <a:blipFill>
                <a:blip r:embed="rId3"/>
                <a:stretch>
                  <a:fillRect l="-153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DC3DF9-1698-42B1-90C6-851A89DA7538}"/>
                  </a:ext>
                </a:extLst>
              </p:cNvPr>
              <p:cNvSpPr txBox="1"/>
              <p:nvPr/>
            </p:nvSpPr>
            <p:spPr>
              <a:xfrm>
                <a:off x="3538882" y="2772623"/>
                <a:ext cx="8538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Words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DC3DF9-1698-42B1-90C6-851A89DA7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882" y="2772623"/>
                <a:ext cx="853888" cy="307777"/>
              </a:xfrm>
              <a:prstGeom prst="rect">
                <a:avLst/>
              </a:prstGeom>
              <a:blipFill>
                <a:blip r:embed="rId4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DAF049-73DF-4BC7-9EA0-C04B2C7D451B}"/>
              </a:ext>
            </a:extLst>
          </p:cNvPr>
          <p:cNvCxnSpPr>
            <a:cxnSpLocks/>
          </p:cNvCxnSpPr>
          <p:nvPr/>
        </p:nvCxnSpPr>
        <p:spPr>
          <a:xfrm>
            <a:off x="3089943" y="3080400"/>
            <a:ext cx="1867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B5E89A-B54F-4110-9707-8869F718E9A6}"/>
                  </a:ext>
                </a:extLst>
              </p:cNvPr>
              <p:cNvSpPr txBox="1"/>
              <p:nvPr/>
            </p:nvSpPr>
            <p:spPr>
              <a:xfrm>
                <a:off x="3920108" y="422224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B5E89A-B54F-4110-9707-8869F718E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08" y="4222240"/>
                <a:ext cx="207621" cy="276999"/>
              </a:xfrm>
              <a:prstGeom prst="rect">
                <a:avLst/>
              </a:prstGeom>
              <a:blipFill>
                <a:blip r:embed="rId5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4AB5DC5-4371-4A55-8EC5-7C848CDA2B45}"/>
              </a:ext>
            </a:extLst>
          </p:cNvPr>
          <p:cNvSpPr/>
          <p:nvPr/>
        </p:nvSpPr>
        <p:spPr>
          <a:xfrm>
            <a:off x="6476665" y="3347041"/>
            <a:ext cx="758839" cy="2027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84833-D131-4AFD-8895-8063BE1A58FF}"/>
                  </a:ext>
                </a:extLst>
              </p:cNvPr>
              <p:cNvSpPr txBox="1"/>
              <p:nvPr/>
            </p:nvSpPr>
            <p:spPr>
              <a:xfrm>
                <a:off x="6752273" y="414109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84833-D131-4AFD-8895-8063BE1A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73" y="4141095"/>
                <a:ext cx="207621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61AE169-6D2E-49EE-A79E-67574CBBE486}"/>
              </a:ext>
            </a:extLst>
          </p:cNvPr>
          <p:cNvSpPr/>
          <p:nvPr/>
        </p:nvSpPr>
        <p:spPr>
          <a:xfrm>
            <a:off x="7805863" y="3347041"/>
            <a:ext cx="1814880" cy="637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025DD9-1070-4E0E-9B4E-C520EBD3305A}"/>
                  </a:ext>
                </a:extLst>
              </p:cNvPr>
              <p:cNvSpPr txBox="1"/>
              <p:nvPr/>
            </p:nvSpPr>
            <p:spPr>
              <a:xfrm>
                <a:off x="8445513" y="3565685"/>
                <a:ext cx="5355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025DD9-1070-4E0E-9B4E-C520EBD3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3" y="3565685"/>
                <a:ext cx="535579" cy="276999"/>
              </a:xfrm>
              <a:prstGeom prst="rect">
                <a:avLst/>
              </a:prstGeom>
              <a:blipFill>
                <a:blip r:embed="rId7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26DC0-45FF-4C71-9CDB-78BDACE3FBD7}"/>
                  </a:ext>
                </a:extLst>
              </p:cNvPr>
              <p:cNvSpPr txBox="1"/>
              <p:nvPr/>
            </p:nvSpPr>
            <p:spPr>
              <a:xfrm>
                <a:off x="3538882" y="2764715"/>
                <a:ext cx="8538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Words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26DC0-45FF-4C71-9CDB-78BDACE3F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882" y="2764715"/>
                <a:ext cx="853888" cy="307777"/>
              </a:xfrm>
              <a:prstGeom prst="rect">
                <a:avLst/>
              </a:prstGeom>
              <a:blipFill>
                <a:blip r:embed="rId4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00003D-B498-4039-8576-E64E3DEB20DA}"/>
              </a:ext>
            </a:extLst>
          </p:cNvPr>
          <p:cNvCxnSpPr>
            <a:cxnSpLocks/>
          </p:cNvCxnSpPr>
          <p:nvPr/>
        </p:nvCxnSpPr>
        <p:spPr>
          <a:xfrm>
            <a:off x="3089943" y="3072492"/>
            <a:ext cx="1867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789D40-8AFE-4DB3-86AF-E49D33459FCE}"/>
                  </a:ext>
                </a:extLst>
              </p:cNvPr>
              <p:cNvSpPr txBox="1"/>
              <p:nvPr/>
            </p:nvSpPr>
            <p:spPr>
              <a:xfrm>
                <a:off x="8248171" y="2776143"/>
                <a:ext cx="8538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Words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789D40-8AFE-4DB3-86AF-E49D33459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171" y="2776143"/>
                <a:ext cx="853888" cy="307777"/>
              </a:xfrm>
              <a:prstGeom prst="rect">
                <a:avLst/>
              </a:prstGeom>
              <a:blipFill>
                <a:blip r:embed="rId4"/>
                <a:stretch>
                  <a:fillRect l="-2143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1F7772-89C2-4B70-8840-17520993AE0A}"/>
              </a:ext>
            </a:extLst>
          </p:cNvPr>
          <p:cNvCxnSpPr>
            <a:cxnSpLocks/>
          </p:cNvCxnSpPr>
          <p:nvPr/>
        </p:nvCxnSpPr>
        <p:spPr>
          <a:xfrm>
            <a:off x="7799232" y="3083920"/>
            <a:ext cx="1821511" cy="3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109003-FED2-42B4-A0C3-C8AA7E06D47D}"/>
                  </a:ext>
                </a:extLst>
              </p:cNvPr>
              <p:cNvSpPr txBox="1"/>
              <p:nvPr/>
            </p:nvSpPr>
            <p:spPr>
              <a:xfrm>
                <a:off x="6305414" y="2743777"/>
                <a:ext cx="13089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“Features”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109003-FED2-42B4-A0C3-C8AA7E06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14" y="2743777"/>
                <a:ext cx="1308959" cy="307777"/>
              </a:xfrm>
              <a:prstGeom prst="rect">
                <a:avLst/>
              </a:prstGeom>
              <a:blipFill>
                <a:blip r:embed="rId8"/>
                <a:stretch>
                  <a:fillRect l="-1395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68D83F-F42E-4E6C-B09A-B0BBC8D52F7C}"/>
              </a:ext>
            </a:extLst>
          </p:cNvPr>
          <p:cNvCxnSpPr>
            <a:cxnSpLocks/>
          </p:cNvCxnSpPr>
          <p:nvPr/>
        </p:nvCxnSpPr>
        <p:spPr>
          <a:xfrm>
            <a:off x="6476665" y="3062342"/>
            <a:ext cx="722022" cy="1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8737B-168E-4E45-91BD-B857FE3ED9C5}"/>
              </a:ext>
            </a:extLst>
          </p:cNvPr>
          <p:cNvSpPr txBox="1"/>
          <p:nvPr/>
        </p:nvSpPr>
        <p:spPr>
          <a:xfrm>
            <a:off x="5464317" y="4017984"/>
            <a:ext cx="28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4188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6BE3-F719-4B74-9072-EA00FD30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EA9F5-BD67-4D11-8C37-5BD4812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PC represents a “topic” or “concept”</a:t>
                </a:r>
              </a:p>
              <a:p>
                <a:r>
                  <a:rPr lang="en-US" dirty="0"/>
                  <a:t>PC decomposition: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= component of topic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= component of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topic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Learn much more (in advanced ML class):</a:t>
                </a:r>
              </a:p>
              <a:p>
                <a:pPr lvl="1"/>
                <a:r>
                  <a:rPr lang="en-US" dirty="0"/>
                  <a:t>Word and document embeddings</a:t>
                </a:r>
              </a:p>
              <a:p>
                <a:pPr lvl="1"/>
                <a:r>
                  <a:rPr lang="en-US" dirty="0"/>
                  <a:t>Latent </a:t>
                </a:r>
                <a:r>
                  <a:rPr lang="en-US" dirty="0" err="1"/>
                  <a:t>Dirchelet</a:t>
                </a:r>
                <a:r>
                  <a:rPr lang="en-US" dirty="0"/>
                  <a:t> Allocation</a:t>
                </a:r>
              </a:p>
              <a:p>
                <a:pPr lvl="1"/>
                <a:r>
                  <a:rPr lang="en-US" dirty="0"/>
                  <a:t>...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EA9F5-BD67-4D11-8C37-5BD4812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46FA-872B-444F-AF3B-1674FB2C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912" y="1539277"/>
            <a:ext cx="4687768" cy="4329817"/>
          </a:xfrm>
        </p:spPr>
        <p:txBody>
          <a:bodyPr/>
          <a:lstStyle/>
          <a:p>
            <a:r>
              <a:rPr lang="en-US" dirty="0"/>
              <a:t>Data mining</a:t>
            </a:r>
          </a:p>
          <a:p>
            <a:r>
              <a:rPr lang="en-US" dirty="0"/>
              <a:t>Often have huge numbers of documents</a:t>
            </a:r>
          </a:p>
          <a:p>
            <a:r>
              <a:rPr lang="en-US" dirty="0"/>
              <a:t>How can we organize this?</a:t>
            </a:r>
          </a:p>
          <a:p>
            <a:endParaRPr lang="en-US" dirty="0"/>
          </a:p>
          <a:p>
            <a:r>
              <a:rPr lang="en-US" dirty="0"/>
              <a:t>Key idea:  documents are often in clusters</a:t>
            </a:r>
          </a:p>
          <a:p>
            <a:endParaRPr lang="en-US" dirty="0"/>
          </a:p>
          <a:p>
            <a:r>
              <a:rPr lang="en-US" dirty="0"/>
              <a:t>Can we detect these clusters?</a:t>
            </a:r>
          </a:p>
          <a:p>
            <a:r>
              <a:rPr lang="en-US" dirty="0"/>
              <a:t>Can be a lucrative service</a:t>
            </a:r>
          </a:p>
          <a:p>
            <a:pPr lvl="1"/>
            <a:r>
              <a:rPr lang="en-US" dirty="0"/>
              <a:t>See IBM service to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18" y="347482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18" y="1688840"/>
            <a:ext cx="4433149" cy="1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DC4F-3D40-49B7-A9C3-B000279F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LSA on </a:t>
            </a:r>
            <a:r>
              <a:rPr lang="en-US" dirty="0" err="1"/>
              <a:t>NewsGroup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61B4-D178-4637-83AB-54B0EB6B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525" y="1539277"/>
            <a:ext cx="4545154" cy="4329817"/>
          </a:xfrm>
        </p:spPr>
        <p:txBody>
          <a:bodyPr/>
          <a:lstStyle/>
          <a:p>
            <a:r>
              <a:rPr lang="en-US" dirty="0"/>
              <a:t>Use sparse SVD</a:t>
            </a:r>
          </a:p>
          <a:p>
            <a:r>
              <a:rPr lang="en-US" dirty="0"/>
              <a:t>Much faster</a:t>
            </a:r>
          </a:p>
          <a:p>
            <a:r>
              <a:rPr lang="en-US" dirty="0"/>
              <a:t>Concentration of variance in small number of PCs</a:t>
            </a:r>
          </a:p>
          <a:p>
            <a:endParaRPr lang="en-US" dirty="0"/>
          </a:p>
          <a:p>
            <a:r>
              <a:rPr lang="en-US" dirty="0"/>
              <a:t>More interesting results in larger </a:t>
            </a:r>
            <a:r>
              <a:rPr lang="en-US" dirty="0" err="1"/>
              <a:t>corpi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781FD-C26B-42B0-B5E3-30409398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33DFD-4CDA-46B7-B5B6-2309C123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3418"/>
            <a:ext cx="4902443" cy="754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81C30-06B1-4722-9928-6DEE82CC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62793"/>
            <a:ext cx="2546594" cy="59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A2077-7FD7-47AB-AE5B-C4445AAF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7" y="3154260"/>
            <a:ext cx="4105434" cy="28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1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Document 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K-means for document clustering</a:t>
            </a:r>
          </a:p>
          <a:p>
            <a:r>
              <a:rPr lang="en-US" dirty="0"/>
              <a:t>Latent semantic analysis</a:t>
            </a:r>
          </a:p>
          <a:p>
            <a:r>
              <a:rPr lang="en-US" dirty="0"/>
              <a:t>Gaussian Mixture models (GMMs)</a:t>
            </a:r>
          </a:p>
          <a:p>
            <a:r>
              <a:rPr lang="en-US" dirty="0"/>
              <a:t>Expectation Maximization (EM) fitting of GMMs</a:t>
            </a:r>
          </a:p>
          <a:p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19448" y="3288484"/>
            <a:ext cx="835795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Sometimes useful to have a probabilistic model of clustering</a:t>
                </a:r>
              </a:p>
              <a:p>
                <a:r>
                  <a:rPr lang="en-US" b="0" dirty="0"/>
                  <a:t>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discrete event </a:t>
                </a:r>
                <a:r>
                  <a:rPr lang="en-US" b="0" dirty="0"/>
                  <a:t>with PMF: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Typically not observed directly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latent</a:t>
                </a:r>
                <a:r>
                  <a:rPr lang="en-US" dirty="0"/>
                  <a:t> variable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Observed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can be continuous</a:t>
                </a:r>
              </a:p>
              <a:p>
                <a:pPr lvl="1"/>
                <a:r>
                  <a:rPr lang="en-US" dirty="0"/>
                  <a:t>Probability depends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 PDF per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PDF is 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component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822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Many data occurs from underlying discrete states</a:t>
                </a:r>
              </a:p>
              <a:p>
                <a:r>
                  <a:rPr lang="en-US" dirty="0"/>
                  <a:t>Example 1:  Size of a webpage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= content of the webpage, e.g. number of images</a:t>
                </a:r>
              </a:p>
              <a:p>
                <a:r>
                  <a:rPr lang="en-US" dirty="0"/>
                  <a:t>Example 2:  Speech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phoneme the speaker is saying</a:t>
                </a:r>
              </a:p>
              <a:p>
                <a:r>
                  <a:rPr lang="en-US" dirty="0"/>
                  <a:t>Example 3:  Image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= RGB values of a pixel or region of pixels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one a small number of objects the pixel is part of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74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is a Gaussian</a:t>
                </a:r>
              </a:p>
              <a:p>
                <a:r>
                  <a:rPr lang="en-US" dirty="0"/>
                  <a:t>Parametrized by: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Probability of each component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br>
                  <a:rPr lang="en-US" dirty="0"/>
                </a:br>
                <a:r>
                  <a:rPr lang="en-US" dirty="0"/>
                  <a:t>mean and variance in each component</a:t>
                </a:r>
              </a:p>
              <a:p>
                <a:r>
                  <a:rPr lang="en-US" dirty="0"/>
                  <a:t>Can be vector valued</a:t>
                </a:r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computed via total probability</a:t>
                </a:r>
              </a:p>
              <a:p>
                <a:pPr lvl="1"/>
                <a:r>
                  <a:rPr lang="en-US" dirty="0"/>
                  <a:t>PDF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98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GMMs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37329" y="1698097"/>
                <a:ext cx="5029200" cy="792163"/>
              </a:xfrm>
            </p:spPr>
            <p:txBody>
              <a:bodyPr/>
              <a:lstStyle/>
              <a:p>
                <a:r>
                  <a:rPr lang="en-US" dirty="0"/>
                  <a:t>1d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components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37329" y="1698097"/>
                <a:ext cx="5029200" cy="792163"/>
              </a:xfrm>
              <a:blipFill>
                <a:blip r:embed="rId2"/>
                <a:stretch>
                  <a:fillRect l="-2909" t="-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aussian mix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04" y="1371601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29" y="3454401"/>
            <a:ext cx="2438400" cy="187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65" y="3295651"/>
            <a:ext cx="2466975" cy="1847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/>
              <p:cNvSpPr txBox="1">
                <a:spLocks/>
              </p:cNvSpPr>
              <p:nvPr/>
            </p:nvSpPr>
            <p:spPr>
              <a:xfrm>
                <a:off x="2051304" y="5330826"/>
                <a:ext cx="3358896" cy="792163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dirty="0"/>
                  <a:t>PDF for 2d GMM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components </a:t>
                </a:r>
              </a:p>
            </p:txBody>
          </p:sp>
        </mc:Choice>
        <mc:Fallback>
          <p:sp>
            <p:nvSpPr>
              <p:cNvPr id="10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04" y="5330826"/>
                <a:ext cx="3358896" cy="792163"/>
              </a:xfrm>
              <a:prstGeom prst="rect">
                <a:avLst/>
              </a:prstGeom>
              <a:blipFill>
                <a:blip r:embed="rId6"/>
                <a:stretch>
                  <a:fillRect l="-1452" t="-10769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/>
              <p:cNvSpPr txBox="1">
                <a:spLocks/>
              </p:cNvSpPr>
              <p:nvPr/>
            </p:nvSpPr>
            <p:spPr>
              <a:xfrm>
                <a:off x="6016752" y="5257800"/>
                <a:ext cx="4041648" cy="1066800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dirty="0"/>
                  <a:t>Random points from a GMM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components </a:t>
                </a:r>
              </a:p>
            </p:txBody>
          </p:sp>
        </mc:Choice>
        <mc:Fallback>
          <p:sp>
            <p:nvSpPr>
              <p:cNvPr id="1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52" y="5257800"/>
                <a:ext cx="4041648" cy="1066800"/>
              </a:xfrm>
              <a:prstGeom prst="rect">
                <a:avLst/>
              </a:prstGeom>
              <a:blipFill>
                <a:blip r:embed="rId7"/>
                <a:stretch>
                  <a:fillRect l="-1056" t="-4571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614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and Variance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Can compute expectation and variance by total probability</a:t>
                </a:r>
              </a:p>
              <a:p>
                <a:pPr lvl="1"/>
                <a:r>
                  <a:rPr lang="en-US" b="0" dirty="0"/>
                  <a:t>Expectation: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 on board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61933" y="35814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within component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4800" y="36068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between components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91400" y="3200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57800" y="3200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0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Component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can we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Bayes’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 Scalar Gaussian with two components: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Sigmoid shape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center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b="-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Document 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K-means for document clustering</a:t>
            </a:r>
          </a:p>
          <a:p>
            <a:r>
              <a:rPr lang="en-US" dirty="0"/>
              <a:t>Latent semantic analysis</a:t>
            </a:r>
          </a:p>
          <a:p>
            <a:r>
              <a:rPr lang="en-US" dirty="0"/>
              <a:t>Gaussian Mixture models (GMMs)</a:t>
            </a:r>
          </a:p>
          <a:p>
            <a:r>
              <a:rPr lang="en-US" dirty="0"/>
              <a:t>Expectation Maximization (EM) fitting of GMMs</a:t>
            </a:r>
          </a:p>
          <a:p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27837" y="3704185"/>
            <a:ext cx="835795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Unknown parameters in GMM: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ML estimation: 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simple way to directly optimize</a:t>
                </a:r>
              </a:p>
              <a:p>
                <a:pPr lvl="1"/>
                <a:r>
                  <a:rPr lang="en-US" dirty="0"/>
                  <a:t>Likelihood is non-convex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1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UseNet Newsgroups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020" y="1539277"/>
            <a:ext cx="4922660" cy="4329817"/>
          </a:xfrm>
        </p:spPr>
        <p:txBody>
          <a:bodyPr/>
          <a:lstStyle/>
          <a:p>
            <a:r>
              <a:rPr lang="en-US" dirty="0"/>
              <a:t>Began in late 1970s</a:t>
            </a:r>
          </a:p>
          <a:p>
            <a:r>
              <a:rPr lang="en-US" dirty="0"/>
              <a:t>Discussion groups for various topics</a:t>
            </a:r>
          </a:p>
          <a:p>
            <a:pPr lvl="1"/>
            <a:r>
              <a:rPr lang="en-US" dirty="0"/>
              <a:t>Started on early university networks</a:t>
            </a:r>
          </a:p>
          <a:p>
            <a:pPr lvl="1"/>
            <a:r>
              <a:rPr lang="en-US" dirty="0"/>
              <a:t>Migrated to Internet</a:t>
            </a:r>
          </a:p>
          <a:p>
            <a:pPr lvl="1"/>
            <a:r>
              <a:rPr lang="en-US" dirty="0"/>
              <a:t>Peaked in 1990s</a:t>
            </a:r>
          </a:p>
          <a:p>
            <a:r>
              <a:rPr lang="en-US" dirty="0"/>
              <a:t>Useful for studying clustering</a:t>
            </a:r>
          </a:p>
          <a:p>
            <a:pPr lvl="1"/>
            <a:r>
              <a:rPr lang="en-US" dirty="0"/>
              <a:t>Simple documents</a:t>
            </a:r>
          </a:p>
          <a:p>
            <a:pPr lvl="1"/>
            <a:r>
              <a:rPr lang="en-US" dirty="0"/>
              <a:t>“ground truth”:  Docs have categories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30" name="Picture 6" descr="http://www.newsrover.com/images/brows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65283"/>
            <a:ext cx="4502834" cy="30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2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joint probability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Iterative procedure:</a:t>
                </a:r>
              </a:p>
              <a:p>
                <a:pPr lvl="1"/>
                <a:r>
                  <a:rPr lang="en-US" dirty="0"/>
                  <a:t>Generates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Attempts to approach MLE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665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E-step</a:t>
                </a:r>
                <a:r>
                  <a:rPr lang="en-US" dirty="0"/>
                  <a:t>:  Estimate the latent variables </a:t>
                </a:r>
              </a:p>
              <a:p>
                <a:pPr lvl="1"/>
                <a:r>
                  <a:rPr lang="en-US" dirty="0"/>
                  <a:t>Find the posterior of the latent variables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auxiliary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M-step</a:t>
                </a:r>
                <a:r>
                  <a:rPr lang="en-US" dirty="0"/>
                  <a:t>:  Update parameters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Will discuss convergence later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173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E-Step for a GMM</a:t>
            </a:r>
            <a:br>
              <a:rPr lang="en-US" dirty="0"/>
            </a:br>
            <a:r>
              <a:rPr lang="en-US" sz="3600" dirty="0"/>
              <a:t>Finding the posterior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Find posterior by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“soft” selection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1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E-Step for a GMM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Auxilliary function separates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br>
                  <a:rPr lang="en-US" dirty="0"/>
                </a:b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7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M-Step for the GMM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Update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Update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Update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097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K-Means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EM can be seen as a “soft” version</a:t>
                </a:r>
              </a:p>
              <a:p>
                <a:pPr lvl="1"/>
                <a:r>
                  <a:rPr lang="en-US" dirty="0"/>
                  <a:t>In K-Means: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or 0</a:t>
                </a:r>
              </a:p>
              <a:p>
                <a:r>
                  <a:rPr lang="en-US" dirty="0"/>
                  <a:t>Variance</a:t>
                </a:r>
              </a:p>
              <a:p>
                <a:pPr lvl="1"/>
                <a:r>
                  <a:rPr lang="en-US" dirty="0"/>
                  <a:t>In K-means: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EM, this is estimated</a:t>
                </a:r>
              </a:p>
              <a:p>
                <a:r>
                  <a:rPr lang="en-US" dirty="0"/>
                  <a:t>EM provides “scaling” of various dimensions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67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60859" y="1447800"/>
            <a:ext cx="4639112" cy="4572000"/>
          </a:xfrm>
        </p:spPr>
        <p:txBody>
          <a:bodyPr/>
          <a:lstStyle/>
          <a:p>
            <a:r>
              <a:rPr lang="en-US" dirty="0"/>
              <a:t>Simple example with K=2 clusters</a:t>
            </a:r>
          </a:p>
          <a:p>
            <a:r>
              <a:rPr lang="en-US" dirty="0"/>
              <a:t>Dimension = 2</a:t>
            </a:r>
          </a:p>
          <a:p>
            <a:r>
              <a:rPr lang="en-US" dirty="0"/>
              <a:t>Can have bad convergence from poor initial condition</a:t>
            </a:r>
          </a:p>
        </p:txBody>
      </p:sp>
      <p:pic>
        <p:nvPicPr>
          <p:cNvPr id="2050" name="Picture 2" descr="https://www.projectrhea.org/rhea/images/4/49/Mixture_Old_Kiw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41" y="1800225"/>
            <a:ext cx="51149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00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Document 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K-means for document clustering</a:t>
            </a:r>
          </a:p>
          <a:p>
            <a:r>
              <a:rPr lang="en-US" dirty="0"/>
              <a:t>Latent semantic analysis</a:t>
            </a:r>
          </a:p>
          <a:p>
            <a:r>
              <a:rPr lang="en-US" dirty="0"/>
              <a:t>Gaussian Mixture models (GMMs)</a:t>
            </a:r>
          </a:p>
          <a:p>
            <a:r>
              <a:rPr lang="en-US" dirty="0"/>
              <a:t>Expectation Maximization (EM) fitting of GMMs</a:t>
            </a:r>
          </a:p>
          <a:p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4615" y="4157190"/>
            <a:ext cx="835795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0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Majorization</a:t>
            </a:r>
            <a:r>
              <a:rPr lang="en-US" dirty="0"/>
              <a:t> Minimization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wish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MM algorithm:  find a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majorizing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(minimize </a:t>
                </a:r>
                <a:r>
                  <a:rPr lang="en-US" dirty="0" err="1"/>
                  <a:t>majorization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Theorem: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122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as a MM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Taylor’s theorem, this is a </a:t>
                </a:r>
                <a:r>
                  <a:rPr lang="en-US" dirty="0" err="1"/>
                  <a:t>majorizing</a:t>
                </a:r>
                <a:r>
                  <a:rPr lang="en-US" dirty="0"/>
                  <a:t> function </a:t>
                </a:r>
              </a:p>
              <a:p>
                <a:r>
                  <a:rPr lang="en-US" dirty="0"/>
                  <a:t>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9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92" y="1539277"/>
            <a:ext cx="9930887" cy="4329817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demo_doc_cluster.ipynb</a:t>
            </a:r>
            <a:endParaRPr lang="en-US" dirty="0"/>
          </a:p>
          <a:p>
            <a:r>
              <a:rPr lang="en-US" dirty="0"/>
              <a:t>Taken from </a:t>
            </a:r>
            <a:r>
              <a:rPr lang="en-US" dirty="0">
                <a:hlinkClick r:id="rId2"/>
              </a:rPr>
              <a:t>http://scikit-learn.org/stable/auto_examples/text/document_clustering.html</a:t>
            </a:r>
            <a:endParaRPr lang="en-US" dirty="0"/>
          </a:p>
          <a:p>
            <a:r>
              <a:rPr lang="en-US" dirty="0"/>
              <a:t>Newsgroups built into </a:t>
            </a: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92" y="2802044"/>
            <a:ext cx="5810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71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Gibbs 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majorizing function</a:t>
                </a:r>
              </a:p>
              <a:p>
                <a:r>
                  <a:rPr lang="en-US" dirty="0"/>
                  <a:t>EM is the MM algorithm applied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 may get stuck in local maxima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7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Newsgroup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698" y="1539277"/>
            <a:ext cx="3915981" cy="4329817"/>
          </a:xfrm>
        </p:spPr>
        <p:txBody>
          <a:bodyPr/>
          <a:lstStyle/>
          <a:p>
            <a:r>
              <a:rPr lang="en-US" dirty="0"/>
              <a:t>Data for the posts are in:</a:t>
            </a:r>
          </a:p>
          <a:p>
            <a:pPr lvl="1"/>
            <a:r>
              <a:rPr lang="en-US" dirty="0" err="1"/>
              <a:t>Dataset.data</a:t>
            </a:r>
            <a:endParaRPr lang="en-US" dirty="0"/>
          </a:p>
          <a:p>
            <a:pPr lvl="1"/>
            <a:r>
              <a:rPr lang="en-US" dirty="0" err="1"/>
              <a:t>Dataset.labels</a:t>
            </a:r>
            <a:endParaRPr lang="en-US" dirty="0"/>
          </a:p>
          <a:p>
            <a:pPr lvl="1"/>
            <a:r>
              <a:rPr lang="en-US" dirty="0" err="1"/>
              <a:t>Dataset.target_names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2" y="1621291"/>
            <a:ext cx="5962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Document clustering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K-means for document clustering</a:t>
            </a:r>
          </a:p>
          <a:p>
            <a:r>
              <a:rPr lang="en-US" dirty="0"/>
              <a:t>Latent semantic analysis</a:t>
            </a:r>
          </a:p>
          <a:p>
            <a:r>
              <a:rPr lang="en-US" dirty="0"/>
              <a:t>Gaussian Mixture models (GMMs)</a:t>
            </a:r>
          </a:p>
          <a:p>
            <a:r>
              <a:rPr lang="en-US" dirty="0"/>
              <a:t>Expectation Maximization (EM) fitting of GMMs</a:t>
            </a:r>
          </a:p>
          <a:p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087" y="1883774"/>
            <a:ext cx="835795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data matrix: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Each row is one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Group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clusters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Assign each sample to a cluster</a:t>
                </a:r>
              </a:p>
              <a:p>
                <a:pPr lvl="1"/>
                <a:r>
                  <a:rPr lang="en-US" b="0" dirty="0"/>
                  <a:t>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Cluster label for each sample</a:t>
                </a:r>
              </a:p>
              <a:p>
                <a:r>
                  <a:rPr lang="en-US" dirty="0"/>
                  <a:t>Want samples in same cluster to be “close”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small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53" y="2020077"/>
            <a:ext cx="4093466" cy="29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Clustering has many applications</a:t>
            </a:r>
          </a:p>
          <a:p>
            <a:pPr lvl="1"/>
            <a:r>
              <a:rPr lang="en-US" dirty="0"/>
              <a:t>Any time you want to segment data</a:t>
            </a:r>
          </a:p>
          <a:p>
            <a:pPr lvl="1"/>
            <a:r>
              <a:rPr lang="en-US" dirty="0"/>
              <a:t>Uncovering latent discrete variables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Segmenting sections of an image</a:t>
            </a:r>
          </a:p>
          <a:p>
            <a:pPr lvl="1"/>
            <a:r>
              <a:rPr lang="en-US" dirty="0"/>
              <a:t>Segmenting customers in market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464" y="5252386"/>
            <a:ext cx="828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 Market segmentation possibilities in the tourism market context of South Africa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82" y="1539277"/>
            <a:ext cx="5007365" cy="32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51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43985</TotalTime>
  <Words>1575</Words>
  <Application>Microsoft Office PowerPoint</Application>
  <PresentationFormat>Widescreen</PresentationFormat>
  <Paragraphs>385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Cambria Math</vt:lpstr>
      <vt:lpstr>Wingdings</vt:lpstr>
      <vt:lpstr>Wingdings 2</vt:lpstr>
      <vt:lpstr>Retrospect</vt:lpstr>
      <vt:lpstr>Lecture 12  Clustering, K-Means and EM</vt:lpstr>
      <vt:lpstr>Outline</vt:lpstr>
      <vt:lpstr>Document Clustering</vt:lpstr>
      <vt:lpstr>UseNet Newsgroups</vt:lpstr>
      <vt:lpstr>Loading the Data</vt:lpstr>
      <vt:lpstr>A Typical Newsgroup Post</vt:lpstr>
      <vt:lpstr>Outline</vt:lpstr>
      <vt:lpstr>Clustering</vt:lpstr>
      <vt:lpstr>Clustering</vt:lpstr>
      <vt:lpstr>K-means</vt:lpstr>
      <vt:lpstr>K-Means illustrated</vt:lpstr>
      <vt:lpstr>Image Segmentation</vt:lpstr>
      <vt:lpstr>Convergence</vt:lpstr>
      <vt:lpstr>Distance measures</vt:lpstr>
      <vt:lpstr>Initialization</vt:lpstr>
      <vt:lpstr>Outline</vt:lpstr>
      <vt:lpstr>Bag of Words</vt:lpstr>
      <vt:lpstr>Discussion Questions</vt:lpstr>
      <vt:lpstr>Term Frequency – Inverse Document Frequency</vt:lpstr>
      <vt:lpstr>Computing TF-IDF in Python</vt:lpstr>
      <vt:lpstr>Typical TF-IDF scores</vt:lpstr>
      <vt:lpstr>Running K-Means</vt:lpstr>
      <vt:lpstr>Plotting the Results</vt:lpstr>
      <vt:lpstr>Confusion Matrix</vt:lpstr>
      <vt:lpstr>An Example “Wrong” cluster</vt:lpstr>
      <vt:lpstr>Outline</vt:lpstr>
      <vt:lpstr>Need for Dimensionality Reduction</vt:lpstr>
      <vt:lpstr>Latent Semantic Analysis</vt:lpstr>
      <vt:lpstr>LSA Interpretation</vt:lpstr>
      <vt:lpstr>Perform LSA on NewsGroup</vt:lpstr>
      <vt:lpstr>Outline</vt:lpstr>
      <vt:lpstr>Mixture Models</vt:lpstr>
      <vt:lpstr>Examples</vt:lpstr>
      <vt:lpstr>Gaussian Mixture Models</vt:lpstr>
      <vt:lpstr>Visualizing GMMs</vt:lpstr>
      <vt:lpstr>Expectation and Variance</vt:lpstr>
      <vt:lpstr>Determining the Component</vt:lpstr>
      <vt:lpstr>Outline</vt:lpstr>
      <vt:lpstr>Maximum Likelihood Estimation</vt:lpstr>
      <vt:lpstr>Expectation Maximization</vt:lpstr>
      <vt:lpstr>EM Steps</vt:lpstr>
      <vt:lpstr>E-Step for a GMM Finding the posterior</vt:lpstr>
      <vt:lpstr>E-Step for a GMM</vt:lpstr>
      <vt:lpstr>M-Step for the GMM</vt:lpstr>
      <vt:lpstr>Relation to K-Means</vt:lpstr>
      <vt:lpstr>EM Illustrated</vt:lpstr>
      <vt:lpstr>Outline</vt:lpstr>
      <vt:lpstr>Majorization Minimization</vt:lpstr>
      <vt:lpstr>Gradient Descent as a MM</vt:lpstr>
      <vt:lpstr>Convergence of 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659</cp:revision>
  <cp:lastPrinted>2017-11-28T14:11:33Z</cp:lastPrinted>
  <dcterms:created xsi:type="dcterms:W3CDTF">2015-03-22T11:15:32Z</dcterms:created>
  <dcterms:modified xsi:type="dcterms:W3CDTF">2017-11-30T14:45:25Z</dcterms:modified>
</cp:coreProperties>
</file>