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36"/>
  </p:notesMasterIdLst>
  <p:sldIdLst>
    <p:sldId id="256" r:id="rId2"/>
    <p:sldId id="257" r:id="rId3"/>
    <p:sldId id="258" r:id="rId4"/>
    <p:sldId id="271" r:id="rId5"/>
    <p:sldId id="259" r:id="rId6"/>
    <p:sldId id="285" r:id="rId7"/>
    <p:sldId id="260" r:id="rId8"/>
    <p:sldId id="295" r:id="rId9"/>
    <p:sldId id="276" r:id="rId10"/>
    <p:sldId id="296" r:id="rId11"/>
    <p:sldId id="261" r:id="rId12"/>
    <p:sldId id="265" r:id="rId13"/>
    <p:sldId id="286" r:id="rId14"/>
    <p:sldId id="298" r:id="rId15"/>
    <p:sldId id="299" r:id="rId16"/>
    <p:sldId id="300" r:id="rId17"/>
    <p:sldId id="301" r:id="rId18"/>
    <p:sldId id="302" r:id="rId19"/>
    <p:sldId id="304" r:id="rId20"/>
    <p:sldId id="305" r:id="rId21"/>
    <p:sldId id="306" r:id="rId22"/>
    <p:sldId id="309" r:id="rId23"/>
    <p:sldId id="297" r:id="rId24"/>
    <p:sldId id="269" r:id="rId25"/>
    <p:sldId id="292" r:id="rId26"/>
    <p:sldId id="293" r:id="rId27"/>
    <p:sldId id="294" r:id="rId28"/>
    <p:sldId id="266" r:id="rId29"/>
    <p:sldId id="278" r:id="rId30"/>
    <p:sldId id="303" r:id="rId31"/>
    <p:sldId id="274" r:id="rId32"/>
    <p:sldId id="273" r:id="rId33"/>
    <p:sldId id="263" r:id="rId34"/>
    <p:sldId id="264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7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562" y="72"/>
      </p:cViewPr>
      <p:guideLst>
        <p:guide orient="horz" pos="220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412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" name="Google Shape;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결과물</a:t>
            </a:r>
            <a:endParaRPr dirty="0"/>
          </a:p>
        </p:txBody>
      </p:sp>
      <p:sp>
        <p:nvSpPr>
          <p:cNvPr id="61" name="Google Shape;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일차에서 추가된 기능은 밑줄 추가됨</a:t>
            </a:r>
          </a:p>
        </p:txBody>
      </p:sp>
    </p:spTree>
    <p:extLst>
      <p:ext uri="{BB962C8B-B14F-4D97-AF65-F5344CB8AC3E}">
        <p14:creationId xmlns:p14="http://schemas.microsoft.com/office/powerpoint/2010/main" val="2902328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Sh</a:t>
            </a: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829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63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0" name="Google Shape;20;p2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1" name="Google Shape;21;p2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3" name="Google Shape;23;p2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4" name="Google Shape;24;p2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 preserve="1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788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4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35" name="Google Shape;35;p4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3_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0" name="Google Shape;30;p3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 preserve="1">
  <p:cSld name="3_제목 슬라이드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531088" y="310143"/>
            <a:ext cx="9590492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4"/>
          <p:cNvSpPr/>
          <p:nvPr/>
        </p:nvSpPr>
        <p:spPr>
          <a:xfrm>
            <a:off x="373750" y="327899"/>
            <a:ext cx="1157338" cy="6352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Red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35" name="Google Shape;35;p4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1464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 preserve="1">
  <p:cSld name="3_제목 슬라이드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531088" y="310143"/>
            <a:ext cx="9590492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4"/>
          <p:cNvSpPr/>
          <p:nvPr/>
        </p:nvSpPr>
        <p:spPr>
          <a:xfrm>
            <a:off x="373750" y="327899"/>
            <a:ext cx="1157338" cy="6352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8328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 preserve="1">
  <p:cSld name="3_제목 슬라이드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531088" y="310143"/>
            <a:ext cx="9590492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4"/>
          <p:cNvSpPr/>
          <p:nvPr/>
        </p:nvSpPr>
        <p:spPr>
          <a:xfrm>
            <a:off x="373750" y="327899"/>
            <a:ext cx="1157338" cy="6352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Red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Google Shape;33;p4">
            <a:extLst>
              <a:ext uri="{FF2B5EF4-FFF2-40B4-BE49-F238E27FC236}">
                <a16:creationId xmlns:a16="http://schemas.microsoft.com/office/drawing/2014/main" id="{ED115BCA-927B-49D4-9CB3-E820A3EFCD0E}"/>
              </a:ext>
            </a:extLst>
          </p:cNvPr>
          <p:cNvSpPr/>
          <p:nvPr userDrawn="1"/>
        </p:nvSpPr>
        <p:spPr>
          <a:xfrm>
            <a:off x="10169880" y="326333"/>
            <a:ext cx="1157338" cy="6352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300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 preserve="1">
  <p:cSld name="3_제목 슬라이드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531088" y="310143"/>
            <a:ext cx="9590492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4"/>
          <p:cNvSpPr/>
          <p:nvPr/>
        </p:nvSpPr>
        <p:spPr>
          <a:xfrm>
            <a:off x="373750" y="327899"/>
            <a:ext cx="1157338" cy="6352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Refactor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35" name="Google Shape;35;p4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47264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0" r:id="rId3"/>
    <p:sldLayoutId id="2147483649" r:id="rId4"/>
    <p:sldLayoutId id="2147483654" r:id="rId5"/>
    <p:sldLayoutId id="2147483655" r:id="rId6"/>
    <p:sldLayoutId id="2147483657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Monica2Kang/SSDProject/pull/41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ica2Kang/SSDProjec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/>
              <a:t>강민주, 김장환, 강남욱, 김정연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TEAM_AmazingReviewer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/>
              <a:t>SSDProject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/>
              <a:t>2025.05.15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B765-92CD-485B-80BC-20A9324F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[Design] SSD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F4B3587-F41E-48DA-96D0-3B562D8788C4}"/>
              </a:ext>
            </a:extLst>
          </p:cNvPr>
          <p:cNvSpPr/>
          <p:nvPr/>
        </p:nvSpPr>
        <p:spPr>
          <a:xfrm>
            <a:off x="6805864" y="1078029"/>
            <a:ext cx="2243668" cy="53910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View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97FB39-7CBB-40EE-93A5-FFA47D57F17D}"/>
              </a:ext>
            </a:extLst>
          </p:cNvPr>
          <p:cNvSpPr/>
          <p:nvPr/>
        </p:nvSpPr>
        <p:spPr>
          <a:xfrm>
            <a:off x="3448042" y="1078030"/>
            <a:ext cx="2877343" cy="15349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Controller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6B71DC-8D78-462A-9043-0AB3A39919EC}"/>
              </a:ext>
            </a:extLst>
          </p:cNvPr>
          <p:cNvSpPr/>
          <p:nvPr/>
        </p:nvSpPr>
        <p:spPr>
          <a:xfrm>
            <a:off x="3448041" y="2738153"/>
            <a:ext cx="2877344" cy="32410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Model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F226F91-4357-4D0D-BB3C-BA8C1798F39B}"/>
              </a:ext>
            </a:extLst>
          </p:cNvPr>
          <p:cNvSpPr/>
          <p:nvPr/>
        </p:nvSpPr>
        <p:spPr>
          <a:xfrm>
            <a:off x="317733" y="1482252"/>
            <a:ext cx="2619099" cy="42938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Test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EB37316-CE60-4E11-B646-7F73A3BDBC7C}"/>
              </a:ext>
            </a:extLst>
          </p:cNvPr>
          <p:cNvSpPr/>
          <p:nvPr/>
        </p:nvSpPr>
        <p:spPr>
          <a:xfrm>
            <a:off x="4178848" y="1563897"/>
            <a:ext cx="1483778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SSDCmdParser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894FEF-832B-43B2-8451-77BFCACCCDAB}"/>
              </a:ext>
            </a:extLst>
          </p:cNvPr>
          <p:cNvSpPr/>
          <p:nvPr/>
        </p:nvSpPr>
        <p:spPr>
          <a:xfrm>
            <a:off x="4180233" y="3166805"/>
            <a:ext cx="1483778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SSDCmdBuffer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FAC098-A77D-479B-A07D-957F02FB4A04}"/>
              </a:ext>
            </a:extLst>
          </p:cNvPr>
          <p:cNvSpPr/>
          <p:nvPr/>
        </p:nvSpPr>
        <p:spPr>
          <a:xfrm>
            <a:off x="7070842" y="3246465"/>
            <a:ext cx="177702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SSDCmdBufferOutput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B65BB7-A90E-44AB-AEF0-12DCF759D33E}"/>
              </a:ext>
            </a:extLst>
          </p:cNvPr>
          <p:cNvSpPr/>
          <p:nvPr/>
        </p:nvSpPr>
        <p:spPr>
          <a:xfrm>
            <a:off x="545637" y="1894701"/>
            <a:ext cx="219087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SSDCmdParser_test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1B7F449-A261-47D9-A360-AA1E8B4B4904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4920737" y="2382044"/>
            <a:ext cx="1385" cy="78476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E03929B-E260-4746-A8BE-6C8A87B2D224}"/>
              </a:ext>
            </a:extLst>
          </p:cNvPr>
          <p:cNvSpPr/>
          <p:nvPr/>
        </p:nvSpPr>
        <p:spPr>
          <a:xfrm>
            <a:off x="545637" y="2850841"/>
            <a:ext cx="219087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SSDCmdBuffer_test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6B5C360-53A3-47E0-BBD8-00100CC8B2FC}"/>
              </a:ext>
            </a:extLst>
          </p:cNvPr>
          <p:cNvSpPr/>
          <p:nvPr/>
        </p:nvSpPr>
        <p:spPr>
          <a:xfrm>
            <a:off x="4178848" y="4527625"/>
            <a:ext cx="1483778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SSDDevice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D77C75E-70D6-46D2-8333-A78F7EA8B5B1}"/>
              </a:ext>
            </a:extLst>
          </p:cNvPr>
          <p:cNvSpPr/>
          <p:nvPr/>
        </p:nvSpPr>
        <p:spPr>
          <a:xfrm>
            <a:off x="7125097" y="1853332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SSDFileOutput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29B592B-A015-4E25-B990-330810F82FD2}"/>
              </a:ext>
            </a:extLst>
          </p:cNvPr>
          <p:cNvSpPr/>
          <p:nvPr/>
        </p:nvSpPr>
        <p:spPr>
          <a:xfrm>
            <a:off x="7138936" y="4765799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SSDFileStorageDevice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4636C2-58ED-40E7-9F73-7CA19082C2F6}"/>
              </a:ext>
            </a:extLst>
          </p:cNvPr>
          <p:cNvSpPr txBox="1"/>
          <p:nvPr/>
        </p:nvSpPr>
        <p:spPr>
          <a:xfrm>
            <a:off x="7944342" y="1525483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[singleton]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7BCCCA-4CD5-46BE-A460-FCAD384BC10B}"/>
              </a:ext>
            </a:extLst>
          </p:cNvPr>
          <p:cNvSpPr txBox="1"/>
          <p:nvPr/>
        </p:nvSpPr>
        <p:spPr>
          <a:xfrm>
            <a:off x="7980928" y="4418099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[singleton]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86DF039-6F1D-4CC2-882F-69E2EC31924C}"/>
              </a:ext>
            </a:extLst>
          </p:cNvPr>
          <p:cNvSpPr/>
          <p:nvPr/>
        </p:nvSpPr>
        <p:spPr>
          <a:xfrm>
            <a:off x="545637" y="3806981"/>
            <a:ext cx="219087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SSDCmdBufferOutput_test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9D004C6-ECCB-4E71-B87F-77FA3E5E8FA9}"/>
              </a:ext>
            </a:extLst>
          </p:cNvPr>
          <p:cNvSpPr/>
          <p:nvPr/>
        </p:nvSpPr>
        <p:spPr>
          <a:xfrm>
            <a:off x="545637" y="4763121"/>
            <a:ext cx="219087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SSDFileStorageDevice_test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C38BF26-23B3-4346-8AF6-5D0F10F71A8A}"/>
              </a:ext>
            </a:extLst>
          </p:cNvPr>
          <p:cNvSpPr/>
          <p:nvPr/>
        </p:nvSpPr>
        <p:spPr>
          <a:xfrm>
            <a:off x="9229725" y="1075856"/>
            <a:ext cx="2762250" cy="5391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‘SSD’ Module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SSD </a:t>
            </a:r>
            <a:r>
              <a:rPr lang="en-US" altLang="ko-KR" sz="1100" dirty="0" err="1">
                <a:solidFill>
                  <a:schemeClr val="tx1"/>
                </a:solidFill>
              </a:rPr>
              <a:t>CmdParser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Command Parser </a:t>
            </a:r>
            <a:r>
              <a:rPr lang="ko-KR" altLang="en-US" sz="1100" dirty="0">
                <a:solidFill>
                  <a:schemeClr val="tx1"/>
                </a:solidFill>
              </a:rPr>
              <a:t>기능 제공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Command valid check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LBA, Data,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Size</a:t>
            </a:r>
            <a:r>
              <a:rPr lang="ko-KR" altLang="en-US" sz="1100" dirty="0">
                <a:solidFill>
                  <a:schemeClr val="tx1"/>
                </a:solidFill>
              </a:rPr>
              <a:t> 전달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SSD </a:t>
            </a:r>
            <a:r>
              <a:rPr lang="en-US" altLang="ko-KR" sz="1100" dirty="0" err="1">
                <a:solidFill>
                  <a:schemeClr val="tx1"/>
                </a:solidFill>
              </a:rPr>
              <a:t>CmdBuffer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Fast Read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Erase Merge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Write Ignore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SSD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Device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SSD IO handling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Boundary Check</a:t>
            </a: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SSD </a:t>
            </a:r>
            <a:r>
              <a:rPr lang="en-US" altLang="ko-KR" sz="1100" dirty="0" err="1">
                <a:solidFill>
                  <a:schemeClr val="tx1"/>
                </a:solidFill>
              </a:rPr>
              <a:t>FileStorageDevice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-   ssd_nand.txt </a:t>
            </a:r>
            <a:r>
              <a:rPr lang="ko-KR" altLang="en-US" sz="1100" dirty="0">
                <a:solidFill>
                  <a:schemeClr val="tx1"/>
                </a:solidFill>
              </a:rPr>
              <a:t>관리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Data </a:t>
            </a:r>
            <a:r>
              <a:rPr lang="ko-KR" altLang="en-US" sz="1100" dirty="0">
                <a:solidFill>
                  <a:schemeClr val="tx1"/>
                </a:solidFill>
              </a:rPr>
              <a:t>저장 관리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SSD </a:t>
            </a:r>
            <a:r>
              <a:rPr lang="en-US" altLang="ko-KR" sz="1100" dirty="0" err="1">
                <a:solidFill>
                  <a:schemeClr val="tx1"/>
                </a:solidFill>
              </a:rPr>
              <a:t>FileOutput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- SSD Device</a:t>
            </a:r>
            <a:r>
              <a:rPr lang="ko-KR" altLang="en-US" sz="1100" dirty="0">
                <a:solidFill>
                  <a:schemeClr val="tx1"/>
                </a:solidFill>
              </a:rPr>
              <a:t>로 부터 받은 </a:t>
            </a:r>
            <a:r>
              <a:rPr lang="en-US" altLang="ko-KR" sz="1100" dirty="0">
                <a:solidFill>
                  <a:schemeClr val="tx1"/>
                </a:solidFill>
              </a:rPr>
              <a:t>data</a:t>
            </a:r>
            <a:r>
              <a:rPr lang="ko-KR" altLang="en-US" sz="1100" dirty="0">
                <a:solidFill>
                  <a:schemeClr val="tx1"/>
                </a:solidFill>
              </a:rPr>
              <a:t>를 </a:t>
            </a:r>
            <a:r>
              <a:rPr lang="en-US" altLang="ko-KR" sz="1100" dirty="0" err="1">
                <a:solidFill>
                  <a:schemeClr val="tx1"/>
                </a:solidFill>
              </a:rPr>
              <a:t>ssd_output,txt</a:t>
            </a:r>
            <a:r>
              <a:rPr lang="ko-KR" altLang="en-US" sz="1100" dirty="0">
                <a:solidFill>
                  <a:schemeClr val="tx1"/>
                </a:solidFill>
              </a:rPr>
              <a:t> 출력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SSD </a:t>
            </a:r>
            <a:r>
              <a:rPr lang="en-US" altLang="ko-KR" sz="1100" dirty="0" err="1">
                <a:solidFill>
                  <a:schemeClr val="tx1"/>
                </a:solidFill>
              </a:rPr>
              <a:t>CmdBufferOutput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Buffer </a:t>
            </a:r>
            <a:r>
              <a:rPr lang="ko-KR" altLang="en-US" sz="1100" dirty="0">
                <a:solidFill>
                  <a:schemeClr val="tx1"/>
                </a:solidFill>
              </a:rPr>
              <a:t>폴더 생성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err="1">
                <a:solidFill>
                  <a:schemeClr val="tx1"/>
                </a:solidFill>
              </a:rPr>
              <a:t>버퍼링된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Cmd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파일 관리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DFB1D23-6B62-4936-A2EF-B8BAF86D7D08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325385" y="1845528"/>
            <a:ext cx="480479" cy="780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3D8C3CB-81D3-4CF3-B289-790CA5C112E8}"/>
              </a:ext>
            </a:extLst>
          </p:cNvPr>
          <p:cNvCxnSpPr>
            <a:cxnSpLocks/>
          </p:cNvCxnSpPr>
          <p:nvPr/>
        </p:nvCxnSpPr>
        <p:spPr>
          <a:xfrm>
            <a:off x="6325385" y="3806981"/>
            <a:ext cx="460851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B6127B6-810B-4048-A56C-8F38710ECC5A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936832" y="1845528"/>
            <a:ext cx="511210" cy="780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C2C6868-DE72-4F48-B007-3826E5922B9C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2898750" y="4358690"/>
            <a:ext cx="549291" cy="780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4ACF97FB-E93C-4F2D-837F-B1C5103FD9D5}"/>
              </a:ext>
            </a:extLst>
          </p:cNvPr>
          <p:cNvCxnSpPr>
            <a:cxnSpLocks/>
            <a:stCxn id="36" idx="2"/>
            <a:endCxn id="33" idx="2"/>
          </p:cNvCxnSpPr>
          <p:nvPr/>
        </p:nvCxnSpPr>
        <p:spPr>
          <a:xfrm rot="16200000" flipH="1">
            <a:off x="4430986" y="2972386"/>
            <a:ext cx="693008" cy="6300415"/>
          </a:xfrm>
          <a:prstGeom prst="bentConnector3">
            <a:avLst>
              <a:gd name="adj1" fmla="val 132987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552969D-A309-4207-AEF3-3D202762533E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 flipH="1">
            <a:off x="4920737" y="3984952"/>
            <a:ext cx="1385" cy="54267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A436ECC-EF7C-8359-24CA-F1BF11115499}"/>
              </a:ext>
            </a:extLst>
          </p:cNvPr>
          <p:cNvCxnSpPr>
            <a:cxnSpLocks/>
          </p:cNvCxnSpPr>
          <p:nvPr/>
        </p:nvCxnSpPr>
        <p:spPr>
          <a:xfrm>
            <a:off x="6325385" y="5062510"/>
            <a:ext cx="460851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4ECDB1-4371-A7D5-A894-7AAADF2C1C34}"/>
              </a:ext>
            </a:extLst>
          </p:cNvPr>
          <p:cNvSpPr txBox="1"/>
          <p:nvPr/>
        </p:nvSpPr>
        <p:spPr>
          <a:xfrm>
            <a:off x="5233649" y="2856356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[singleton]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840634-971E-122B-B717-5C15F257259A}"/>
              </a:ext>
            </a:extLst>
          </p:cNvPr>
          <p:cNvSpPr txBox="1"/>
          <p:nvPr/>
        </p:nvSpPr>
        <p:spPr>
          <a:xfrm>
            <a:off x="5162328" y="4204800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[singleton]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44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 dirty="0" err="1"/>
              <a:t>팀원</a:t>
            </a:r>
            <a:r>
              <a:rPr lang="en-US" dirty="0"/>
              <a:t> </a:t>
            </a:r>
            <a:r>
              <a:rPr lang="ko-KR" altLang="en-US" dirty="0"/>
              <a:t>역할</a:t>
            </a:r>
            <a:endParaRPr dirty="0"/>
          </a:p>
        </p:txBody>
      </p:sp>
      <p:sp>
        <p:nvSpPr>
          <p:cNvPr id="124" name="Google Shape;124;p11"/>
          <p:cNvSpPr txBox="1">
            <a:spLocks noGrp="1"/>
          </p:cNvSpPr>
          <p:nvPr>
            <p:ph type="body" idx="1"/>
          </p:nvPr>
        </p:nvSpPr>
        <p:spPr>
          <a:xfrm>
            <a:off x="605979" y="1316376"/>
            <a:ext cx="11686466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TestShell</a:t>
            </a:r>
            <a:r>
              <a:rPr lang="en-US" dirty="0"/>
              <a:t> : </a:t>
            </a:r>
            <a:r>
              <a:rPr lang="en-US" dirty="0" err="1"/>
              <a:t>강남욱</a:t>
            </a:r>
            <a:r>
              <a:rPr lang="en-US" dirty="0"/>
              <a:t>, </a:t>
            </a:r>
            <a:r>
              <a:rPr lang="en-US" dirty="0" err="1"/>
              <a:t>김정연</a:t>
            </a:r>
            <a:endParaRPr dirty="0"/>
          </a:p>
          <a:p>
            <a:pPr marL="6350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10922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1800" dirty="0"/>
              <a:t>                   : </a:t>
            </a:r>
            <a:r>
              <a:rPr lang="en-US" sz="1800" dirty="0" err="1"/>
              <a:t>ISSDAdapter</a:t>
            </a:r>
            <a:r>
              <a:rPr lang="en-US" sz="1800" dirty="0"/>
              <a:t>, </a:t>
            </a:r>
            <a:r>
              <a:rPr lang="en-US" sz="1800" dirty="0" err="1"/>
              <a:t>SSDAdapter</a:t>
            </a:r>
            <a:r>
              <a:rPr lang="en-US" sz="1800" dirty="0"/>
              <a:t>, ‎</a:t>
            </a:r>
            <a:r>
              <a:rPr lang="en-US" sz="1800" u="sng" dirty="0" err="1"/>
              <a:t>TestScript</a:t>
            </a:r>
            <a:r>
              <a:rPr lang="en-US" sz="1800" dirty="0"/>
              <a:t>, Logger, </a:t>
            </a:r>
            <a:r>
              <a:rPr lang="en-US" sz="1800" dirty="0" err="1"/>
              <a:t>FileManager</a:t>
            </a:r>
            <a:endParaRPr lang="en-US" sz="1800" dirty="0"/>
          </a:p>
          <a:p>
            <a:pPr marL="1549400" lvl="2" indent="-457200">
              <a:spcBef>
                <a:spcPts val="0"/>
              </a:spcBef>
              <a:buSzPts val="2800"/>
            </a:pPr>
            <a:endParaRPr lang="en-US" sz="1400" dirty="0"/>
          </a:p>
          <a:p>
            <a:pPr marL="1549400" lvl="2" indent="-457200">
              <a:spcBef>
                <a:spcPts val="0"/>
              </a:spcBef>
              <a:buSzPts val="2800"/>
            </a:pPr>
            <a:r>
              <a:rPr lang="en-US" sz="1600" dirty="0"/>
              <a:t>Integration</a:t>
            </a:r>
            <a:r>
              <a:rPr lang="ko-KR" altLang="en-US" sz="1600" dirty="0"/>
              <a:t> </a:t>
            </a:r>
            <a:r>
              <a:rPr lang="en-US" altLang="ko-KR" sz="1600" dirty="0"/>
              <a:t>Test </a:t>
            </a:r>
            <a:r>
              <a:rPr lang="ko-KR" altLang="en-US" sz="1600" dirty="0"/>
              <a:t>진행 및 현황 정리</a:t>
            </a:r>
            <a:endParaRPr sz="1600" dirty="0"/>
          </a:p>
          <a:p>
            <a:pPr marL="1092200" lvl="1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dirty="0"/>
          </a:p>
          <a:p>
            <a:pPr marL="10922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1800" dirty="0"/>
              <a:t>                    : Shell, Runner, </a:t>
            </a:r>
            <a:r>
              <a:rPr lang="en-US" altLang="ko-KR" sz="1800" u="sng" dirty="0" err="1"/>
              <a:t>TestScript</a:t>
            </a:r>
            <a:endParaRPr sz="1800" u="sng" dirty="0"/>
          </a:p>
          <a:p>
            <a:pPr marL="6350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dirty="0"/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6350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SSD : </a:t>
            </a:r>
            <a:r>
              <a:rPr lang="en-US" dirty="0" err="1"/>
              <a:t>김장환</a:t>
            </a:r>
            <a:r>
              <a:rPr lang="en-US" dirty="0"/>
              <a:t>, </a:t>
            </a:r>
            <a:r>
              <a:rPr lang="en-US" dirty="0" err="1"/>
              <a:t>강민주</a:t>
            </a:r>
            <a:r>
              <a:rPr lang="en-US" dirty="0"/>
              <a:t> </a:t>
            </a:r>
            <a:endParaRPr sz="1800" dirty="0"/>
          </a:p>
          <a:p>
            <a:pPr marL="1092200" lvl="1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dirty="0"/>
          </a:p>
          <a:p>
            <a:pPr marL="10922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1800" dirty="0"/>
              <a:t>                   : </a:t>
            </a:r>
            <a:r>
              <a:rPr lang="en-US" sz="1800" dirty="0" err="1"/>
              <a:t>SSDCmdBuffer</a:t>
            </a:r>
            <a:r>
              <a:rPr lang="en-US" sz="1800" dirty="0"/>
              <a:t>, </a:t>
            </a:r>
            <a:r>
              <a:rPr lang="en-US" sz="1800" dirty="0" err="1"/>
              <a:t>SSDDevice</a:t>
            </a:r>
            <a:r>
              <a:rPr lang="en-US" sz="1800" dirty="0"/>
              <a:t>, </a:t>
            </a:r>
            <a:r>
              <a:rPr lang="en-US" sz="1800" dirty="0" err="1"/>
              <a:t>SSDFileOutput</a:t>
            </a:r>
            <a:r>
              <a:rPr lang="en-US" sz="1800" dirty="0"/>
              <a:t>, </a:t>
            </a:r>
            <a:r>
              <a:rPr lang="en-US" sz="1800" dirty="0" err="1"/>
              <a:t>SSDFileStorageDevice</a:t>
            </a:r>
            <a:endParaRPr sz="1600" dirty="0"/>
          </a:p>
          <a:p>
            <a:pPr marL="109220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600" dirty="0"/>
          </a:p>
          <a:p>
            <a:pPr marL="10922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1800" dirty="0"/>
              <a:t>                    : </a:t>
            </a:r>
            <a:r>
              <a:rPr lang="en-US" sz="1800" dirty="0" err="1"/>
              <a:t>SSDCmdParser</a:t>
            </a:r>
            <a:r>
              <a:rPr lang="en-US" sz="1800" dirty="0"/>
              <a:t>, </a:t>
            </a:r>
            <a:r>
              <a:rPr lang="en-US" sz="1800" dirty="0" err="1"/>
              <a:t>SSDCmdBufferOuput</a:t>
            </a:r>
            <a:endParaRPr lang="en-US" sz="1800" dirty="0"/>
          </a:p>
          <a:p>
            <a:pPr marL="1549400" lvl="2" indent="-457200">
              <a:spcBef>
                <a:spcPts val="0"/>
              </a:spcBef>
              <a:buSzPts val="2800"/>
            </a:pPr>
            <a:endParaRPr lang="en-US" sz="1400" dirty="0"/>
          </a:p>
          <a:p>
            <a:pPr marL="1549400" lvl="2" indent="-457200">
              <a:spcBef>
                <a:spcPts val="0"/>
              </a:spcBef>
              <a:buSzPts val="2800"/>
            </a:pPr>
            <a:r>
              <a:rPr lang="en-US" sz="1600" dirty="0" err="1"/>
              <a:t>Github</a:t>
            </a:r>
            <a:r>
              <a:rPr lang="en-US" sz="1600" dirty="0"/>
              <a:t> Repository </a:t>
            </a:r>
            <a:r>
              <a:rPr lang="ko-KR" altLang="en-US" sz="1600" dirty="0"/>
              <a:t>생성 및 </a:t>
            </a:r>
            <a:r>
              <a:rPr lang="en-US" altLang="ko-KR" sz="1600" dirty="0"/>
              <a:t>Issue, PR </a:t>
            </a:r>
            <a:r>
              <a:rPr lang="ko-KR" altLang="en-US" sz="1600" dirty="0"/>
              <a:t>관리</a:t>
            </a:r>
            <a:r>
              <a:rPr lang="en-US" altLang="ko-KR" sz="1600" dirty="0"/>
              <a:t>, </a:t>
            </a:r>
            <a:r>
              <a:rPr lang="ko-KR" altLang="en-US" sz="1600" dirty="0"/>
              <a:t>발표 자료 정리 </a:t>
            </a:r>
            <a:endParaRPr sz="1600" dirty="0"/>
          </a:p>
          <a:p>
            <a:pPr marL="6350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6350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pic>
        <p:nvPicPr>
          <p:cNvPr id="125" name="Google Shape;12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9243" y="4143923"/>
            <a:ext cx="1489135" cy="45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8047" y="4598760"/>
            <a:ext cx="1707344" cy="50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34840" y="2765341"/>
            <a:ext cx="1842424" cy="436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58047" y="1873519"/>
            <a:ext cx="1598445" cy="436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5ABBD6-AD81-4F90-8904-B1E2144718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TDD </a:t>
            </a:r>
            <a:r>
              <a:rPr lang="ko-KR" altLang="en-US" dirty="0"/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909396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8DDAD-4C57-4C29-AED4-F37E2FA1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TDD List </a:t>
            </a:r>
            <a:endParaRPr lang="ko-KR" altLang="en-US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32E006A-F6B3-462D-B5B5-DA6F31CE1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16121"/>
              </p:ext>
            </p:extLst>
          </p:nvPr>
        </p:nvGraphicFramePr>
        <p:xfrm>
          <a:off x="424580" y="1220180"/>
          <a:ext cx="11279740" cy="3616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18595">
                  <a:extLst>
                    <a:ext uri="{9D8B030D-6E8A-4147-A177-3AD203B41FA5}">
                      <a16:colId xmlns:a16="http://schemas.microsoft.com/office/drawing/2014/main" val="574803444"/>
                    </a:ext>
                  </a:extLst>
                </a:gridCol>
                <a:gridCol w="3053715">
                  <a:extLst>
                    <a:ext uri="{9D8B030D-6E8A-4147-A177-3AD203B41FA5}">
                      <a16:colId xmlns:a16="http://schemas.microsoft.com/office/drawing/2014/main" val="2894993933"/>
                    </a:ext>
                  </a:extLst>
                </a:gridCol>
                <a:gridCol w="3053715">
                  <a:extLst>
                    <a:ext uri="{9D8B030D-6E8A-4147-A177-3AD203B41FA5}">
                      <a16:colId xmlns:a16="http://schemas.microsoft.com/office/drawing/2014/main" val="4172067391"/>
                    </a:ext>
                  </a:extLst>
                </a:gridCol>
                <a:gridCol w="3053715">
                  <a:extLst>
                    <a:ext uri="{9D8B030D-6E8A-4147-A177-3AD203B41FA5}">
                      <a16:colId xmlns:a16="http://schemas.microsoft.com/office/drawing/2014/main" val="101129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Modules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Red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Green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Refactor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1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SSDCmdParser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W/R/E/F TC </a:t>
                      </a:r>
                      <a:r>
                        <a:rPr lang="ko-KR" altLang="en-US" sz="1000" dirty="0"/>
                        <a:t>추가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Command Parsing </a:t>
                      </a:r>
                      <a:r>
                        <a:rPr lang="ko-KR" altLang="en-US" sz="1000" dirty="0"/>
                        <a:t>함수 구현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Extract method to fixture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5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SSDCmdBuffer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51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SSDCmdBufferOutput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File </a:t>
                      </a:r>
                      <a:r>
                        <a:rPr lang="ko-KR" altLang="en-US" sz="1000" dirty="0"/>
                        <a:t>생성 </a:t>
                      </a:r>
                      <a:r>
                        <a:rPr lang="en-US" altLang="ko-KR" sz="1000" dirty="0"/>
                        <a:t>TC </a:t>
                      </a:r>
                      <a:r>
                        <a:rPr lang="ko-KR" altLang="en-US" sz="1000" dirty="0"/>
                        <a:t>추가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Create/Clear Files </a:t>
                      </a:r>
                      <a:r>
                        <a:rPr lang="ko-KR" altLang="en-US" sz="1000" dirty="0"/>
                        <a:t>함수 구현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67505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SSDDevice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2517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SSDFileOutput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254885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SSDFileStorageDevice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0355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Shell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04775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SSDAdapter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Mock, write/read/</a:t>
                      </a:r>
                      <a:r>
                        <a:rPr lang="en-US" altLang="ko-KR" sz="1000" dirty="0" err="1"/>
                        <a:t>fullwrite</a:t>
                      </a:r>
                      <a:r>
                        <a:rPr lang="en-US" altLang="ko-KR" sz="1000" dirty="0"/>
                        <a:t>/</a:t>
                      </a:r>
                      <a:r>
                        <a:rPr lang="en-US" altLang="ko-KR" sz="1000" dirty="0" err="1"/>
                        <a:t>fullread</a:t>
                      </a:r>
                      <a:r>
                        <a:rPr lang="en-US" altLang="ko-KR" sz="1000" dirty="0"/>
                        <a:t> TC</a:t>
                      </a:r>
                      <a:r>
                        <a:rPr lang="ko-KR" altLang="en-US" sz="1000" dirty="0"/>
                        <a:t>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write/read/</a:t>
                      </a:r>
                      <a:r>
                        <a:rPr lang="en-US" altLang="ko-KR" sz="1000" dirty="0" err="1"/>
                        <a:t>fullread</a:t>
                      </a:r>
                      <a:r>
                        <a:rPr lang="en-US" altLang="ko-KR" sz="1000" dirty="0"/>
                        <a:t>/</a:t>
                      </a:r>
                      <a:r>
                        <a:rPr lang="en-US" altLang="ko-KR" sz="1000" dirty="0" err="1"/>
                        <a:t>fullwrite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SSDAdapter</a:t>
                      </a:r>
                      <a:r>
                        <a:rPr lang="en-US" altLang="ko-KR" sz="1000" dirty="0"/>
                        <a:t> Fixture, SSD command </a:t>
                      </a:r>
                      <a:r>
                        <a:rPr lang="ko-KR" altLang="en-US" sz="1000" dirty="0"/>
                        <a:t>함수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81722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TestScript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Mock, scenario 1, 2, 3, 4 TC </a:t>
                      </a:r>
                      <a:r>
                        <a:rPr lang="ko-KR" altLang="en-US" sz="1000" dirty="0"/>
                        <a:t>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Scenario</a:t>
                      </a:r>
                      <a:r>
                        <a:rPr lang="ko-KR" altLang="en-US" sz="1000" dirty="0"/>
                        <a:t> 구현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코드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0470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TestShellLogger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Log</a:t>
                      </a:r>
                      <a:r>
                        <a:rPr lang="ko-KR" altLang="en-US" sz="1000" dirty="0"/>
                        <a:t> 수행</a:t>
                      </a:r>
                      <a:r>
                        <a:rPr lang="en-US" altLang="ko-KR" sz="1000" dirty="0"/>
                        <a:t>, Mass Log TC </a:t>
                      </a:r>
                      <a:r>
                        <a:rPr lang="ko-KR" altLang="en-US" sz="1000" dirty="0"/>
                        <a:t>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Log </a:t>
                      </a:r>
                      <a:r>
                        <a:rPr lang="ko-KR" altLang="en-US" sz="1000" dirty="0"/>
                        <a:t>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File </a:t>
                      </a:r>
                      <a:r>
                        <a:rPr lang="ko-KR" altLang="en-US" sz="1000" dirty="0"/>
                        <a:t>기능을 분리한 최적화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018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380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DCB54-AEC3-40B8-A6FF-4B67B164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[</a:t>
            </a:r>
            <a:r>
              <a:rPr lang="en-US" altLang="ko-KR" sz="4000" dirty="0" err="1"/>
              <a:t>TestShell</a:t>
            </a:r>
            <a:r>
              <a:rPr lang="en-US" altLang="ko-KR" sz="4000" dirty="0"/>
              <a:t>] Shell TC</a:t>
            </a:r>
            <a:endParaRPr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71A3DB5A-4C02-4417-AC2D-0474197B0CFD}"/>
              </a:ext>
            </a:extLst>
          </p:cNvPr>
          <p:cNvSpPr txBox="1">
            <a:spLocks/>
          </p:cNvSpPr>
          <p:nvPr/>
        </p:nvSpPr>
        <p:spPr>
          <a:xfrm>
            <a:off x="6132514" y="1680415"/>
            <a:ext cx="5832189" cy="3875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ko-KR" altLang="en-US"/>
              <a:t>요구조건에 맞춰 </a:t>
            </a:r>
            <a:r>
              <a:rPr lang="en-US" altLang="ko-KR"/>
              <a:t>Test Case </a:t>
            </a:r>
            <a:r>
              <a:rPr lang="ko-KR" altLang="en-US"/>
              <a:t>작성 후 제작 </a:t>
            </a:r>
            <a:endParaRPr lang="en-US" altLang="ko-KR"/>
          </a:p>
          <a:p>
            <a:pPr lvl="1"/>
            <a:r>
              <a:rPr lang="en-US" altLang="ko-KR" sz="1800"/>
              <a:t>Shell </a:t>
            </a:r>
            <a:r>
              <a:rPr lang="ko-KR" altLang="en-US" sz="1800"/>
              <a:t>객체</a:t>
            </a:r>
            <a:r>
              <a:rPr lang="en-US" altLang="ko-KR" sz="1800"/>
              <a:t> </a:t>
            </a:r>
            <a:r>
              <a:rPr lang="ko-KR" altLang="en-US" sz="1800"/>
              <a:t>생성</a:t>
            </a:r>
            <a:endParaRPr lang="en-US" altLang="ko-KR" sz="1800"/>
          </a:p>
          <a:p>
            <a:pPr lvl="1">
              <a:lnSpc>
                <a:spcPct val="100000"/>
              </a:lnSpc>
            </a:pPr>
            <a:r>
              <a:rPr lang="ko-KR" altLang="en-US" sz="1800"/>
              <a:t>명령어가</a:t>
            </a:r>
            <a:r>
              <a:rPr lang="en-US" altLang="ko-KR" sz="1800"/>
              <a:t> </a:t>
            </a:r>
            <a:r>
              <a:rPr lang="ko-KR" altLang="en-US" sz="1800"/>
              <a:t>없는 경우 </a:t>
            </a:r>
            <a:r>
              <a:rPr lang="en-US" altLang="ko-KR" sz="1800"/>
              <a:t>(Enter</a:t>
            </a:r>
            <a:r>
              <a:rPr lang="ko-KR" altLang="en-US" sz="1800"/>
              <a:t>만 입력하는 경우</a:t>
            </a:r>
            <a:r>
              <a:rPr lang="en-US" altLang="ko-KR" sz="180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sz="1800"/>
              <a:t>없는 명령어를 쓰는 경우 </a:t>
            </a:r>
            <a:r>
              <a:rPr lang="en-US" altLang="ko-KR" sz="1800"/>
              <a:t>(e.g. wrate)</a:t>
            </a:r>
          </a:p>
          <a:p>
            <a:pPr lvl="1">
              <a:lnSpc>
                <a:spcPct val="100000"/>
              </a:lnSpc>
            </a:pPr>
            <a:r>
              <a:rPr lang="ko-KR" altLang="en-US" sz="1800"/>
              <a:t>명령어의 </a:t>
            </a:r>
            <a:r>
              <a:rPr lang="en-US" altLang="ko-KR" sz="1800"/>
              <a:t>parameter</a:t>
            </a:r>
            <a:r>
              <a:rPr lang="ko-KR" altLang="en-US" sz="1800"/>
              <a:t>가 맞지 않는 경우 </a:t>
            </a:r>
            <a:br>
              <a:rPr lang="en-US" altLang="ko-KR" sz="1800"/>
            </a:br>
            <a:r>
              <a:rPr lang="en-US" altLang="ko-KR" sz="1800"/>
              <a:t>(e.g. write 0x1234ABCD, read)</a:t>
            </a:r>
          </a:p>
          <a:p>
            <a:pPr lvl="1">
              <a:lnSpc>
                <a:spcPct val="100000"/>
              </a:lnSpc>
            </a:pPr>
            <a:r>
              <a:rPr lang="en-US" altLang="ko-KR" sz="1800"/>
              <a:t>Parameter</a:t>
            </a:r>
            <a:r>
              <a:rPr lang="ko-KR" altLang="en-US" sz="1800"/>
              <a:t>가 유효하지 않은 경우</a:t>
            </a:r>
            <a:br>
              <a:rPr lang="en-US" altLang="ko-KR" sz="1800"/>
            </a:br>
            <a:r>
              <a:rPr lang="en-US" altLang="ko-KR" sz="1800"/>
              <a:t>- LBA : 100</a:t>
            </a:r>
            <a:br>
              <a:rPr lang="en-US" altLang="ko-KR" sz="1800"/>
            </a:br>
            <a:r>
              <a:rPr lang="en-US" altLang="ko-KR" sz="1800"/>
              <a:t>- DATA : 0x00000G,</a:t>
            </a:r>
            <a:br>
              <a:rPr lang="en-US" altLang="ko-KR" sz="1800"/>
            </a:br>
            <a:r>
              <a:rPr lang="en-US" altLang="ko-KR" sz="1800"/>
              <a:t>(10</a:t>
            </a:r>
            <a:r>
              <a:rPr lang="ko-KR" altLang="en-US" sz="1800"/>
              <a:t>자리</a:t>
            </a:r>
            <a:r>
              <a:rPr lang="en-US" altLang="ko-KR" sz="1800"/>
              <a:t>, </a:t>
            </a:r>
            <a:r>
              <a:rPr lang="ko-KR" altLang="en-US" sz="1800"/>
              <a:t>대문자 </a:t>
            </a:r>
            <a:r>
              <a:rPr lang="en-US" altLang="ko-KR" sz="1800"/>
              <a:t>A~F, 0~9)</a:t>
            </a:r>
          </a:p>
          <a:p>
            <a:pPr lvl="1">
              <a:lnSpc>
                <a:spcPct val="100000"/>
              </a:lnSpc>
            </a:pPr>
            <a:r>
              <a:rPr lang="ko-KR" altLang="en-US" sz="1800"/>
              <a:t>유효한 명령어를 쓰는 경우</a:t>
            </a:r>
            <a:br>
              <a:rPr lang="en-US" altLang="ko-KR" sz="2000"/>
            </a:br>
            <a:br>
              <a:rPr lang="en-US" altLang="ko-KR" sz="2000"/>
            </a:b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C7A18A-3094-4E2D-A737-6EB01BFC8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398"/>
          <a:stretch/>
        </p:blipFill>
        <p:spPr>
          <a:xfrm>
            <a:off x="199510" y="1798275"/>
            <a:ext cx="5913930" cy="316996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3D03109-47E6-4AF3-8729-50DB041669FE}"/>
              </a:ext>
            </a:extLst>
          </p:cNvPr>
          <p:cNvSpPr/>
          <p:nvPr/>
        </p:nvSpPr>
        <p:spPr>
          <a:xfrm>
            <a:off x="3587279" y="1844911"/>
            <a:ext cx="1621180" cy="3573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TC1 : </a:t>
            </a:r>
            <a:r>
              <a:rPr lang="ko-KR" altLang="en-US" dirty="0"/>
              <a:t>객체 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90CECE-2D85-403D-A45B-F5E0E274272D}"/>
              </a:ext>
            </a:extLst>
          </p:cNvPr>
          <p:cNvSpPr/>
          <p:nvPr/>
        </p:nvSpPr>
        <p:spPr>
          <a:xfrm>
            <a:off x="3569382" y="3250329"/>
            <a:ext cx="2101428" cy="3573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TC2 : </a:t>
            </a:r>
            <a:r>
              <a:rPr lang="ko-KR" altLang="en-US" dirty="0"/>
              <a:t>명령어 없는 경우</a:t>
            </a:r>
          </a:p>
        </p:txBody>
      </p:sp>
    </p:spTree>
    <p:extLst>
      <p:ext uri="{BB962C8B-B14F-4D97-AF65-F5344CB8AC3E}">
        <p14:creationId xmlns:p14="http://schemas.microsoft.com/office/powerpoint/2010/main" val="1312124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618FE-7238-4369-8146-063A6B54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[</a:t>
            </a:r>
            <a:r>
              <a:rPr lang="en-US" altLang="ko-KR" sz="4000" dirty="0" err="1"/>
              <a:t>TestShell</a:t>
            </a:r>
            <a:r>
              <a:rPr lang="en-US" altLang="ko-KR" sz="4000" dirty="0"/>
              <a:t>] Shell</a:t>
            </a:r>
            <a:r>
              <a:rPr lang="ko-KR" altLang="en-US" sz="4000" dirty="0"/>
              <a:t> </a:t>
            </a:r>
            <a:r>
              <a:rPr lang="en-US" altLang="ko-KR" sz="4000" dirty="0"/>
              <a:t>Implementation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686BF4-F69E-4EDE-B78C-8C32D1294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executeShell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함수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: shell&gt;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에 입력된 명령어를 읽고 실행하는 함수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6357E1-01FA-44D6-9C2B-F875120FF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80" y="1937757"/>
            <a:ext cx="92964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1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28CF0-0303-4F39-AF94-61FDB915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[</a:t>
            </a:r>
            <a:r>
              <a:rPr lang="en-US" altLang="ko-KR" sz="4000" dirty="0" err="1"/>
              <a:t>TestShell</a:t>
            </a:r>
            <a:r>
              <a:rPr lang="en-US" altLang="ko-KR" sz="4000" dirty="0"/>
              <a:t>] Shell Refactoring - </a:t>
            </a:r>
            <a:r>
              <a:rPr lang="ko-KR" altLang="en-US" sz="4000" dirty="0"/>
              <a:t>캡슐화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9AF5F9-3022-46E2-A308-00274167B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command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의 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paramete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의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개수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,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인덱스를 상수로 저장</a:t>
            </a:r>
          </a:p>
          <a:p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Command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와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parameter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를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class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멤버 변수로 저장 및 관리 </a:t>
            </a:r>
            <a:r>
              <a:rPr lang="en-US" altLang="ko-KR" sz="2000" dirty="0">
                <a:solidFill>
                  <a:srgbClr val="000000"/>
                </a:solidFill>
              </a:rPr>
              <a:t>(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TestShell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/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shell.h</a:t>
            </a:r>
            <a:r>
              <a:rPr lang="en-US" altLang="ko-KR" sz="2000" dirty="0">
                <a:solidFill>
                  <a:srgbClr val="000000"/>
                </a:solidFill>
              </a:rPr>
              <a:t>)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endParaRPr lang="ko-KR" altLang="en-US" sz="180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3CCDC3-0109-4FEA-8E31-9E32CCCC8D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711" t="13860"/>
          <a:stretch/>
        </p:blipFill>
        <p:spPr>
          <a:xfrm>
            <a:off x="605980" y="2394593"/>
            <a:ext cx="5987410" cy="44600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5C1170-02F1-4B08-9AC2-A8BDD221B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920" y="3613793"/>
            <a:ext cx="3824119" cy="158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25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BEF46-EEF6-4F98-9961-E3E0B67B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[</a:t>
            </a:r>
            <a:r>
              <a:rPr lang="en-US" altLang="ko-KR" sz="4000" dirty="0" err="1"/>
              <a:t>TestShell</a:t>
            </a:r>
            <a:r>
              <a:rPr lang="en-US" altLang="ko-KR" sz="4000" dirty="0"/>
              <a:t>] Shell Refactoring - </a:t>
            </a:r>
            <a:r>
              <a:rPr lang="ko-KR" altLang="en-US" sz="4000" dirty="0"/>
              <a:t>함수 추출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93B3-CA58-4081-8BF3-030B403F0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명령어 입력 함수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명령어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Parsing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함수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endParaRPr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740F8BAA-6311-47B7-813C-B9F5ADA4A20B}"/>
              </a:ext>
            </a:extLst>
          </p:cNvPr>
          <p:cNvSpPr txBox="1">
            <a:spLocks/>
          </p:cNvSpPr>
          <p:nvPr/>
        </p:nvSpPr>
        <p:spPr>
          <a:xfrm>
            <a:off x="6096000" y="1393658"/>
            <a:ext cx="4523166" cy="552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명령어별 동작 호출 함수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94BC3C-EB68-45CF-9653-7DD065340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279" y="2093364"/>
            <a:ext cx="5615361" cy="3166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8C77FE-7FE1-4725-9177-AB203E9C1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77" y="1972737"/>
            <a:ext cx="3528042" cy="13682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C00117-0CE1-4E87-B275-EC04A2B77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523" y="4201139"/>
            <a:ext cx="3550996" cy="168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57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F086E-6B30-4FE7-B585-0A022E09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[</a:t>
            </a:r>
            <a:r>
              <a:rPr lang="en-US" altLang="ko-KR" sz="4000" dirty="0" err="1"/>
              <a:t>TestShell</a:t>
            </a:r>
            <a:r>
              <a:rPr lang="en-US" altLang="ko-KR" sz="4000" dirty="0"/>
              <a:t>] </a:t>
            </a:r>
            <a:r>
              <a:rPr lang="ko-KR" altLang="en-US" sz="4000" dirty="0"/>
              <a:t>함수 추출 </a:t>
            </a:r>
            <a:r>
              <a:rPr lang="en-US" altLang="ko-KR" sz="4000" dirty="0"/>
              <a:t>– </a:t>
            </a:r>
            <a:r>
              <a:rPr lang="ko-KR" altLang="en-US" sz="4000" dirty="0"/>
              <a:t>유효성 검사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B6B163-480D-4AFD-A147-FB2E79AAC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</a:rPr>
              <a:t>유효성 검사 </a:t>
            </a:r>
            <a:r>
              <a:rPr lang="en-US" altLang="ko-KR" dirty="0">
                <a:solidFill>
                  <a:srgbClr val="000000"/>
                </a:solidFill>
              </a:rPr>
              <a:t>: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Invalid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check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함수 추출 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114300" indent="0">
              <a:buNone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    (LBA, parameter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개수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, Data, Size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등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)  </a:t>
            </a:r>
          </a:p>
          <a:p>
            <a:endParaRPr lang="ko-KR" altLang="en-US" sz="2000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15383F-0741-4CEA-9676-9E2FA2B45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" y="2614183"/>
            <a:ext cx="3400425" cy="1181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0E80E8-2B96-499D-AF69-B32BE197A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4123936"/>
            <a:ext cx="4953000" cy="2476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51360B-06C1-4AE7-99F4-12F8BDCF7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875" y="2187606"/>
            <a:ext cx="5490022" cy="3781552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94115F2D-300E-4C65-8CE1-A01E06595718}"/>
              </a:ext>
            </a:extLst>
          </p:cNvPr>
          <p:cNvSpPr txBox="1">
            <a:spLocks/>
          </p:cNvSpPr>
          <p:nvPr/>
        </p:nvSpPr>
        <p:spPr>
          <a:xfrm>
            <a:off x="6096000" y="1395606"/>
            <a:ext cx="5285773" cy="107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Refactoring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된 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executeShell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함수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08432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1F6D-4CE9-46AD-8FC0-0D018029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en-US" altLang="ko-KR" dirty="0" err="1"/>
              <a:t>TestShell</a:t>
            </a:r>
            <a:r>
              <a:rPr lang="en-US" altLang="ko-KR" dirty="0"/>
              <a:t>] </a:t>
            </a:r>
            <a:r>
              <a:rPr lang="en-US" altLang="ko-KR" dirty="0" err="1"/>
              <a:t>SSDAdapter</a:t>
            </a:r>
            <a:r>
              <a:rPr lang="en-US" altLang="ko-KR" dirty="0"/>
              <a:t> TC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16B2B1-4286-410E-B1F0-51AD79EAF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425" y="1316038"/>
            <a:ext cx="10515600" cy="4927600"/>
          </a:xfrm>
        </p:spPr>
        <p:txBody>
          <a:bodyPr/>
          <a:lstStyle/>
          <a:p>
            <a:r>
              <a:rPr lang="en-US" altLang="ko-KR" dirty="0"/>
              <a:t>Mock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Test Case 9 </a:t>
            </a:r>
            <a:r>
              <a:rPr lang="ko-KR" altLang="en-US" dirty="0"/>
              <a:t>개 작성</a:t>
            </a:r>
            <a:endParaRPr lang="en-US" altLang="ko-KR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InterfaceTest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chemeClr val="tx1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ApiTestWriteLba</a:t>
            </a:r>
            <a:endParaRPr lang="en-US" altLang="ko-KR" sz="1800" dirty="0">
              <a:solidFill>
                <a:schemeClr val="tx1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chemeClr val="tx1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ApiTestReadLba</a:t>
            </a:r>
            <a:endParaRPr lang="en-US" altLang="ko-KR" sz="1800" dirty="0">
              <a:solidFill>
                <a:schemeClr val="tx1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chemeClr val="tx1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ApiTestFullWrite</a:t>
            </a:r>
            <a:endParaRPr lang="en-US" altLang="ko-KR" sz="1800" dirty="0">
              <a:solidFill>
                <a:schemeClr val="tx1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chemeClr val="tx1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ApiTestFullRead</a:t>
            </a:r>
            <a:endParaRPr lang="en-US" altLang="ko-KR" sz="1800" dirty="0">
              <a:solidFill>
                <a:schemeClr val="tx1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chemeClr val="tx1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AdpaterTestWriteLba</a:t>
            </a:r>
            <a:endParaRPr lang="en-US" altLang="ko-KR" sz="1800" dirty="0">
              <a:solidFill>
                <a:schemeClr val="tx1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chemeClr val="tx1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AdpaterTestFullWrite</a:t>
            </a:r>
            <a:endParaRPr lang="en-US" altLang="ko-KR" sz="1800" dirty="0">
              <a:solidFill>
                <a:schemeClr val="tx1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chemeClr val="tx1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AdpaterTestReadLba</a:t>
            </a:r>
            <a:endParaRPr lang="en-US" altLang="ko-KR" sz="1800" dirty="0">
              <a:solidFill>
                <a:schemeClr val="tx1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chemeClr val="tx1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AdpaterTestFullRead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E46356-338D-4722-AD01-06A0422CD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836" y="1030264"/>
            <a:ext cx="6351984" cy="43872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3FF6A8-059A-4793-86AE-D765099E0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836" y="5494816"/>
            <a:ext cx="5764305" cy="121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0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en-US" dirty="0" err="1"/>
              <a:t>개요</a:t>
            </a:r>
            <a:endParaRPr dirty="0"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 err="1"/>
              <a:t>프로젝트</a:t>
            </a:r>
            <a:r>
              <a:rPr lang="en-US" dirty="0"/>
              <a:t> </a:t>
            </a:r>
            <a:r>
              <a:rPr lang="en-US" dirty="0" err="1"/>
              <a:t>준비</a:t>
            </a:r>
            <a:r>
              <a:rPr lang="en-US" dirty="0"/>
              <a:t> 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 err="1"/>
              <a:t>프로젝트</a:t>
            </a:r>
            <a:r>
              <a:rPr lang="en-US" dirty="0"/>
              <a:t> </a:t>
            </a:r>
            <a:r>
              <a:rPr lang="en-US" dirty="0" err="1"/>
              <a:t>개요</a:t>
            </a:r>
            <a:endParaRPr lang="en-US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altLang="en-US" dirty="0"/>
              <a:t>프로젝트 요구사항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altLang="en-US" dirty="0"/>
              <a:t>프로젝트</a:t>
            </a:r>
            <a:r>
              <a:rPr lang="en-US" dirty="0"/>
              <a:t> </a:t>
            </a:r>
            <a:r>
              <a:rPr lang="en-US" dirty="0" err="1"/>
              <a:t>구조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 err="1"/>
              <a:t>팀원</a:t>
            </a:r>
            <a:r>
              <a:rPr lang="en-US" dirty="0"/>
              <a:t> </a:t>
            </a:r>
            <a:r>
              <a:rPr lang="en-US" dirty="0" err="1"/>
              <a:t>역할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TDD </a:t>
            </a:r>
            <a:r>
              <a:rPr lang="ko-KR" altLang="en-US" dirty="0"/>
              <a:t>개발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Mocking </a:t>
            </a:r>
            <a:r>
              <a:rPr lang="en-US" dirty="0" err="1"/>
              <a:t>활용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 err="1"/>
              <a:t>소감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2FB35-6FDF-490E-B0AB-801CFDC7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en-US" altLang="ko-KR" dirty="0" err="1"/>
              <a:t>TestShell</a:t>
            </a:r>
            <a:r>
              <a:rPr lang="en-US" altLang="ko-KR" dirty="0"/>
              <a:t>] </a:t>
            </a:r>
            <a:r>
              <a:rPr lang="en-US" altLang="ko-KR" dirty="0" err="1"/>
              <a:t>SSDAdapter</a:t>
            </a:r>
            <a:r>
              <a:rPr lang="en-US" altLang="ko-KR" dirty="0"/>
              <a:t> </a:t>
            </a:r>
            <a:r>
              <a:rPr lang="en-US" altLang="ko-KR" sz="4000" dirty="0"/>
              <a:t>Implementation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DD1241-1665-4335-9630-1A32829B5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SSDAdapter</a:t>
            </a:r>
            <a:r>
              <a:rPr lang="en-US" altLang="ko-KR" dirty="0"/>
              <a:t> </a:t>
            </a:r>
            <a:r>
              <a:rPr lang="ko-KR" altLang="en-US" dirty="0"/>
              <a:t>기능 구현</a:t>
            </a:r>
            <a:endParaRPr lang="en-US" altLang="ko-KR" dirty="0"/>
          </a:p>
          <a:p>
            <a:r>
              <a:rPr lang="en-US" altLang="ko-KR" dirty="0" err="1"/>
              <a:t>TestCase</a:t>
            </a:r>
            <a:r>
              <a:rPr lang="en-US" altLang="ko-KR" dirty="0"/>
              <a:t> </a:t>
            </a:r>
            <a:r>
              <a:rPr lang="ko-KR" altLang="en-US" dirty="0"/>
              <a:t>에 호출되거나 요청된 기능 구현</a:t>
            </a:r>
            <a:endParaRPr lang="en-US" altLang="ko-KR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writeLba</a:t>
            </a:r>
            <a:endParaRPr lang="en-US" altLang="ko-KR" sz="1800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readLba</a:t>
            </a:r>
            <a:endParaRPr lang="en-US" altLang="ko-KR" sz="1800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fullread</a:t>
            </a:r>
            <a:endParaRPr lang="en-US" altLang="ko-KR" sz="1800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fullwrite</a:t>
            </a:r>
            <a:endParaRPr lang="en-US" altLang="ko-KR" sz="1800" dirty="0"/>
          </a:p>
          <a:p>
            <a:pPr marL="57150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1557A5-1BFF-4462-AEEE-7640371C4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342" y="1156313"/>
            <a:ext cx="5154986" cy="539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05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1A4B7-A1C8-4B26-B26D-8375E1B3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TestShell</a:t>
            </a:r>
            <a:r>
              <a:rPr lang="en-US" altLang="ko-KR" dirty="0"/>
              <a:t>] </a:t>
            </a:r>
            <a:r>
              <a:rPr lang="en-US" altLang="ko-KR" dirty="0" err="1"/>
              <a:t>SSDAdapter</a:t>
            </a:r>
            <a:r>
              <a:rPr lang="en-US" altLang="ko-KR" dirty="0"/>
              <a:t> - </a:t>
            </a:r>
            <a:r>
              <a:rPr lang="en-US" altLang="ko-KR" dirty="0" err="1"/>
              <a:t>TestShellLogger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E5C9D7-C105-4809-A69D-5B31B61924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defRPr/>
            </a:pP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SSDAdapter_test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의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Mock, Test Fixture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사용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>
              <a:buClr>
                <a:srgbClr val="000000"/>
              </a:buClr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SSD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Command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를 전달하기 위한 반복 수행 부분을 함수화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Read/write/</a:t>
            </a: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fullread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/</a:t>
            </a: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fullwrite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에서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SSD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로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Command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전달하는 함수를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CF222E"/>
                </a:solidFill>
                <a:effectLst/>
                <a:uLnTx/>
                <a:uFillTx/>
                <a:latin typeface="ui-monospace"/>
                <a:ea typeface="Malgun Gothic"/>
                <a:sym typeface="Malgun Gothic"/>
              </a:rPr>
              <a:t>void </a:t>
            </a: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6639BA"/>
                </a:solidFill>
                <a:effectLst/>
                <a:uLnTx/>
                <a:uFillTx/>
                <a:latin typeface="ui-monospace"/>
                <a:ea typeface="Malgun Gothic"/>
                <a:sym typeface="Malgun Gothic"/>
              </a:rPr>
              <a:t>SSDAdapter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6639BA"/>
                </a:solidFill>
                <a:effectLst/>
                <a:uLnTx/>
                <a:uFillTx/>
                <a:latin typeface="ui-monospace"/>
                <a:ea typeface="Malgun Gothic"/>
                <a:sym typeface="Malgun Gothic"/>
              </a:rPr>
              <a:t>::_</a:t>
            </a: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6639BA"/>
                </a:solidFill>
                <a:effectLst/>
                <a:uLnTx/>
                <a:uFillTx/>
                <a:latin typeface="ui-monospace"/>
                <a:ea typeface="Malgun Gothic"/>
                <a:sym typeface="Malgun Gothic"/>
              </a:rPr>
              <a:t>executeSSDCommand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ui-monospace"/>
                <a:ea typeface="Malgun Gothic"/>
                <a:sym typeface="Malgun Gothic"/>
              </a:rPr>
              <a:t>(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CF222E"/>
                </a:solidFill>
                <a:effectLst/>
                <a:uLnTx/>
                <a:uFillTx/>
                <a:latin typeface="ui-monospace"/>
                <a:ea typeface="Malgun Gothic"/>
                <a:sym typeface="Malgun Gothic"/>
              </a:rPr>
              <a:t>const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ui-monospace"/>
                <a:ea typeface="Malgun Gothic"/>
                <a:sym typeface="Malgun Gothic"/>
              </a:rPr>
              <a:t> std::string argument)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ui-monospace"/>
                <a:ea typeface="Malgun Gothic"/>
                <a:sym typeface="Malgun Gothic"/>
              </a:rPr>
              <a:t>로 생성하여 수행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>
              <a:buClr>
                <a:srgbClr val="000000"/>
              </a:buClr>
              <a:defRPr/>
            </a:pP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ExecuteSSDCommand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의 성능 최적화를 위한 코드 변경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E65463-D24F-49E2-BD21-F2BF9BCE4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20" y="3285564"/>
            <a:ext cx="6693015" cy="354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30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E3DAD-6545-4D67-A522-5A76475F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TestShell</a:t>
            </a:r>
            <a:r>
              <a:rPr lang="en-US" altLang="ko-KR" dirty="0"/>
              <a:t>] </a:t>
            </a:r>
            <a:r>
              <a:rPr lang="en-US" altLang="ko-KR" dirty="0" err="1"/>
              <a:t>TestShellLogger</a:t>
            </a:r>
            <a:r>
              <a:rPr lang="en-US" altLang="ko-KR" dirty="0"/>
              <a:t> - </a:t>
            </a:r>
            <a:r>
              <a:rPr lang="en-US" altLang="ko-KR" dirty="0" err="1"/>
              <a:t>FileManager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B99641-0A94-4908-A7CC-792E8D9DD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600" dirty="0"/>
              <a:t>PR : </a:t>
            </a:r>
            <a:r>
              <a:rPr lang="en-US" altLang="ko-KR" sz="1600" dirty="0">
                <a:hlinkClick r:id="rId2"/>
              </a:rPr>
              <a:t>https://github.com/Monica2Kang/SSDProject/pull/41</a:t>
            </a:r>
            <a:endParaRPr lang="en-US" altLang="ko-KR" sz="1600" dirty="0"/>
          </a:p>
          <a:p>
            <a:r>
              <a:rPr lang="en-US" altLang="ko-KR" sz="1600" dirty="0" err="1"/>
              <a:t>TestShellLogger</a:t>
            </a:r>
            <a:r>
              <a:rPr lang="ko-KR" altLang="en-US" sz="1600" dirty="0"/>
              <a:t> 내 </a:t>
            </a:r>
            <a:r>
              <a:rPr lang="en-US" altLang="ko-KR" sz="1600" dirty="0"/>
              <a:t>File </a:t>
            </a:r>
            <a:r>
              <a:rPr lang="ko-KR" altLang="en-US" sz="1600" dirty="0"/>
              <a:t>관련 기능을 신규 모듈로 이전</a:t>
            </a:r>
            <a:endParaRPr lang="en-US" altLang="ko-KR" sz="1600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AD227E-2011-43DD-BF00-F76F63945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2182887"/>
            <a:ext cx="7861845" cy="2597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BC0E3C-9B1B-4A7B-831C-2FA2271FD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93" y="4852128"/>
            <a:ext cx="3984859" cy="22138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243A67-052A-49E5-A447-BA792FD2A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335" y="4850741"/>
            <a:ext cx="3984860" cy="21949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054F70-9F26-41E5-B5C5-E506EF44A2ED}"/>
              </a:ext>
            </a:extLst>
          </p:cNvPr>
          <p:cNvSpPr txBox="1"/>
          <p:nvPr/>
        </p:nvSpPr>
        <p:spPr>
          <a:xfrm>
            <a:off x="8589409" y="2384477"/>
            <a:ext cx="36776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File </a:t>
            </a:r>
            <a:r>
              <a:rPr lang="ko-KR" altLang="en-US" dirty="0"/>
              <a:t>관련 기능을 하나의 모듈로 모듈화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Singleton </a:t>
            </a:r>
            <a:r>
              <a:rPr lang="ko-KR" altLang="en-US" dirty="0"/>
              <a:t>을 활용한 접근성 제공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TestShell</a:t>
            </a:r>
            <a:r>
              <a:rPr lang="en-US" altLang="ko-KR" dirty="0"/>
              <a:t> Logger </a:t>
            </a:r>
            <a:r>
              <a:rPr lang="ko-KR" altLang="en-US" dirty="0"/>
              <a:t>내 </a:t>
            </a:r>
            <a:r>
              <a:rPr lang="en-US" altLang="ko-KR" dirty="0"/>
              <a:t>File </a:t>
            </a:r>
            <a:r>
              <a:rPr lang="ko-KR" altLang="en-US" dirty="0"/>
              <a:t>관련 기능 제거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578C2-B3F9-4EF8-980E-B4B7C517921E}"/>
              </a:ext>
            </a:extLst>
          </p:cNvPr>
          <p:cNvSpPr txBox="1"/>
          <p:nvPr/>
        </p:nvSpPr>
        <p:spPr>
          <a:xfrm>
            <a:off x="7186083" y="3567722"/>
            <a:ext cx="2265364" cy="307777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 w="38100">
            <a:solidFill>
              <a:schemeClr val="bg2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Design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Singleton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31D6A-D3CB-4CAA-A05A-B7C443E36548}"/>
              </a:ext>
            </a:extLst>
          </p:cNvPr>
          <p:cNvSpPr txBox="1"/>
          <p:nvPr/>
        </p:nvSpPr>
        <p:spPr>
          <a:xfrm>
            <a:off x="3494456" y="6558388"/>
            <a:ext cx="3849131" cy="307777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Refactor : File </a:t>
            </a:r>
            <a:r>
              <a:rPr lang="ko-KR" altLang="en-US" dirty="0"/>
              <a:t>기능 이동 </a:t>
            </a:r>
            <a:r>
              <a:rPr lang="en-US" altLang="ko-KR" dirty="0"/>
              <a:t>/ Module </a:t>
            </a:r>
            <a:r>
              <a:rPr lang="ko-KR" altLang="en-US" dirty="0" err="1"/>
              <a:t>응집성</a:t>
            </a:r>
            <a:r>
              <a:rPr lang="ko-KR" altLang="en-US" dirty="0"/>
              <a:t> 강화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6253A-4A08-4E48-AF12-A8D0B87DB0EE}"/>
              </a:ext>
            </a:extLst>
          </p:cNvPr>
          <p:cNvSpPr txBox="1"/>
          <p:nvPr/>
        </p:nvSpPr>
        <p:spPr>
          <a:xfrm>
            <a:off x="683393" y="4486480"/>
            <a:ext cx="1487908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TestShellLogger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0B3DA6-F035-464A-A781-0466FFC345ED}"/>
              </a:ext>
            </a:extLst>
          </p:cNvPr>
          <p:cNvSpPr txBox="1"/>
          <p:nvPr/>
        </p:nvSpPr>
        <p:spPr>
          <a:xfrm>
            <a:off x="9132667" y="4445998"/>
            <a:ext cx="1178528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FileManager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959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5E47B-1C19-4380-9F30-5FBFEEDA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[SSD] </a:t>
            </a:r>
            <a:r>
              <a:rPr lang="en-US" altLang="ko-KR" dirty="0" err="1"/>
              <a:t>CmdParser</a:t>
            </a:r>
            <a:r>
              <a:rPr lang="en-US" altLang="ko-KR" dirty="0"/>
              <a:t> TC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0306B-80F6-40A2-976E-0C1958E879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테스트 입력데이터 보강으로 </a:t>
            </a:r>
            <a:r>
              <a:rPr lang="en-US" altLang="ko-KR" dirty="0"/>
              <a:t>TC </a:t>
            </a:r>
            <a:r>
              <a:rPr lang="ko-KR" altLang="en-US" dirty="0"/>
              <a:t>수정</a:t>
            </a:r>
            <a:endParaRPr lang="en-US" altLang="ko-KR" dirty="0"/>
          </a:p>
          <a:p>
            <a:r>
              <a:rPr lang="ko-KR" altLang="en-US" dirty="0"/>
              <a:t>기존 구현코드로 </a:t>
            </a:r>
            <a:r>
              <a:rPr lang="en-US" altLang="ko-KR" dirty="0"/>
              <a:t>Pass </a:t>
            </a:r>
            <a:r>
              <a:rPr lang="ko-KR" altLang="en-US" dirty="0"/>
              <a:t>확인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821E2D-D336-41CD-A68A-DBD32BCED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960"/>
          <a:stretch/>
        </p:blipFill>
        <p:spPr>
          <a:xfrm>
            <a:off x="6099565" y="1316376"/>
            <a:ext cx="5116398" cy="17246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EC4CCF-A833-4E48-8F40-E4700F5CA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54" y="3219243"/>
            <a:ext cx="10428692" cy="38169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BDF2371-4EEB-4CA7-9B0B-6AF59E0AF7B8}"/>
              </a:ext>
            </a:extLst>
          </p:cNvPr>
          <p:cNvSpPr/>
          <p:nvPr/>
        </p:nvSpPr>
        <p:spPr>
          <a:xfrm>
            <a:off x="9500400" y="1711986"/>
            <a:ext cx="1621180" cy="3573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List </a:t>
            </a:r>
            <a:r>
              <a:rPr lang="ko-KR" altLang="en-US" dirty="0"/>
              <a:t>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C25CCB-1EA2-4896-AA1B-CE18910A301C}"/>
              </a:ext>
            </a:extLst>
          </p:cNvPr>
          <p:cNvSpPr/>
          <p:nvPr/>
        </p:nvSpPr>
        <p:spPr>
          <a:xfrm>
            <a:off x="10266751" y="3213817"/>
            <a:ext cx="1621180" cy="3573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 테스트</a:t>
            </a:r>
          </a:p>
        </p:txBody>
      </p:sp>
    </p:spTree>
    <p:extLst>
      <p:ext uri="{BB962C8B-B14F-4D97-AF65-F5344CB8AC3E}">
        <p14:creationId xmlns:p14="http://schemas.microsoft.com/office/powerpoint/2010/main" val="4159984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DF24B-4430-40AA-80E5-CDD1F8CA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[SSD] </a:t>
            </a:r>
            <a:r>
              <a:rPr lang="en-US" altLang="ko-KR" dirty="0" err="1"/>
              <a:t>CmdParser</a:t>
            </a:r>
            <a:r>
              <a:rPr lang="en-US" altLang="ko-KR" dirty="0"/>
              <a:t> </a:t>
            </a:r>
            <a:r>
              <a:rPr lang="en-US" altLang="ko-KR" sz="4000" dirty="0"/>
              <a:t>Refactoring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92476C-677E-4DA2-88EB-0469A1495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 Fixture</a:t>
            </a:r>
            <a:r>
              <a:rPr lang="ko-KR" altLang="en-US" dirty="0"/>
              <a:t>에 추출된 함수 추가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E1D519-F5EC-4431-A787-A5EBE5D4A4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324"/>
          <a:stretch/>
        </p:blipFill>
        <p:spPr>
          <a:xfrm>
            <a:off x="195747" y="1995632"/>
            <a:ext cx="5242884" cy="25674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E0165B-5611-4951-A985-73BD0811A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402"/>
          <a:stretch/>
        </p:blipFill>
        <p:spPr>
          <a:xfrm>
            <a:off x="3071713" y="4104800"/>
            <a:ext cx="8995711" cy="301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55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84093-3B11-4831-8BA8-193A0279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[SSD] </a:t>
            </a:r>
            <a:r>
              <a:rPr lang="en-US" altLang="ko-KR" dirty="0" err="1"/>
              <a:t>SSD</a:t>
            </a:r>
            <a:r>
              <a:rPr lang="en-US" altLang="ko-KR" sz="4000" dirty="0" err="1"/>
              <a:t>FileStorage</a:t>
            </a:r>
            <a:r>
              <a:rPr lang="en-US" altLang="ko-KR" sz="4000" dirty="0"/>
              <a:t> TC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A440C6-83D5-43D5-92B6-1049DACBF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초기 모듈 </a:t>
            </a:r>
            <a:r>
              <a:rPr lang="ko-KR" altLang="en-US" sz="2000" dirty="0" err="1"/>
              <a:t>개발시</a:t>
            </a:r>
            <a:r>
              <a:rPr lang="ko-KR" altLang="en-US" sz="2000" dirty="0"/>
              <a:t> </a:t>
            </a:r>
            <a:r>
              <a:rPr lang="en-US" altLang="ko-KR" sz="2000" dirty="0"/>
              <a:t>Red – Green </a:t>
            </a:r>
            <a:r>
              <a:rPr lang="ko-KR" altLang="en-US" sz="2000" dirty="0"/>
              <a:t>구분하여 </a:t>
            </a:r>
            <a:r>
              <a:rPr lang="en-US" altLang="ko-KR" sz="2000" dirty="0"/>
              <a:t>Red</a:t>
            </a:r>
            <a:r>
              <a:rPr lang="ko-KR" altLang="en-US" sz="2000" dirty="0"/>
              <a:t>먼저 구현하고</a:t>
            </a:r>
            <a:r>
              <a:rPr lang="en-US" altLang="ko-KR" sz="2000" dirty="0"/>
              <a:t>, Green</a:t>
            </a:r>
            <a:r>
              <a:rPr lang="ko-KR" altLang="en-US" sz="2000" dirty="0"/>
              <a:t>을 구현하는 방식으로 작업함</a:t>
            </a:r>
            <a:r>
              <a:rPr lang="en-US" altLang="ko-KR" sz="2000" dirty="0"/>
              <a:t>. (</a:t>
            </a:r>
            <a:r>
              <a:rPr lang="en-US" altLang="ko-KR" sz="2000" dirty="0" err="1"/>
              <a:t>SSDDevice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SSDCmdBuffer</a:t>
            </a:r>
            <a:r>
              <a:rPr lang="ko-KR" altLang="en-US" sz="2000" dirty="0"/>
              <a:t>도 동일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800" dirty="0"/>
              <a:t>초기 </a:t>
            </a:r>
            <a:r>
              <a:rPr lang="en-US" altLang="ko-KR" sz="1800" dirty="0"/>
              <a:t>code commit</a:t>
            </a:r>
            <a:r>
              <a:rPr lang="ko-KR" altLang="en-US" sz="1800" dirty="0"/>
              <a:t>시 </a:t>
            </a:r>
            <a:r>
              <a:rPr lang="en-US" altLang="ko-KR" sz="1800" dirty="0" err="1"/>
              <a:t>commen</a:t>
            </a:r>
            <a:r>
              <a:rPr lang="ko-KR" altLang="en-US" sz="1800" dirty="0"/>
              <a:t>에 </a:t>
            </a:r>
            <a:r>
              <a:rPr lang="en-US" altLang="ko-KR" sz="1800" dirty="0"/>
              <a:t>[SSD] Red-Green-Refactoring : </a:t>
            </a:r>
            <a:r>
              <a:rPr lang="ko-KR" altLang="en-US" sz="1800" dirty="0"/>
              <a:t>으로 머리말 구분자를 두어 </a:t>
            </a:r>
            <a:r>
              <a:rPr lang="en-US" altLang="ko-KR" sz="1800" dirty="0"/>
              <a:t>commit</a:t>
            </a:r>
            <a:r>
              <a:rPr lang="ko-KR" altLang="en-US" sz="1800" dirty="0"/>
              <a:t>시 수행한 </a:t>
            </a:r>
            <a:r>
              <a:rPr lang="en-US" altLang="ko-KR" sz="1800" dirty="0"/>
              <a:t>Red-Green-Refactoring</a:t>
            </a:r>
            <a:r>
              <a:rPr lang="ko-KR" altLang="en-US" sz="1800" dirty="0"/>
              <a:t>을 구분하도록 함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D63577-7512-492F-9A1C-A50DC1371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20" y="2947730"/>
            <a:ext cx="3568691" cy="39102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DBB50E-867D-40F2-B3C3-ABF55EB11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889" y="2947730"/>
            <a:ext cx="6583533" cy="163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47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63922-B60C-47D7-A8EE-4AFE1D65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[SSD] </a:t>
            </a:r>
            <a:r>
              <a:rPr lang="en-US" altLang="ko-KR" dirty="0" err="1"/>
              <a:t>SSD</a:t>
            </a:r>
            <a:r>
              <a:rPr lang="en-US" altLang="ko-KR" sz="4000" dirty="0" err="1"/>
              <a:t>FileStorage</a:t>
            </a:r>
            <a:r>
              <a:rPr lang="en-US" altLang="ko-KR" sz="4000" dirty="0"/>
              <a:t> Implementation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F8C95C-AD8D-407B-AB44-38346CD79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SSD</a:t>
            </a:r>
            <a:r>
              <a:rPr lang="en-US" altLang="ko-KR" sz="2400" dirty="0" err="1"/>
              <a:t>FileStorage</a:t>
            </a:r>
            <a:r>
              <a:rPr lang="en-US" altLang="ko-KR" sz="2400" dirty="0"/>
              <a:t> TC Pass</a:t>
            </a:r>
            <a:r>
              <a:rPr lang="ko-KR" altLang="en-US" sz="2400" dirty="0"/>
              <a:t>되도록 코드 구현 </a:t>
            </a:r>
            <a:endParaRPr lang="en-US" altLang="ko-KR" dirty="0"/>
          </a:p>
          <a:p>
            <a:r>
              <a:rPr lang="en-US" altLang="ko-KR" dirty="0"/>
              <a:t>SSD</a:t>
            </a:r>
            <a:r>
              <a:rPr lang="ko-KR" altLang="en-US" dirty="0"/>
              <a:t> </a:t>
            </a:r>
            <a:r>
              <a:rPr lang="en-US" altLang="ko-KR" dirty="0"/>
              <a:t>Project </a:t>
            </a:r>
            <a:r>
              <a:rPr lang="ko-KR" altLang="en-US" dirty="0"/>
              <a:t>총 </a:t>
            </a:r>
            <a:r>
              <a:rPr lang="en-US" altLang="ko-KR" sz="2400" dirty="0"/>
              <a:t>56</a:t>
            </a:r>
            <a:r>
              <a:rPr lang="ko-KR" altLang="en-US" sz="2400" dirty="0"/>
              <a:t>개 </a:t>
            </a:r>
            <a:r>
              <a:rPr lang="en-US" altLang="ko-KR" sz="2400" dirty="0"/>
              <a:t>TC </a:t>
            </a:r>
            <a:r>
              <a:rPr lang="ko-KR" altLang="en-US" sz="2400" dirty="0"/>
              <a:t>수행</a:t>
            </a:r>
            <a:r>
              <a:rPr lang="en-US" altLang="ko-KR" sz="2400" dirty="0"/>
              <a:t>. </a:t>
            </a:r>
            <a:r>
              <a:rPr lang="ko-KR" altLang="en-US" sz="2400" dirty="0"/>
              <a:t>전체 개발 기간 동안 계속 </a:t>
            </a:r>
            <a:r>
              <a:rPr lang="en-US" altLang="ko-KR" sz="2400" dirty="0"/>
              <a:t>Fail</a:t>
            </a:r>
            <a:r>
              <a:rPr lang="ko-KR" altLang="en-US" sz="2400" dirty="0"/>
              <a:t>이 나지 않도록 유지 노력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DB19A5-FBA8-45D6-BD1D-0BF3FAB36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540" y="2475283"/>
            <a:ext cx="5807643" cy="424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99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F69F3-3854-4445-BB3A-D49FEFE2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[SSD] </a:t>
            </a:r>
            <a:r>
              <a:rPr lang="en-US" altLang="ko-KR" sz="4000" dirty="0" err="1"/>
              <a:t>SSDFileStorage</a:t>
            </a:r>
            <a:r>
              <a:rPr lang="en-US" altLang="ko-KR" sz="4000" dirty="0"/>
              <a:t> Refactoring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90C5F-50FE-46B3-AFDD-F7321E5B3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리팩토링을</a:t>
            </a:r>
            <a:r>
              <a:rPr lang="ko-KR" altLang="en-US" sz="2000" dirty="0"/>
              <a:t> 통한 함수 내용 추상화</a:t>
            </a:r>
            <a:endParaRPr lang="en-US" altLang="ko-KR" sz="2000" dirty="0"/>
          </a:p>
          <a:p>
            <a:r>
              <a:rPr lang="en-US" altLang="ko-KR" sz="2000" dirty="0"/>
              <a:t>Camel </a:t>
            </a:r>
            <a:r>
              <a:rPr lang="ko-KR" altLang="en-US" sz="2000" dirty="0"/>
              <a:t>표기법을 사용하고</a:t>
            </a:r>
            <a:r>
              <a:rPr lang="en-US" altLang="ko-KR" sz="2000" dirty="0"/>
              <a:t>, </a:t>
            </a:r>
            <a:r>
              <a:rPr lang="ko-KR" altLang="en-US" sz="2000" dirty="0"/>
              <a:t>가능한 의미 있는 </a:t>
            </a:r>
            <a:r>
              <a:rPr lang="en-US" altLang="ko-KR" sz="2000" dirty="0"/>
              <a:t>naming</a:t>
            </a:r>
            <a:r>
              <a:rPr lang="ko-KR" altLang="en-US" sz="2000" dirty="0"/>
              <a:t>을 사용하여 </a:t>
            </a:r>
            <a:r>
              <a:rPr lang="en-US" altLang="ko-KR" sz="2000" dirty="0"/>
              <a:t>Readability </a:t>
            </a:r>
            <a:r>
              <a:rPr lang="ko-KR" altLang="en-US" sz="2000" dirty="0"/>
              <a:t>제고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FF6029-4A48-4AAF-B575-47EF3D52F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709" y="5301466"/>
            <a:ext cx="4536872" cy="7608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8D2CF7-9ED1-4F6C-AC29-B6AAA338E8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0"/>
          <a:stretch/>
        </p:blipFill>
        <p:spPr>
          <a:xfrm>
            <a:off x="54625" y="3016577"/>
            <a:ext cx="6378776" cy="29650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E73C6A-75C0-4500-91EA-0511CE127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746" r="13294"/>
          <a:stretch/>
        </p:blipFill>
        <p:spPr>
          <a:xfrm>
            <a:off x="6584708" y="2837468"/>
            <a:ext cx="5584702" cy="237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59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5ABBD6-AD81-4F90-8904-B1E2144718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Mocking </a:t>
            </a:r>
            <a:r>
              <a:rPr lang="ko-KR" altLang="en-US" dirty="0"/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2607864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E78B0003-1154-4F5A-AD25-9C0DE919A77D}"/>
              </a:ext>
            </a:extLst>
          </p:cNvPr>
          <p:cNvSpPr txBox="1">
            <a:spLocks/>
          </p:cNvSpPr>
          <p:nvPr/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en-US" altLang="ko-KR" dirty="0" err="1"/>
              <a:t>MockSSDAdapter</a:t>
            </a:r>
            <a:r>
              <a:rPr lang="en-US" altLang="ko-KR" dirty="0"/>
              <a:t> (in </a:t>
            </a:r>
            <a:r>
              <a:rPr lang="en-US" altLang="ko-KR" dirty="0" err="1"/>
              <a:t>TestShell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sz="1800" dirty="0"/>
              <a:t>개발 과정에서 </a:t>
            </a:r>
            <a:r>
              <a:rPr lang="en-US" altLang="ko-KR" sz="1800" dirty="0" err="1"/>
              <a:t>TestShell</a:t>
            </a:r>
            <a:r>
              <a:rPr lang="en-US" altLang="ko-KR" sz="1800" dirty="0"/>
              <a:t>&lt;-&gt;SSD </a:t>
            </a:r>
            <a:r>
              <a:rPr lang="ko-KR" altLang="en-US" sz="1800" dirty="0"/>
              <a:t>의존성 제거를 통한 독자 개발 및 검증을 위해 </a:t>
            </a:r>
            <a:r>
              <a:rPr lang="en-US" altLang="ko-KR" sz="1800" dirty="0"/>
              <a:t>SSD</a:t>
            </a:r>
            <a:r>
              <a:rPr lang="ko-KR" altLang="en-US" sz="1800" dirty="0"/>
              <a:t>에 대한 </a:t>
            </a:r>
            <a:r>
              <a:rPr lang="en-US" altLang="ko-KR" sz="1800" dirty="0" err="1"/>
              <a:t>TestDouble</a:t>
            </a:r>
            <a:r>
              <a:rPr lang="en-US" altLang="ko-KR" sz="1800" dirty="0"/>
              <a:t> </a:t>
            </a:r>
            <a:r>
              <a:rPr lang="ko-KR" altLang="en-US" sz="1800" dirty="0"/>
              <a:t>제공</a:t>
            </a:r>
          </a:p>
          <a:p>
            <a:pPr lvl="1"/>
            <a:r>
              <a:rPr lang="en-US" altLang="ko-KR" sz="1800" dirty="0" err="1"/>
              <a:t>ISSDAdapter</a:t>
            </a:r>
            <a:r>
              <a:rPr lang="en-US" altLang="ko-KR" sz="1800" dirty="0"/>
              <a:t> Interface</a:t>
            </a:r>
            <a:r>
              <a:rPr lang="ko-KR" altLang="en-US" sz="1800" dirty="0"/>
              <a:t>를 활용하여 </a:t>
            </a:r>
            <a:r>
              <a:rPr lang="en-US" altLang="ko-KR" sz="1800" dirty="0" err="1"/>
              <a:t>MockSSDAdapter</a:t>
            </a:r>
            <a:r>
              <a:rPr lang="en-US" altLang="ko-KR" sz="1800" dirty="0"/>
              <a:t> </a:t>
            </a:r>
            <a:r>
              <a:rPr lang="ko-KR" altLang="en-US" sz="1800" dirty="0"/>
              <a:t>제공</a:t>
            </a:r>
          </a:p>
          <a:p>
            <a:pPr lvl="1"/>
            <a:r>
              <a:rPr lang="en-US" altLang="ko-KR" sz="1800" dirty="0" err="1"/>
              <a:t>MockSSDAdapter</a:t>
            </a:r>
            <a:r>
              <a:rPr lang="ko-KR" altLang="en-US" sz="1800" dirty="0"/>
              <a:t>를 활용한 </a:t>
            </a:r>
            <a:r>
              <a:rPr lang="en-US" altLang="ko-KR" sz="1800" dirty="0" err="1"/>
              <a:t>TestShell</a:t>
            </a:r>
            <a:r>
              <a:rPr lang="en-US" altLang="ko-KR" sz="1800" dirty="0"/>
              <a:t> </a:t>
            </a:r>
            <a:r>
              <a:rPr lang="ko-KR" altLang="en-US" sz="1800" dirty="0"/>
              <a:t>기능 전반 검증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7489EC-7CC3-4E6C-BB41-DF815F37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TestDouble</a:t>
            </a:r>
            <a:r>
              <a:rPr lang="en-US" altLang="ko-KR" dirty="0"/>
              <a:t> (Mock)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2F3329-BA2B-4B27-B175-DBDBB839CCFB}"/>
              </a:ext>
            </a:extLst>
          </p:cNvPr>
          <p:cNvSpPr/>
          <p:nvPr/>
        </p:nvSpPr>
        <p:spPr>
          <a:xfrm>
            <a:off x="3252146" y="3345604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Shell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4CB598-A3DA-447C-BC88-3807A143EE40}"/>
              </a:ext>
            </a:extLst>
          </p:cNvPr>
          <p:cNvSpPr/>
          <p:nvPr/>
        </p:nvSpPr>
        <p:spPr>
          <a:xfrm>
            <a:off x="3252146" y="4497917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ISSDAdapter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437F2DD-4A2B-4449-B6AC-5E0BD8A4612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079919" y="4163751"/>
            <a:ext cx="0" cy="3341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BAB611-76D4-4BC8-AF10-E4FDA2DF596F}"/>
              </a:ext>
            </a:extLst>
          </p:cNvPr>
          <p:cNvSpPr/>
          <p:nvPr/>
        </p:nvSpPr>
        <p:spPr>
          <a:xfrm>
            <a:off x="5127392" y="5619720"/>
            <a:ext cx="1655546" cy="8181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</a:t>
            </a:r>
            <a:r>
              <a:rPr lang="en-US" altLang="ko-KR" dirty="0" err="1">
                <a:solidFill>
                  <a:schemeClr val="tx1"/>
                </a:solidFill>
              </a:rPr>
              <a:t>TestDouble</a:t>
            </a:r>
            <a:r>
              <a:rPr lang="en-US" altLang="ko-KR" dirty="0">
                <a:solidFill>
                  <a:schemeClr val="tx1"/>
                </a:solidFill>
              </a:rPr>
              <a:t>&gt;&gt;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MockSSDAdapter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DE3122-15DA-4CC8-99FA-716FEE6AFB28}"/>
              </a:ext>
            </a:extLst>
          </p:cNvPr>
          <p:cNvSpPr/>
          <p:nvPr/>
        </p:nvSpPr>
        <p:spPr>
          <a:xfrm>
            <a:off x="3241847" y="5619720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&lt;&lt;Implement&gt;&gt;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SSDAdapte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B5DE15A-656E-415A-B484-7A5B6AFC087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4079919" y="5316064"/>
            <a:ext cx="1875246" cy="30365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D414FB8-4597-4EA4-9382-D1CED7037218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4069620" y="5316064"/>
            <a:ext cx="10299" cy="30365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2866BC-8464-4EEC-A485-CEB854C4346F}"/>
              </a:ext>
            </a:extLst>
          </p:cNvPr>
          <p:cNvSpPr/>
          <p:nvPr/>
        </p:nvSpPr>
        <p:spPr>
          <a:xfrm>
            <a:off x="1057416" y="5619719"/>
            <a:ext cx="1655546" cy="81814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&lt;&lt;execution file&gt;&gt;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SSD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F71087-D110-4C77-B8F7-5F1914F76044}"/>
              </a:ext>
            </a:extLst>
          </p:cNvPr>
          <p:cNvCxnSpPr>
            <a:cxnSpLocks/>
            <a:stCxn id="10" idx="1"/>
            <a:endCxn id="18" idx="3"/>
          </p:cNvCxnSpPr>
          <p:nvPr/>
        </p:nvCxnSpPr>
        <p:spPr>
          <a:xfrm flipH="1" flipV="1">
            <a:off x="2712962" y="6028793"/>
            <a:ext cx="528885" cy="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EBFB4B2-CB58-4760-82F1-AE6759C4C00B}"/>
              </a:ext>
            </a:extLst>
          </p:cNvPr>
          <p:cNvSpPr/>
          <p:nvPr/>
        </p:nvSpPr>
        <p:spPr>
          <a:xfrm>
            <a:off x="7008969" y="3176384"/>
            <a:ext cx="2125843" cy="33003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Test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E3D373-FDF7-4E09-870F-E2724517EF5B}"/>
              </a:ext>
            </a:extLst>
          </p:cNvPr>
          <p:cNvSpPr/>
          <p:nvPr/>
        </p:nvSpPr>
        <p:spPr>
          <a:xfrm>
            <a:off x="7238968" y="3583947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Shell_test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A78E0DA-C864-458C-8F20-A39C1CC325E0}"/>
              </a:ext>
            </a:extLst>
          </p:cNvPr>
          <p:cNvSpPr/>
          <p:nvPr/>
        </p:nvSpPr>
        <p:spPr>
          <a:xfrm>
            <a:off x="7238968" y="4540087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SSDAdapter_test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29C1143-A3F9-4EDA-BD26-37932A6D2529}"/>
              </a:ext>
            </a:extLst>
          </p:cNvPr>
          <p:cNvSpPr/>
          <p:nvPr/>
        </p:nvSpPr>
        <p:spPr>
          <a:xfrm>
            <a:off x="7238968" y="5496227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TestScript_test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1FF5023-EA4F-46E3-9B8B-CEAD69A9E35D}"/>
              </a:ext>
            </a:extLst>
          </p:cNvPr>
          <p:cNvCxnSpPr>
            <a:cxnSpLocks/>
            <a:stCxn id="28" idx="2"/>
            <a:endCxn id="9" idx="2"/>
          </p:cNvCxnSpPr>
          <p:nvPr/>
        </p:nvCxnSpPr>
        <p:spPr>
          <a:xfrm rot="5400000" flipH="1">
            <a:off x="6994092" y="5398940"/>
            <a:ext cx="38871" cy="2116726"/>
          </a:xfrm>
          <a:prstGeom prst="bentConnector3">
            <a:avLst>
              <a:gd name="adj1" fmla="val -509686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0E62C95-5766-4F55-88C1-B38AE05FFB18}"/>
              </a:ext>
            </a:extLst>
          </p:cNvPr>
          <p:cNvSpPr/>
          <p:nvPr/>
        </p:nvSpPr>
        <p:spPr>
          <a:xfrm>
            <a:off x="2931890" y="3101527"/>
            <a:ext cx="6328220" cy="36853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Test Shell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71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프로젝트 준비 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Github</a:t>
            </a:r>
            <a:r>
              <a:rPr lang="en-US" dirty="0"/>
              <a:t> Link 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https://github.com/Monica2Kang/SSDProject</a:t>
            </a:r>
            <a:r>
              <a:rPr lang="en-US" dirty="0"/>
              <a:t> </a:t>
            </a:r>
            <a:endParaRPr sz="1800" dirty="0"/>
          </a:p>
          <a:p>
            <a:pPr marL="6350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코딩</a:t>
            </a:r>
            <a:r>
              <a:rPr lang="en-US" dirty="0"/>
              <a:t> </a:t>
            </a:r>
            <a:r>
              <a:rPr lang="en-US" dirty="0" err="1"/>
              <a:t>규칙</a:t>
            </a:r>
            <a:r>
              <a:rPr lang="en-US" dirty="0"/>
              <a:t> : </a:t>
            </a:r>
            <a:r>
              <a:rPr lang="en-US" dirty="0" err="1"/>
              <a:t>파일명</a:t>
            </a:r>
            <a:r>
              <a:rPr lang="en-US" dirty="0"/>
              <a:t> (snake </a:t>
            </a:r>
            <a:r>
              <a:rPr lang="en-US" dirty="0" err="1"/>
              <a:t>기법</a:t>
            </a:r>
            <a:r>
              <a:rPr lang="en-US" dirty="0"/>
              <a:t>), </a:t>
            </a:r>
            <a:r>
              <a:rPr lang="en-US" dirty="0" err="1"/>
              <a:t>클래스명</a:t>
            </a:r>
            <a:r>
              <a:rPr lang="en-US" dirty="0"/>
              <a:t> (camel </a:t>
            </a:r>
            <a:r>
              <a:rPr lang="en-US" dirty="0" err="1"/>
              <a:t>기법</a:t>
            </a:r>
            <a:r>
              <a:rPr lang="en-US" dirty="0"/>
              <a:t>)</a:t>
            </a:r>
            <a:endParaRPr sz="1800" dirty="0"/>
          </a:p>
          <a:p>
            <a:pPr marL="6350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PR </a:t>
            </a:r>
            <a:r>
              <a:rPr lang="en-US" dirty="0" err="1"/>
              <a:t>작성</a:t>
            </a:r>
            <a:r>
              <a:rPr lang="en-US" dirty="0"/>
              <a:t> </a:t>
            </a:r>
            <a:r>
              <a:rPr lang="en-US" dirty="0" err="1"/>
              <a:t>규칙</a:t>
            </a:r>
            <a:r>
              <a:rPr lang="en-US" dirty="0"/>
              <a:t> : /.</a:t>
            </a:r>
            <a:r>
              <a:rPr lang="en-US" dirty="0" err="1"/>
              <a:t>github</a:t>
            </a:r>
            <a:r>
              <a:rPr lang="en-US" dirty="0"/>
              <a:t>/pull_request_template.md </a:t>
            </a:r>
            <a:endParaRPr sz="1800" dirty="0"/>
          </a:p>
        </p:txBody>
      </p:sp>
      <p:pic>
        <p:nvPicPr>
          <p:cNvPr id="57" name="Google Shape;5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6749" y="2733754"/>
            <a:ext cx="3195275" cy="41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83349" y="3429000"/>
            <a:ext cx="4643142" cy="2924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5ABBD6-AD81-4F90-8904-B1E2144718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비기능</a:t>
            </a:r>
            <a:r>
              <a:rPr lang="ko-KR" altLang="en-US" dirty="0"/>
              <a:t> 구현</a:t>
            </a:r>
          </a:p>
        </p:txBody>
      </p:sp>
    </p:spTree>
    <p:extLst>
      <p:ext uri="{BB962C8B-B14F-4D97-AF65-F5344CB8AC3E}">
        <p14:creationId xmlns:p14="http://schemas.microsoft.com/office/powerpoint/2010/main" val="3471285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DF24B-4430-40AA-80E5-CDD1F8CA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TestScript</a:t>
            </a:r>
            <a:r>
              <a:rPr lang="en-US" altLang="ko-KR" dirty="0"/>
              <a:t> – Scenario Generator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69B81-ACC7-41EC-A61A-ED4C4826E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Script </a:t>
            </a:r>
            <a:r>
              <a:rPr lang="ko-KR" altLang="en-US" sz="2000" dirty="0"/>
              <a:t>추가</a:t>
            </a:r>
            <a:r>
              <a:rPr lang="en-US" altLang="ko-KR" sz="2000" dirty="0"/>
              <a:t>/</a:t>
            </a:r>
            <a:r>
              <a:rPr lang="ko-KR" altLang="en-US" sz="2000" dirty="0"/>
              <a:t>변경에 따른 </a:t>
            </a:r>
            <a:r>
              <a:rPr lang="en-US" altLang="ko-KR" sz="2000" dirty="0"/>
              <a:t>Scenario </a:t>
            </a:r>
            <a:r>
              <a:rPr lang="ko-KR" altLang="en-US" sz="2000" dirty="0"/>
              <a:t>추가 검증 필요</a:t>
            </a:r>
            <a:endParaRPr lang="en-US" altLang="ko-KR" sz="2000" dirty="0"/>
          </a:p>
          <a:p>
            <a:r>
              <a:rPr lang="en-US" altLang="ko-KR" sz="2000" dirty="0"/>
              <a:t>Code</a:t>
            </a:r>
            <a:r>
              <a:rPr lang="ko-KR" altLang="en-US" sz="2000" dirty="0"/>
              <a:t>에 작성된 </a:t>
            </a:r>
            <a:r>
              <a:rPr lang="en-US" altLang="ko-KR" sz="2000" dirty="0"/>
              <a:t>Scenario </a:t>
            </a:r>
            <a:r>
              <a:rPr lang="ko-KR" altLang="en-US" sz="2000" dirty="0"/>
              <a:t>를 </a:t>
            </a:r>
            <a:r>
              <a:rPr lang="en-US" altLang="ko-KR" sz="2000" dirty="0"/>
              <a:t>txt </a:t>
            </a:r>
            <a:r>
              <a:rPr lang="ko-KR" altLang="en-US" sz="2000" dirty="0"/>
              <a:t>기반으로 수행하도록 변경</a:t>
            </a:r>
            <a:endParaRPr lang="en-US" altLang="ko-KR" sz="2000" dirty="0"/>
          </a:p>
          <a:p>
            <a:r>
              <a:rPr lang="en-US" altLang="ko-KR" sz="2000" dirty="0"/>
              <a:t>Scenario.txt (1_,2_,3_,4_) </a:t>
            </a:r>
            <a:r>
              <a:rPr lang="ko-KR" altLang="en-US" sz="2000" dirty="0"/>
              <a:t>필요</a:t>
            </a:r>
            <a:endParaRPr lang="en-US" altLang="ko-KR" sz="2000" dirty="0"/>
          </a:p>
          <a:p>
            <a:r>
              <a:rPr lang="en-US" altLang="ko-KR" sz="2000" dirty="0"/>
              <a:t>Code </a:t>
            </a:r>
            <a:r>
              <a:rPr lang="ko-KR" altLang="en-US" sz="2000" dirty="0"/>
              <a:t>기반의 </a:t>
            </a:r>
            <a:r>
              <a:rPr lang="en-US" altLang="ko-KR" sz="2000" dirty="0"/>
              <a:t>Scenario.txt </a:t>
            </a:r>
            <a:r>
              <a:rPr lang="ko-KR" altLang="en-US" sz="2000" dirty="0"/>
              <a:t>를 만들어주는 신규 기능 제공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AD16DD-CAF9-409E-B75E-A2873CC329B7}"/>
              </a:ext>
            </a:extLst>
          </p:cNvPr>
          <p:cNvSpPr/>
          <p:nvPr/>
        </p:nvSpPr>
        <p:spPr>
          <a:xfrm>
            <a:off x="814959" y="3891983"/>
            <a:ext cx="6601968" cy="2141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TestScript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makeScenario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// Code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기반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Scenario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작성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std::string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scenarioPath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testDir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"\\1_FullWriteAndReadCompare.txt"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…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…</a:t>
            </a:r>
          </a:p>
          <a:p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// File (Scenario.txt) Generator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FILE_MANAGER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.appendLine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scenarioPath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argument);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70DE599-1C54-442C-B0E9-C5B024F23804}"/>
              </a:ext>
            </a:extLst>
          </p:cNvPr>
          <p:cNvSpPr/>
          <p:nvPr/>
        </p:nvSpPr>
        <p:spPr>
          <a:xfrm>
            <a:off x="7625905" y="4495799"/>
            <a:ext cx="514350" cy="9334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34F78BE-8849-414F-9513-81D8599B2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700" y="1113219"/>
            <a:ext cx="3495675" cy="5334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079706-F5BD-4AAC-A551-A294485C9DF5}"/>
              </a:ext>
            </a:extLst>
          </p:cNvPr>
          <p:cNvSpPr txBox="1"/>
          <p:nvPr/>
        </p:nvSpPr>
        <p:spPr>
          <a:xfrm>
            <a:off x="676275" y="3527098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TestScript.cpp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592F09-6ED0-49B8-B17B-F8DCD7BAE672}"/>
              </a:ext>
            </a:extLst>
          </p:cNvPr>
          <p:cNvSpPr txBox="1"/>
          <p:nvPr/>
        </p:nvSpPr>
        <p:spPr>
          <a:xfrm>
            <a:off x="7416927" y="6447219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618546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DF24B-4430-40AA-80E5-CDD1F8CA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SSDAdapter</a:t>
            </a:r>
            <a:r>
              <a:rPr lang="en-US" altLang="ko-KR" dirty="0"/>
              <a:t> – </a:t>
            </a:r>
            <a:r>
              <a:rPr lang="ko-KR" altLang="en-US" dirty="0"/>
              <a:t>성능 최적화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69B81-ACC7-41EC-A61A-ED4C4826E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80" y="1316376"/>
            <a:ext cx="6318695" cy="4927686"/>
          </a:xfrm>
        </p:spPr>
        <p:txBody>
          <a:bodyPr/>
          <a:lstStyle/>
          <a:p>
            <a:r>
              <a:rPr lang="en-US" altLang="ko-KR" dirty="0"/>
              <a:t>Test </a:t>
            </a:r>
            <a:r>
              <a:rPr lang="ko-KR" altLang="en-US" dirty="0"/>
              <a:t>및 시연 시간이 길어</a:t>
            </a:r>
            <a:r>
              <a:rPr lang="en-US" altLang="ko-KR" dirty="0"/>
              <a:t>, </a:t>
            </a:r>
            <a:r>
              <a:rPr lang="ko-KR" altLang="en-US" dirty="0"/>
              <a:t>수행 시간 최적화 필요</a:t>
            </a:r>
            <a:endParaRPr lang="en-US" altLang="ko-KR" dirty="0"/>
          </a:p>
          <a:p>
            <a:r>
              <a:rPr lang="en-US" altLang="ko-KR" dirty="0"/>
              <a:t>Visual studio </a:t>
            </a:r>
            <a:r>
              <a:rPr lang="ko-KR" altLang="en-US" dirty="0"/>
              <a:t>성능 프로파일링</a:t>
            </a:r>
            <a:endParaRPr lang="en-US" altLang="ko-KR" dirty="0"/>
          </a:p>
          <a:p>
            <a:r>
              <a:rPr lang="en-US" altLang="ko-KR" dirty="0" err="1"/>
              <a:t>TestShell</a:t>
            </a:r>
            <a:r>
              <a:rPr lang="en-US" altLang="ko-KR" dirty="0"/>
              <a:t> -&gt; SSD.exe </a:t>
            </a:r>
            <a:r>
              <a:rPr lang="ko-KR" altLang="en-US" dirty="0"/>
              <a:t>명령 수행 시간 최적화</a:t>
            </a:r>
            <a:endParaRPr lang="en-US" altLang="ko-KR" dirty="0"/>
          </a:p>
          <a:p>
            <a:r>
              <a:rPr lang="en-US" altLang="ko-KR" dirty="0"/>
              <a:t>C </a:t>
            </a:r>
            <a:r>
              <a:rPr lang="ko-KR" altLang="en-US" dirty="0"/>
              <a:t>표준 라이브러리 </a:t>
            </a:r>
            <a:r>
              <a:rPr lang="en-US" altLang="ko-KR" dirty="0"/>
              <a:t>system() vs.</a:t>
            </a:r>
            <a:r>
              <a:rPr lang="ko-KR" altLang="en-US" dirty="0"/>
              <a:t> </a:t>
            </a:r>
            <a:r>
              <a:rPr lang="en-US" altLang="ko-KR" dirty="0"/>
              <a:t>WIN32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 </a:t>
            </a:r>
            <a:r>
              <a:rPr lang="en-US" altLang="ko-KR" dirty="0" err="1"/>
              <a:t>CreateProcess</a:t>
            </a:r>
            <a:endParaRPr lang="en-US" altLang="ko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BCE8B89-7623-46CF-AB63-88DF4F7139EF}"/>
              </a:ext>
            </a:extLst>
          </p:cNvPr>
          <p:cNvGraphicFramePr>
            <a:graphicFrameLocks noGrp="1"/>
          </p:cNvGraphicFramePr>
          <p:nvPr/>
        </p:nvGraphicFramePr>
        <p:xfrm>
          <a:off x="1123950" y="5380333"/>
          <a:ext cx="8127999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67216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122367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65268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system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0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4_EraseAndWriteAging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427 sec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88 sec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012041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34F2BB1-6801-4927-8BC9-78A0406B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80" y="1205438"/>
            <a:ext cx="5181928" cy="391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2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ko-KR" altLang="en-US" dirty="0"/>
              <a:t>소감</a:t>
            </a:r>
            <a:endParaRPr dirty="0"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altLang="ko-KR" dirty="0"/>
              <a:t>TDD</a:t>
            </a:r>
            <a:r>
              <a:rPr lang="ko-KR" altLang="en-US" dirty="0"/>
              <a:t>는 좋지만</a:t>
            </a:r>
            <a:r>
              <a:rPr lang="en-US" altLang="ko-KR" dirty="0"/>
              <a:t>, </a:t>
            </a:r>
            <a:r>
              <a:rPr lang="ko-KR" altLang="en-US" dirty="0"/>
              <a:t>시간이 많이 걸린다</a:t>
            </a:r>
            <a:r>
              <a:rPr lang="en-US" altLang="ko-KR" dirty="0"/>
              <a:t>. </a:t>
            </a:r>
            <a:r>
              <a:rPr lang="ko-KR" altLang="en-US" dirty="0"/>
              <a:t>정말 간단한 코드를 작성하려 할 때도 </a:t>
            </a:r>
            <a:r>
              <a:rPr lang="en-US" altLang="ko-KR" dirty="0"/>
              <a:t>TC</a:t>
            </a:r>
            <a:r>
              <a:rPr lang="ko-KR" altLang="en-US" dirty="0"/>
              <a:t>를 고려해서 해야 하기 때문에</a:t>
            </a:r>
            <a:r>
              <a:rPr lang="en-US" altLang="ko-KR" dirty="0"/>
              <a:t>, </a:t>
            </a:r>
            <a:r>
              <a:rPr lang="ko-KR" altLang="en-US" dirty="0"/>
              <a:t>많은 훈련이 필요하다고 느꼈습니다</a:t>
            </a:r>
            <a:r>
              <a:rPr lang="en-US" altLang="ko-KR" dirty="0"/>
              <a:t>. </a:t>
            </a:r>
            <a:endParaRPr lang="en-US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TDD</a:t>
            </a:r>
            <a:r>
              <a:rPr lang="ko-KR" altLang="en-US" dirty="0"/>
              <a:t> 방식으로 개발하는 과정이 생각보다 많이 소요되어 실행 파일로 실제 테스트 해보는 시간이 부족하였고</a:t>
            </a:r>
            <a:r>
              <a:rPr lang="en-US" altLang="ko-KR" dirty="0"/>
              <a:t>, </a:t>
            </a:r>
            <a:r>
              <a:rPr lang="ko-KR" altLang="en-US" dirty="0"/>
              <a:t>기능 추가 및 클래스별 역할 수정으로 </a:t>
            </a:r>
            <a:r>
              <a:rPr lang="en-US" altLang="ko-KR" dirty="0"/>
              <a:t>TC </a:t>
            </a:r>
            <a:r>
              <a:rPr lang="ko-KR" altLang="en-US" dirty="0"/>
              <a:t>보강에 시간을 투자하기 어려워 문제 파악에 어려웠습니다</a:t>
            </a:r>
            <a:r>
              <a:rPr lang="en-US" altLang="ko-KR" dirty="0"/>
              <a:t>. </a:t>
            </a:r>
            <a:r>
              <a:rPr lang="ko-KR" altLang="en-US" dirty="0"/>
              <a:t>좋은 리뷰어가 되도록 교육에서 배운 내용을 다시 복습해야 될 것 같습니다</a:t>
            </a:r>
            <a:r>
              <a:rPr lang="en-US" altLang="ko-KR" dirty="0"/>
              <a:t>. 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altLang="en-US" b="0" i="0" dirty="0">
                <a:effectLst/>
                <a:latin typeface="gg sans"/>
              </a:rPr>
              <a:t>이번 코드 </a:t>
            </a:r>
            <a:r>
              <a:rPr lang="ko-KR" altLang="en-US" b="0" i="0" dirty="0" err="1">
                <a:effectLst/>
                <a:latin typeface="gg sans"/>
              </a:rPr>
              <a:t>리뷰어</a:t>
            </a:r>
            <a:r>
              <a:rPr lang="ko-KR" altLang="en-US" b="0" i="0" dirty="0">
                <a:effectLst/>
                <a:latin typeface="gg sans"/>
              </a:rPr>
              <a:t> 과정을 통해 </a:t>
            </a:r>
            <a:r>
              <a:rPr lang="en-US" altLang="ko-KR" b="0" i="0" dirty="0">
                <a:effectLst/>
                <a:latin typeface="gg sans"/>
              </a:rPr>
              <a:t>Clean Code</a:t>
            </a:r>
            <a:r>
              <a:rPr lang="ko-KR" altLang="en-US" b="0" i="0" dirty="0">
                <a:effectLst/>
                <a:latin typeface="gg sans"/>
              </a:rPr>
              <a:t>의 중요성과 가치를 다시금 </a:t>
            </a:r>
            <a:r>
              <a:rPr lang="ko-KR" altLang="en-US" b="0" i="0" dirty="0" err="1">
                <a:effectLst/>
                <a:latin typeface="gg sans"/>
              </a:rPr>
              <a:t>깨달았으며</a:t>
            </a:r>
            <a:r>
              <a:rPr lang="en-US" altLang="ko-KR" b="0" i="0" dirty="0">
                <a:effectLst/>
                <a:latin typeface="gg sans"/>
              </a:rPr>
              <a:t>, </a:t>
            </a:r>
            <a:r>
              <a:rPr lang="ko-KR" altLang="en-US" b="0" i="0" dirty="0">
                <a:effectLst/>
                <a:latin typeface="gg sans"/>
              </a:rPr>
              <a:t>앞으로도 더 나은 코드 작성을 위해 꾸준히 노력하겠습니다</a:t>
            </a:r>
            <a:r>
              <a:rPr lang="en-US" altLang="ko-KR" b="0" i="0" dirty="0">
                <a:effectLst/>
                <a:latin typeface="gg sans"/>
              </a:rPr>
              <a:t>.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altLang="en-US" dirty="0"/>
              <a:t>소규모 과제를 통해 </a:t>
            </a:r>
            <a:r>
              <a:rPr lang="en-US" altLang="ko-KR" dirty="0"/>
              <a:t>TDD</a:t>
            </a:r>
            <a:r>
              <a:rPr lang="ko-KR" altLang="en-US" dirty="0"/>
              <a:t>를 연습하고</a:t>
            </a:r>
            <a:r>
              <a:rPr lang="en-US" altLang="ko-KR" dirty="0"/>
              <a:t>, Code Review</a:t>
            </a:r>
            <a:r>
              <a:rPr lang="ko-KR" altLang="en-US" dirty="0"/>
              <a:t>를 </a:t>
            </a:r>
            <a:r>
              <a:rPr lang="ko-KR" altLang="en-US" dirty="0" err="1"/>
              <a:t>팀원간에</a:t>
            </a:r>
            <a:r>
              <a:rPr lang="ko-KR" altLang="en-US" dirty="0"/>
              <a:t> 집중적으로 진행해본 </a:t>
            </a:r>
            <a:r>
              <a:rPr lang="ko-KR" altLang="en-US" dirty="0" err="1"/>
              <a:t>시간이였습니다</a:t>
            </a:r>
            <a:r>
              <a:rPr lang="en-US" altLang="ko-KR" dirty="0"/>
              <a:t>. </a:t>
            </a:r>
            <a:r>
              <a:rPr lang="ko-KR" altLang="en-US" dirty="0"/>
              <a:t>현업에서 잘 적용해 볼 수 있도록 노력 하겠습니다</a:t>
            </a:r>
            <a:r>
              <a:rPr lang="en-US" altLang="ko-KR" dirty="0"/>
              <a:t>.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0742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5ABBD6-AD81-4F90-8904-B1E2144718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1C762-BDE7-4230-8391-BCE335DF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준비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8F75A4-4883-4C96-9D21-0F9BBDECE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400" dirty="0" err="1"/>
              <a:t>Github</a:t>
            </a:r>
            <a:r>
              <a:rPr lang="en-US" altLang="ko-KR" sz="2400" dirty="0"/>
              <a:t> PR Title Prefix </a:t>
            </a:r>
            <a:r>
              <a:rPr lang="ko-KR" altLang="en-US" sz="2400" dirty="0"/>
              <a:t>사용</a:t>
            </a:r>
            <a:r>
              <a:rPr lang="en-US" altLang="ko-KR" sz="2400" dirty="0"/>
              <a:t> 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[</a:t>
            </a:r>
            <a:r>
              <a:rPr lang="en-US" altLang="ko-KR" sz="2000" dirty="0" err="1"/>
              <a:t>TestShell</a:t>
            </a:r>
            <a:r>
              <a:rPr lang="en-US" altLang="ko-KR" sz="2000" dirty="0"/>
              <a:t>], [SSD]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114300" indent="0">
              <a:buNone/>
            </a:pPr>
            <a:endParaRPr lang="en-US" altLang="ko-KR" sz="2400" dirty="0"/>
          </a:p>
          <a:p>
            <a:r>
              <a:rPr lang="en-US" altLang="ko-KR" sz="2400" dirty="0" err="1"/>
              <a:t>Github</a:t>
            </a:r>
            <a:r>
              <a:rPr lang="ko-KR" altLang="en-US" sz="2400" dirty="0"/>
              <a:t> </a:t>
            </a:r>
            <a:r>
              <a:rPr lang="en-US" altLang="ko-KR" sz="2400" dirty="0"/>
              <a:t>Issue</a:t>
            </a:r>
            <a:r>
              <a:rPr lang="ko-KR" altLang="en-US" sz="2400" dirty="0"/>
              <a:t> 활용 </a:t>
            </a:r>
            <a:r>
              <a:rPr lang="en-US" altLang="ko-KR" sz="2400" dirty="0"/>
              <a:t>: </a:t>
            </a:r>
            <a:r>
              <a:rPr lang="ko-KR" altLang="en-US" sz="2400" dirty="0"/>
              <a:t>구현 요청 후 </a:t>
            </a:r>
            <a:r>
              <a:rPr lang="en-US" altLang="ko-KR" sz="2400" dirty="0"/>
              <a:t>PR </a:t>
            </a:r>
            <a:r>
              <a:rPr lang="ko-KR" altLang="en-US" sz="2400" dirty="0"/>
              <a:t>리뷰에서 수정 확인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114300" indent="0">
              <a:buNone/>
            </a:pPr>
            <a:r>
              <a:rPr lang="ko-KR" altLang="en-US" sz="24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C4F34D-C4E4-4D64-A706-84F6B1FA5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62" y="4637211"/>
            <a:ext cx="5515425" cy="20231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AF0AAC-45BA-4919-8F03-513410922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387" y="4498751"/>
            <a:ext cx="4648136" cy="1778709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EB05BF4-04BB-4182-AF5E-4B5B0AFA0E45}"/>
              </a:ext>
            </a:extLst>
          </p:cNvPr>
          <p:cNvSpPr/>
          <p:nvPr/>
        </p:nvSpPr>
        <p:spPr>
          <a:xfrm>
            <a:off x="6252622" y="4831497"/>
            <a:ext cx="717774" cy="24454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40CD24-0A18-4859-8ECA-BE3EC701D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120" y="1342880"/>
            <a:ext cx="7023900" cy="259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5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프로젝트 개요 </a:t>
            </a:r>
            <a:endParaRPr/>
          </a:p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2094" y="1764338"/>
            <a:ext cx="6394835" cy="238282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/>
          <p:nvPr/>
        </p:nvSpPr>
        <p:spPr>
          <a:xfrm>
            <a:off x="8919587" y="3691245"/>
            <a:ext cx="1593000" cy="4902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ssd_nand.txt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7003674" y="3671542"/>
            <a:ext cx="1593000" cy="4902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ssd_output.txt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5584838" y="1590904"/>
            <a:ext cx="94929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 (write)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(Read)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(Erase)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(Flush)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 rot="-1801210">
            <a:off x="9020425" y="2017407"/>
            <a:ext cx="549865" cy="30282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9" descr="Free carton file folder vecto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87106" y="1094797"/>
            <a:ext cx="1323295" cy="132329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/>
        </p:nvSpPr>
        <p:spPr>
          <a:xfrm>
            <a:off x="9875791" y="1557159"/>
            <a:ext cx="641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</a:t>
            </a:r>
            <a:endParaRPr/>
          </a:p>
        </p:txBody>
      </p:sp>
      <p:pic>
        <p:nvPicPr>
          <p:cNvPr id="72" name="Google Shape;72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80160" y="1898693"/>
            <a:ext cx="18669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03347" y="5280731"/>
            <a:ext cx="3369657" cy="114770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 txBox="1"/>
          <p:nvPr/>
        </p:nvSpPr>
        <p:spPr>
          <a:xfrm>
            <a:off x="5452520" y="5462033"/>
            <a:ext cx="1382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TestShell.exe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SSD.exe</a:t>
            </a:r>
            <a:endParaRPr/>
          </a:p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79686" y="3728128"/>
            <a:ext cx="1714050" cy="107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9" descr="Free carton file folder vecto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40397" y="2328421"/>
            <a:ext cx="2722863" cy="313361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9"/>
          <p:cNvSpPr txBox="1"/>
          <p:nvPr/>
        </p:nvSpPr>
        <p:spPr>
          <a:xfrm>
            <a:off x="124274" y="3305804"/>
            <a:ext cx="1329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TestScenarios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9"/>
          <p:cNvSpPr/>
          <p:nvPr/>
        </p:nvSpPr>
        <p:spPr>
          <a:xfrm>
            <a:off x="705795" y="3613604"/>
            <a:ext cx="1593000" cy="4902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shell_scripts.txt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/>
          <p:nvPr/>
        </p:nvSpPr>
        <p:spPr>
          <a:xfrm rot="19793641">
            <a:off x="2660230" y="3317597"/>
            <a:ext cx="628473" cy="302816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9"/>
          <p:cNvSpPr/>
          <p:nvPr/>
        </p:nvSpPr>
        <p:spPr>
          <a:xfrm>
            <a:off x="1038573" y="1500783"/>
            <a:ext cx="1593000" cy="4902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latest.log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"/>
          <p:cNvSpPr/>
          <p:nvPr/>
        </p:nvSpPr>
        <p:spPr>
          <a:xfrm>
            <a:off x="261650" y="2103075"/>
            <a:ext cx="2394900" cy="4902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until_[날짜]_[시간].log / .zip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9"/>
          <p:cNvSpPr/>
          <p:nvPr/>
        </p:nvSpPr>
        <p:spPr>
          <a:xfrm rot="-10084267">
            <a:off x="2817769" y="2074268"/>
            <a:ext cx="550079" cy="302897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9"/>
          <p:cNvPicPr preferRelativeResize="0"/>
          <p:nvPr/>
        </p:nvPicPr>
        <p:blipFill rotWithShape="1">
          <a:blip r:embed="rId8">
            <a:alphaModFix/>
          </a:blip>
          <a:srcRect r="13092"/>
          <a:stretch/>
        </p:blipFill>
        <p:spPr>
          <a:xfrm>
            <a:off x="592151" y="4201901"/>
            <a:ext cx="2499943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792495" y="4951557"/>
            <a:ext cx="2591311" cy="180606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80;p9">
            <a:extLst>
              <a:ext uri="{FF2B5EF4-FFF2-40B4-BE49-F238E27FC236}">
                <a16:creationId xmlns:a16="http://schemas.microsoft.com/office/drawing/2014/main" id="{5AAEEAEA-AAA1-48D6-9961-3B232EE0B184}"/>
              </a:ext>
            </a:extLst>
          </p:cNvPr>
          <p:cNvSpPr/>
          <p:nvPr/>
        </p:nvSpPr>
        <p:spPr>
          <a:xfrm rot="17808579">
            <a:off x="7403419" y="3160009"/>
            <a:ext cx="565067" cy="291591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80;p9">
            <a:extLst>
              <a:ext uri="{FF2B5EF4-FFF2-40B4-BE49-F238E27FC236}">
                <a16:creationId xmlns:a16="http://schemas.microsoft.com/office/drawing/2014/main" id="{1633C71D-3D88-4EFE-A5C4-4B87F431A3B5}"/>
              </a:ext>
            </a:extLst>
          </p:cNvPr>
          <p:cNvSpPr/>
          <p:nvPr/>
        </p:nvSpPr>
        <p:spPr>
          <a:xfrm rot="13940712">
            <a:off x="8689069" y="3165507"/>
            <a:ext cx="595374" cy="289727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79;p9">
            <a:extLst>
              <a:ext uri="{FF2B5EF4-FFF2-40B4-BE49-F238E27FC236}">
                <a16:creationId xmlns:a16="http://schemas.microsoft.com/office/drawing/2014/main" id="{7C7C5A2D-7B61-41A4-B3A2-B68D368D3EB4}"/>
              </a:ext>
            </a:extLst>
          </p:cNvPr>
          <p:cNvSpPr/>
          <p:nvPr/>
        </p:nvSpPr>
        <p:spPr>
          <a:xfrm rot="12223347">
            <a:off x="6277277" y="3420549"/>
            <a:ext cx="628473" cy="302816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/>
          <p:nvPr/>
        </p:nvSpPr>
        <p:spPr>
          <a:xfrm rot="-1858069">
            <a:off x="2899358" y="3853529"/>
            <a:ext cx="725285" cy="34085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8DDAD-4C57-4C29-AED4-F37E2FA1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요구사항 </a:t>
            </a:r>
            <a:r>
              <a:rPr lang="en-US" altLang="ko-KR" dirty="0"/>
              <a:t>(</a:t>
            </a:r>
            <a:r>
              <a:rPr lang="ko-KR" altLang="en-US" dirty="0"/>
              <a:t>기능</a:t>
            </a:r>
            <a:r>
              <a:rPr lang="en-US" altLang="ko-KR" dirty="0"/>
              <a:t>/</a:t>
            </a:r>
            <a:r>
              <a:rPr lang="ko-KR" altLang="en-US" dirty="0" err="1"/>
              <a:t>비기능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0D7574E-0EC1-47E1-BB11-36265666D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968387"/>
              </p:ext>
            </p:extLst>
          </p:nvPr>
        </p:nvGraphicFramePr>
        <p:xfrm>
          <a:off x="633399" y="1184656"/>
          <a:ext cx="10836976" cy="545998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17003">
                  <a:extLst>
                    <a:ext uri="{9D8B030D-6E8A-4147-A177-3AD203B41FA5}">
                      <a16:colId xmlns:a16="http://schemas.microsoft.com/office/drawing/2014/main" val="1831246723"/>
                    </a:ext>
                  </a:extLst>
                </a:gridCol>
                <a:gridCol w="3388093">
                  <a:extLst>
                    <a:ext uri="{9D8B030D-6E8A-4147-A177-3AD203B41FA5}">
                      <a16:colId xmlns:a16="http://schemas.microsoft.com/office/drawing/2014/main" val="3809719250"/>
                    </a:ext>
                  </a:extLst>
                </a:gridCol>
                <a:gridCol w="1466193">
                  <a:extLst>
                    <a:ext uri="{9D8B030D-6E8A-4147-A177-3AD203B41FA5}">
                      <a16:colId xmlns:a16="http://schemas.microsoft.com/office/drawing/2014/main" val="1275563230"/>
                    </a:ext>
                  </a:extLst>
                </a:gridCol>
                <a:gridCol w="3365687">
                  <a:extLst>
                    <a:ext uri="{9D8B030D-6E8A-4147-A177-3AD203B41FA5}">
                      <a16:colId xmlns:a16="http://schemas.microsoft.com/office/drawing/2014/main" val="3207117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요구사항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달성여부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관련 모듈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1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) SSD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Command </a:t>
                      </a:r>
                      <a:r>
                        <a:rPr lang="ko-KR" altLang="en-US" dirty="0"/>
                        <a:t>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write/read/</a:t>
                      </a:r>
                      <a:r>
                        <a:rPr lang="en-US" altLang="ko-KR" u="sng" dirty="0"/>
                        <a:t>erase/flush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SSDCmdParser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SSDDevice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40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) Validity Checking –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SSD Command Validity Checking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SSDCmdParser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408296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) SSD File </a:t>
                      </a:r>
                      <a:r>
                        <a:rPr lang="ko-KR" altLang="en-US" dirty="0"/>
                        <a:t>입출력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ssd_nand.txt / ssd_output.txt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SSDFileOutput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SSDFileStorageDevice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873874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) Test Shell View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Shell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198288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) Shell Command </a:t>
                      </a:r>
                      <a:r>
                        <a:rPr lang="ko-KR" altLang="en-US" dirty="0"/>
                        <a:t>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write/read/</a:t>
                      </a:r>
                      <a:r>
                        <a:rPr lang="en-US" altLang="ko-KR" u="sng" dirty="0"/>
                        <a:t>erase/flush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fullwrite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fullread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help/exit/script (ex. 1_, 2_)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Shell, </a:t>
                      </a:r>
                      <a:r>
                        <a:rPr lang="en-US" altLang="ko-KR" dirty="0" err="1"/>
                        <a:t>SSDADapter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TestScript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220182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) Validity Checking –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Shell Command Validity Checking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Shell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50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) Test Script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 scenario/Script </a:t>
                      </a:r>
                      <a:r>
                        <a:rPr lang="ko-KR" altLang="en-US" dirty="0"/>
                        <a:t>수행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u="sng" dirty="0"/>
                        <a:t>Test scenario </a:t>
                      </a:r>
                      <a:r>
                        <a:rPr lang="ko-KR" altLang="en-US" u="sng" dirty="0"/>
                        <a:t>추가 </a:t>
                      </a:r>
                      <a:r>
                        <a:rPr lang="en-US" altLang="ko-KR" u="sng" dirty="0"/>
                        <a:t>/ script </a:t>
                      </a:r>
                      <a:r>
                        <a:rPr lang="ko-KR" altLang="en-US" u="sng" dirty="0"/>
                        <a:t>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TestScript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16692"/>
                  </a:ext>
                </a:extLst>
              </a:tr>
              <a:tr h="4145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) </a:t>
                      </a:r>
                      <a:r>
                        <a:rPr lang="en-US" altLang="ko-KR" u="sng" dirty="0"/>
                        <a:t>Logger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 </a:t>
                      </a:r>
                      <a:r>
                        <a:rPr lang="ko-KR" altLang="en-US" dirty="0"/>
                        <a:t>생성</a:t>
                      </a:r>
                      <a:r>
                        <a:rPr lang="en-US" altLang="ko-KR" dirty="0"/>
                        <a:t>, File </a:t>
                      </a:r>
                      <a:r>
                        <a:rPr lang="ko-KR" altLang="en-US" dirty="0"/>
                        <a:t>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TestShellLogger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44728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) </a:t>
                      </a:r>
                      <a:r>
                        <a:rPr lang="en-US" altLang="ko-KR" u="sng" dirty="0"/>
                        <a:t>Runner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Script Parsing, </a:t>
                      </a:r>
                      <a:r>
                        <a:rPr lang="ko-KR" altLang="en-US" dirty="0"/>
                        <a:t>명령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수행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Shell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029621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) </a:t>
                      </a:r>
                      <a:r>
                        <a:rPr lang="en-US" altLang="ko-KR" u="sng" dirty="0"/>
                        <a:t>Command Buffer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Ignore </a:t>
                      </a:r>
                      <a:r>
                        <a:rPr lang="en-US" altLang="ko-KR" dirty="0" err="1"/>
                        <a:t>Cmd</a:t>
                      </a:r>
                      <a:r>
                        <a:rPr lang="en-US" altLang="ko-KR" dirty="0"/>
                        <a:t>, Erase merge, Fast Read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SSDCmdBuffer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157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비기능</a:t>
                      </a:r>
                      <a:r>
                        <a:rPr lang="en-US" altLang="ko-KR" dirty="0"/>
                        <a:t>) Test Double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 Double 1</a:t>
                      </a:r>
                      <a:r>
                        <a:rPr lang="ko-KR" altLang="en-US" dirty="0"/>
                        <a:t>회 이상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SSDAdapter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287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비기능</a:t>
                      </a:r>
                      <a:r>
                        <a:rPr lang="en-US" altLang="ko-KR" dirty="0"/>
                        <a:t>) TDD </a:t>
                      </a:r>
                      <a:r>
                        <a:rPr lang="ko-KR" altLang="en-US" dirty="0"/>
                        <a:t>개발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Read-Green-Refactor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All modules (</a:t>
                      </a:r>
                      <a:r>
                        <a:rPr lang="en-US" altLang="ko-KR" dirty="0" err="1"/>
                        <a:t>SSDCmdParser</a:t>
                      </a:r>
                      <a:r>
                        <a:rPr lang="en-US" altLang="ko-KR" dirty="0"/>
                        <a:t>, Shell, …)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13454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비기능</a:t>
                      </a:r>
                      <a:r>
                        <a:rPr lang="en-US" altLang="ko-KR" dirty="0"/>
                        <a:t>) Design Pattern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Design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Pattern</a:t>
                      </a:r>
                      <a:r>
                        <a:rPr lang="ko-KR" altLang="en-US" dirty="0"/>
                        <a:t> 적용 </a:t>
                      </a:r>
                      <a:r>
                        <a:rPr lang="en-US" altLang="ko-KR" dirty="0"/>
                        <a:t>(Singleton)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SSDFileStorageDevice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TestShellLogger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FileManager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2576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비기능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발표시간 </a:t>
                      </a:r>
                      <a:r>
                        <a:rPr lang="en-US" altLang="ko-KR" dirty="0"/>
                        <a:t>20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시연 시간 준수를 위한 수행시간 최적화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SSDAdapter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수행 시간 최적화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181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98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/>
              <a:t>TestShell</a:t>
            </a:r>
            <a:endParaRPr sz="2400"/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/>
              <a:t>SSD</a:t>
            </a:r>
            <a:endParaRPr/>
          </a:p>
          <a:p>
            <a:pPr marL="6350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  <a:p>
            <a:pPr marL="6350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  <a:p>
            <a:pPr marL="6350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</p:txBody>
      </p:sp>
      <p:sp>
        <p:nvSpPr>
          <p:cNvPr id="91" name="Google Shape;91;p10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프로젝트 구조</a:t>
            </a:r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2975048" y="4535801"/>
            <a:ext cx="2157338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SSDCmdParser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R/W/E/F 명령어 분석</a:t>
            </a:r>
            <a:endParaRPr/>
          </a:p>
        </p:txBody>
      </p:sp>
      <p:sp>
        <p:nvSpPr>
          <p:cNvPr id="93" name="Google Shape;93;p10"/>
          <p:cNvSpPr/>
          <p:nvPr/>
        </p:nvSpPr>
        <p:spPr>
          <a:xfrm>
            <a:off x="5806441" y="4535801"/>
            <a:ext cx="3289380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SSDCmdBuffer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W/E Command 관리 및 Flush 처리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9901849" y="4541056"/>
            <a:ext cx="1835533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SSDDevice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R/W/E 처리</a:t>
            </a:r>
            <a:endParaRPr/>
          </a:p>
        </p:txBody>
      </p:sp>
      <p:sp>
        <p:nvSpPr>
          <p:cNvPr id="95" name="Google Shape;95;p10"/>
          <p:cNvSpPr/>
          <p:nvPr/>
        </p:nvSpPr>
        <p:spPr>
          <a:xfrm>
            <a:off x="6280743" y="5666014"/>
            <a:ext cx="2340776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SSDCmdBufferOuput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buffer폴더의 파일 관리</a:t>
            </a:r>
            <a:endParaRPr/>
          </a:p>
        </p:txBody>
      </p:sp>
      <p:sp>
        <p:nvSpPr>
          <p:cNvPr id="96" name="Google Shape;96;p10"/>
          <p:cNvSpPr/>
          <p:nvPr/>
        </p:nvSpPr>
        <p:spPr>
          <a:xfrm>
            <a:off x="3062297" y="5658916"/>
            <a:ext cx="1982839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SSDFileOutput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ssd_output.txt 출력</a:t>
            </a:r>
            <a:endParaRPr/>
          </a:p>
        </p:txBody>
      </p:sp>
      <p:sp>
        <p:nvSpPr>
          <p:cNvPr id="97" name="Google Shape;97;p10"/>
          <p:cNvSpPr/>
          <p:nvPr/>
        </p:nvSpPr>
        <p:spPr>
          <a:xfrm>
            <a:off x="9640039" y="5666014"/>
            <a:ext cx="2340776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SSDFileStorageDevice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ssd_nand.txt 입출력</a:t>
            </a:r>
            <a:endParaRPr/>
          </a:p>
        </p:txBody>
      </p:sp>
      <p:cxnSp>
        <p:nvCxnSpPr>
          <p:cNvPr id="98" name="Google Shape;98;p10"/>
          <p:cNvCxnSpPr>
            <a:stCxn id="92" idx="2"/>
            <a:endCxn id="96" idx="0"/>
          </p:cNvCxnSpPr>
          <p:nvPr/>
        </p:nvCxnSpPr>
        <p:spPr>
          <a:xfrm>
            <a:off x="4053717" y="5358737"/>
            <a:ext cx="0" cy="300300"/>
          </a:xfrm>
          <a:prstGeom prst="straightConnector1">
            <a:avLst/>
          </a:prstGeom>
          <a:noFill/>
          <a:ln w="9525" cap="flat" cmpd="sng">
            <a:solidFill>
              <a:srgbClr val="115D8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" name="Google Shape;99;p10"/>
          <p:cNvCxnSpPr>
            <a:stCxn id="93" idx="2"/>
            <a:endCxn id="95" idx="0"/>
          </p:cNvCxnSpPr>
          <p:nvPr/>
        </p:nvCxnSpPr>
        <p:spPr>
          <a:xfrm>
            <a:off x="7451131" y="5358737"/>
            <a:ext cx="0" cy="307200"/>
          </a:xfrm>
          <a:prstGeom prst="straightConnector1">
            <a:avLst/>
          </a:prstGeom>
          <a:noFill/>
          <a:ln w="9525" cap="flat" cmpd="sng">
            <a:solidFill>
              <a:srgbClr val="115D8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" name="Google Shape;100;p10"/>
          <p:cNvCxnSpPr>
            <a:stCxn id="94" idx="2"/>
            <a:endCxn id="97" idx="0"/>
          </p:cNvCxnSpPr>
          <p:nvPr/>
        </p:nvCxnSpPr>
        <p:spPr>
          <a:xfrm flipH="1">
            <a:off x="10810316" y="5363992"/>
            <a:ext cx="9300" cy="302100"/>
          </a:xfrm>
          <a:prstGeom prst="straightConnector1">
            <a:avLst/>
          </a:prstGeom>
          <a:noFill/>
          <a:ln w="9525" cap="flat" cmpd="sng">
            <a:solidFill>
              <a:srgbClr val="115D8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1" name="Google Shape;101;p10"/>
          <p:cNvCxnSpPr>
            <a:stCxn id="92" idx="3"/>
            <a:endCxn id="93" idx="1"/>
          </p:cNvCxnSpPr>
          <p:nvPr/>
        </p:nvCxnSpPr>
        <p:spPr>
          <a:xfrm>
            <a:off x="5132386" y="4947269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02" name="Google Shape;102;p10"/>
          <p:cNvCxnSpPr>
            <a:stCxn id="93" idx="3"/>
            <a:endCxn id="94" idx="1"/>
          </p:cNvCxnSpPr>
          <p:nvPr/>
        </p:nvCxnSpPr>
        <p:spPr>
          <a:xfrm>
            <a:off x="9095821" y="4947269"/>
            <a:ext cx="806100" cy="5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3" name="Google Shape;103;p10"/>
          <p:cNvSpPr/>
          <p:nvPr/>
        </p:nvSpPr>
        <p:spPr>
          <a:xfrm>
            <a:off x="2397765" y="1511773"/>
            <a:ext cx="2734621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Shell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read/write/help.. 명령어 분석 </a:t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5339266" y="2164643"/>
            <a:ext cx="2340777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ISSDAdapter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SSDAdapter용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Interface</a:t>
            </a:r>
            <a:endParaRPr dirty="0"/>
          </a:p>
        </p:txBody>
      </p:sp>
      <p:sp>
        <p:nvSpPr>
          <p:cNvPr id="105" name="Google Shape;105;p10"/>
          <p:cNvSpPr/>
          <p:nvPr/>
        </p:nvSpPr>
        <p:spPr>
          <a:xfrm>
            <a:off x="5509349" y="1002357"/>
            <a:ext cx="2000613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TestScript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Script 수행 및 생성</a:t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3682410" y="3225255"/>
            <a:ext cx="2340776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SSDAdapter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read/write/fullwrite/..처리</a:t>
            </a:r>
            <a:endParaRPr/>
          </a:p>
        </p:txBody>
      </p:sp>
      <p:sp>
        <p:nvSpPr>
          <p:cNvPr id="107" name="Google Shape;107;p10"/>
          <p:cNvSpPr/>
          <p:nvPr/>
        </p:nvSpPr>
        <p:spPr>
          <a:xfrm>
            <a:off x="8234636" y="1062682"/>
            <a:ext cx="3089515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Logger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latest.log, until_.log/.zip 파일 관리</a:t>
            </a:r>
            <a:endParaRPr/>
          </a:p>
        </p:txBody>
      </p:sp>
      <p:cxnSp>
        <p:nvCxnSpPr>
          <p:cNvPr id="108" name="Google Shape;108;p10"/>
          <p:cNvCxnSpPr>
            <a:stCxn id="103" idx="3"/>
            <a:endCxn id="104" idx="1"/>
          </p:cNvCxnSpPr>
          <p:nvPr/>
        </p:nvCxnSpPr>
        <p:spPr>
          <a:xfrm>
            <a:off x="5132386" y="1923241"/>
            <a:ext cx="206880" cy="65287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09" name="Google Shape;109;p10"/>
          <p:cNvCxnSpPr>
            <a:stCxn id="103" idx="3"/>
            <a:endCxn id="105" idx="1"/>
          </p:cNvCxnSpPr>
          <p:nvPr/>
        </p:nvCxnSpPr>
        <p:spPr>
          <a:xfrm rot="10800000" flipH="1">
            <a:off x="5132386" y="1413841"/>
            <a:ext cx="377100" cy="509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10" name="Google Shape;110;p10"/>
          <p:cNvSpPr/>
          <p:nvPr/>
        </p:nvSpPr>
        <p:spPr>
          <a:xfrm>
            <a:off x="6151964" y="3225255"/>
            <a:ext cx="2598333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MockSSDAdapter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SSDAdapter의 Test Double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10"/>
          <p:cNvCxnSpPr>
            <a:stCxn id="106" idx="0"/>
            <a:endCxn id="104" idx="2"/>
          </p:cNvCxnSpPr>
          <p:nvPr/>
        </p:nvCxnSpPr>
        <p:spPr>
          <a:xfrm flipV="1">
            <a:off x="4852798" y="2987579"/>
            <a:ext cx="1656857" cy="237676"/>
          </a:xfrm>
          <a:prstGeom prst="straightConnector1">
            <a:avLst/>
          </a:prstGeom>
          <a:noFill/>
          <a:ln w="9525" cap="flat" cmpd="sng">
            <a:solidFill>
              <a:srgbClr val="115D8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" name="Google Shape;112;p10"/>
          <p:cNvCxnSpPr>
            <a:stCxn id="110" idx="0"/>
            <a:endCxn id="104" idx="2"/>
          </p:cNvCxnSpPr>
          <p:nvPr/>
        </p:nvCxnSpPr>
        <p:spPr>
          <a:xfrm flipH="1" flipV="1">
            <a:off x="6509655" y="2987579"/>
            <a:ext cx="941476" cy="237676"/>
          </a:xfrm>
          <a:prstGeom prst="straightConnector1">
            <a:avLst/>
          </a:prstGeom>
          <a:noFill/>
          <a:ln w="9525" cap="flat" cmpd="sng">
            <a:solidFill>
              <a:srgbClr val="115D8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3" name="Google Shape;113;p10"/>
          <p:cNvSpPr/>
          <p:nvPr/>
        </p:nvSpPr>
        <p:spPr>
          <a:xfrm>
            <a:off x="8234636" y="2173389"/>
            <a:ext cx="3089515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FileManager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latest.log, until_.log/.zip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파일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  <a:endParaRPr dirty="0"/>
          </a:p>
        </p:txBody>
      </p:sp>
      <p:cxnSp>
        <p:nvCxnSpPr>
          <p:cNvPr id="114" name="Google Shape;114;p10"/>
          <p:cNvCxnSpPr>
            <a:stCxn id="107" idx="2"/>
            <a:endCxn id="113" idx="0"/>
          </p:cNvCxnSpPr>
          <p:nvPr/>
        </p:nvCxnSpPr>
        <p:spPr>
          <a:xfrm>
            <a:off x="9779394" y="1885618"/>
            <a:ext cx="0" cy="287700"/>
          </a:xfrm>
          <a:prstGeom prst="straightConnector1">
            <a:avLst/>
          </a:prstGeom>
          <a:noFill/>
          <a:ln w="9525" cap="flat" cmpd="sng">
            <a:solidFill>
              <a:srgbClr val="115D8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5" name="Google Shape;115;p10"/>
          <p:cNvSpPr/>
          <p:nvPr/>
        </p:nvSpPr>
        <p:spPr>
          <a:xfrm>
            <a:off x="4503761" y="4048191"/>
            <a:ext cx="349037" cy="487610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0"/>
          <p:cNvSpPr/>
          <p:nvPr/>
        </p:nvSpPr>
        <p:spPr>
          <a:xfrm rot="-5400000">
            <a:off x="1988911" y="1785798"/>
            <a:ext cx="348900" cy="487500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0"/>
          <p:cNvSpPr/>
          <p:nvPr/>
        </p:nvSpPr>
        <p:spPr>
          <a:xfrm rot="-5400000">
            <a:off x="2556741" y="4774662"/>
            <a:ext cx="348900" cy="487500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0"/>
          <p:cNvCxnSpPr/>
          <p:nvPr/>
        </p:nvCxnSpPr>
        <p:spPr>
          <a:xfrm rot="10800000" flipH="1">
            <a:off x="2305900" y="4227900"/>
            <a:ext cx="9837900" cy="285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112;p10">
            <a:extLst>
              <a:ext uri="{FF2B5EF4-FFF2-40B4-BE49-F238E27FC236}">
                <a16:creationId xmlns:a16="http://schemas.microsoft.com/office/drawing/2014/main" id="{0CDA3D0D-2362-4451-A3DF-E180C9A144C8}"/>
              </a:ext>
            </a:extLst>
          </p:cNvPr>
          <p:cNvCxnSpPr>
            <a:cxnSpLocks/>
            <a:stCxn id="105" idx="2"/>
            <a:endCxn id="104" idx="0"/>
          </p:cNvCxnSpPr>
          <p:nvPr/>
        </p:nvCxnSpPr>
        <p:spPr>
          <a:xfrm flipH="1">
            <a:off x="6509655" y="1825293"/>
            <a:ext cx="1" cy="339350"/>
          </a:xfrm>
          <a:prstGeom prst="straightConnector1">
            <a:avLst/>
          </a:prstGeom>
          <a:noFill/>
          <a:ln w="9525" cap="flat" cmpd="sng">
            <a:solidFill>
              <a:srgbClr val="115D8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440DB-AF5D-4460-8EDD-ABDA3C01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[Design] Overall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51B845-826C-4080-BA8D-DB448DDE2A92}"/>
              </a:ext>
            </a:extLst>
          </p:cNvPr>
          <p:cNvSpPr/>
          <p:nvPr/>
        </p:nvSpPr>
        <p:spPr>
          <a:xfrm>
            <a:off x="395890" y="1420930"/>
            <a:ext cx="4086886" cy="39557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 err="1">
                <a:solidFill>
                  <a:schemeClr val="tx1"/>
                </a:solidFill>
              </a:rPr>
              <a:t>TestShell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44E92E-BC62-4F8B-82EB-C436B833BB6B}"/>
              </a:ext>
            </a:extLst>
          </p:cNvPr>
          <p:cNvSpPr/>
          <p:nvPr/>
        </p:nvSpPr>
        <p:spPr>
          <a:xfrm>
            <a:off x="605980" y="2241617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Shell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CD06B1-A6FE-480D-B12F-406AD8D74F63}"/>
              </a:ext>
            </a:extLst>
          </p:cNvPr>
          <p:cNvSpPr/>
          <p:nvPr/>
        </p:nvSpPr>
        <p:spPr>
          <a:xfrm>
            <a:off x="2471616" y="2241617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SSDAdapter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56C0ED-ABD1-4718-A9A2-4AB0FEC87654}"/>
              </a:ext>
            </a:extLst>
          </p:cNvPr>
          <p:cNvSpPr/>
          <p:nvPr/>
        </p:nvSpPr>
        <p:spPr>
          <a:xfrm>
            <a:off x="605980" y="3283017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TestScript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D75C0E-DBF7-4AB3-8EDD-D3ABBE9B9739}"/>
              </a:ext>
            </a:extLst>
          </p:cNvPr>
          <p:cNvSpPr/>
          <p:nvPr/>
        </p:nvSpPr>
        <p:spPr>
          <a:xfrm>
            <a:off x="2471616" y="3283017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TestShellLogger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649584-3D94-4D33-BF1E-ED6B1A1D8749}"/>
              </a:ext>
            </a:extLst>
          </p:cNvPr>
          <p:cNvSpPr/>
          <p:nvPr/>
        </p:nvSpPr>
        <p:spPr>
          <a:xfrm>
            <a:off x="2471616" y="4324417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FileManager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3490D1-D509-42D2-A043-8399DDD9E8B1}"/>
              </a:ext>
            </a:extLst>
          </p:cNvPr>
          <p:cNvSpPr/>
          <p:nvPr/>
        </p:nvSpPr>
        <p:spPr>
          <a:xfrm>
            <a:off x="7215790" y="1420930"/>
            <a:ext cx="4086886" cy="39515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SSD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87EDD5-226F-41B7-891D-28D052EE8252}"/>
              </a:ext>
            </a:extLst>
          </p:cNvPr>
          <p:cNvSpPr/>
          <p:nvPr/>
        </p:nvSpPr>
        <p:spPr>
          <a:xfrm>
            <a:off x="7552880" y="2311400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SSDCmdParser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461E2F-B103-4125-B9B8-D7EA3B28FC85}"/>
              </a:ext>
            </a:extLst>
          </p:cNvPr>
          <p:cNvSpPr/>
          <p:nvPr/>
        </p:nvSpPr>
        <p:spPr>
          <a:xfrm>
            <a:off x="9418516" y="2311400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SSDCmdBuffer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50CBB3-6BF3-407E-BD32-F1970DD49263}"/>
              </a:ext>
            </a:extLst>
          </p:cNvPr>
          <p:cNvSpPr/>
          <p:nvPr/>
        </p:nvSpPr>
        <p:spPr>
          <a:xfrm>
            <a:off x="9418516" y="3283016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SSDDevice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749186-B21A-4172-9006-6972DEFBB54F}"/>
              </a:ext>
            </a:extLst>
          </p:cNvPr>
          <p:cNvSpPr/>
          <p:nvPr/>
        </p:nvSpPr>
        <p:spPr>
          <a:xfrm>
            <a:off x="9466034" y="4313454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SSDFileStorage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Device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FCD6503-0DC3-4F76-A7B3-7CE2D53A0CD7}"/>
              </a:ext>
            </a:extLst>
          </p:cNvPr>
          <p:cNvSpPr/>
          <p:nvPr/>
        </p:nvSpPr>
        <p:spPr>
          <a:xfrm>
            <a:off x="7552880" y="3292340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SSDFileOutput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62A692-1DE3-4EFD-8811-30C3A5EE7D63}"/>
              </a:ext>
            </a:extLst>
          </p:cNvPr>
          <p:cNvSpPr/>
          <p:nvPr/>
        </p:nvSpPr>
        <p:spPr>
          <a:xfrm>
            <a:off x="9466034" y="5614872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ssd_nand.txt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A1F0A9-8DFF-41A6-A794-E5C25C7F3829}"/>
              </a:ext>
            </a:extLst>
          </p:cNvPr>
          <p:cNvSpPr/>
          <p:nvPr/>
        </p:nvSpPr>
        <p:spPr>
          <a:xfrm>
            <a:off x="5009917" y="3692089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ssd_output.txt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FBD5C93-5DF2-49CD-A1A2-4E738C16ABCB}"/>
              </a:ext>
            </a:extLst>
          </p:cNvPr>
          <p:cNvCxnSpPr>
            <a:cxnSpLocks/>
          </p:cNvCxnSpPr>
          <p:nvPr/>
        </p:nvCxnSpPr>
        <p:spPr>
          <a:xfrm flipH="1">
            <a:off x="6665463" y="4116336"/>
            <a:ext cx="54207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D5102B5-3982-460F-8DB6-F63E95C9777A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474525" y="4101163"/>
            <a:ext cx="535392" cy="932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DBC9C5-ECA9-4441-A084-65F9CE449581}"/>
              </a:ext>
            </a:extLst>
          </p:cNvPr>
          <p:cNvSpPr txBox="1"/>
          <p:nvPr/>
        </p:nvSpPr>
        <p:spPr>
          <a:xfrm>
            <a:off x="5149109" y="4625055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 / ERROR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5687047-488D-4C90-B6A7-290271AC3D9A}"/>
              </a:ext>
            </a:extLst>
          </p:cNvPr>
          <p:cNvCxnSpPr>
            <a:cxnSpLocks/>
          </p:cNvCxnSpPr>
          <p:nvPr/>
        </p:nvCxnSpPr>
        <p:spPr>
          <a:xfrm>
            <a:off x="4482776" y="2452128"/>
            <a:ext cx="2733014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298B84F-EC1C-455C-84CC-B18E31F99B08}"/>
              </a:ext>
            </a:extLst>
          </p:cNvPr>
          <p:cNvSpPr txBox="1"/>
          <p:nvPr/>
        </p:nvSpPr>
        <p:spPr>
          <a:xfrm>
            <a:off x="5432411" y="2086316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W/R/E/F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2C3AB5-C7BB-4581-A781-3D44090F939B}"/>
              </a:ext>
            </a:extLst>
          </p:cNvPr>
          <p:cNvSpPr/>
          <p:nvPr/>
        </p:nvSpPr>
        <p:spPr>
          <a:xfrm>
            <a:off x="605980" y="5625646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Script.txt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068B22-CA01-45A5-B77C-9DC66A57DA43}"/>
              </a:ext>
            </a:extLst>
          </p:cNvPr>
          <p:cNvSpPr/>
          <p:nvPr/>
        </p:nvSpPr>
        <p:spPr>
          <a:xfrm>
            <a:off x="2471616" y="5625646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XXX.log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AF538DB-3797-4E10-B764-70E889A2F04A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433753" y="5372501"/>
            <a:ext cx="0" cy="25314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7C79B46-A618-496C-8AEC-53322C1826B3}"/>
              </a:ext>
            </a:extLst>
          </p:cNvPr>
          <p:cNvCxnSpPr>
            <a:cxnSpLocks/>
          </p:cNvCxnSpPr>
          <p:nvPr/>
        </p:nvCxnSpPr>
        <p:spPr>
          <a:xfrm>
            <a:off x="3310742" y="5372501"/>
            <a:ext cx="0" cy="25314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F8CAF6-C40E-4EA8-B62F-60CB59579259}"/>
              </a:ext>
            </a:extLst>
          </p:cNvPr>
          <p:cNvSpPr/>
          <p:nvPr/>
        </p:nvSpPr>
        <p:spPr>
          <a:xfrm>
            <a:off x="7559386" y="4328486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SSDCmdBuffer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A1440C2-C60A-6110-FBF2-1FB19FE0D54C}"/>
              </a:ext>
            </a:extLst>
          </p:cNvPr>
          <p:cNvCxnSpPr>
            <a:cxnSpLocks/>
          </p:cNvCxnSpPr>
          <p:nvPr/>
        </p:nvCxnSpPr>
        <p:spPr>
          <a:xfrm>
            <a:off x="8335920" y="5372500"/>
            <a:ext cx="0" cy="25314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207DD3-BFAF-2173-B066-ACA0DE2E8F82}"/>
              </a:ext>
            </a:extLst>
          </p:cNvPr>
          <p:cNvSpPr/>
          <p:nvPr/>
        </p:nvSpPr>
        <p:spPr>
          <a:xfrm>
            <a:off x="7508147" y="5625646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1_W_12_0x203.txt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2_E_3_2.txt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3_E_53_8.txt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4_empty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5_empty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79B4C5F-00A6-AC7C-DE30-FC0C5F97F972}"/>
              </a:ext>
            </a:extLst>
          </p:cNvPr>
          <p:cNvCxnSpPr>
            <a:cxnSpLocks/>
          </p:cNvCxnSpPr>
          <p:nvPr/>
        </p:nvCxnSpPr>
        <p:spPr>
          <a:xfrm>
            <a:off x="10242256" y="5372500"/>
            <a:ext cx="0" cy="25314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04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37E63F-C6C5-4151-B031-C653CC2F383D}"/>
              </a:ext>
            </a:extLst>
          </p:cNvPr>
          <p:cNvSpPr/>
          <p:nvPr/>
        </p:nvSpPr>
        <p:spPr>
          <a:xfrm>
            <a:off x="7093819" y="1078029"/>
            <a:ext cx="2040556" cy="53910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Infrastructure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C2B24B-EE92-46B4-8884-84141F6C86CC}"/>
              </a:ext>
            </a:extLst>
          </p:cNvPr>
          <p:cNvSpPr/>
          <p:nvPr/>
        </p:nvSpPr>
        <p:spPr>
          <a:xfrm>
            <a:off x="2669190" y="1078030"/>
            <a:ext cx="4086886" cy="15349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View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22289D-D5F5-41EC-9463-A588694BB552}"/>
              </a:ext>
            </a:extLst>
          </p:cNvPr>
          <p:cNvSpPr/>
          <p:nvPr/>
        </p:nvSpPr>
        <p:spPr>
          <a:xfrm>
            <a:off x="2669189" y="2738153"/>
            <a:ext cx="4086886" cy="37287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Controller / Model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61CD10A-1609-4897-AFEE-AA8CCF3CC934}"/>
              </a:ext>
            </a:extLst>
          </p:cNvPr>
          <p:cNvSpPr/>
          <p:nvPr/>
        </p:nvSpPr>
        <p:spPr>
          <a:xfrm>
            <a:off x="317734" y="1075856"/>
            <a:ext cx="2125843" cy="53910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Test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6D5DD074-A0F3-4D24-B571-0D8B99E9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</p:spPr>
        <p:txBody>
          <a:bodyPr>
            <a:normAutofit/>
          </a:bodyPr>
          <a:lstStyle/>
          <a:p>
            <a:r>
              <a:rPr lang="en-US" altLang="ko-KR" dirty="0"/>
              <a:t>[Design] Test Shell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168BEE6-0849-4248-B806-2F3B79FD5771}"/>
              </a:ext>
            </a:extLst>
          </p:cNvPr>
          <p:cNvSpPr/>
          <p:nvPr/>
        </p:nvSpPr>
        <p:spPr>
          <a:xfrm>
            <a:off x="3926509" y="1530417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Shell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B224BD3-E222-47E1-99D5-F882890E6BDB}"/>
              </a:ext>
            </a:extLst>
          </p:cNvPr>
          <p:cNvSpPr/>
          <p:nvPr/>
        </p:nvSpPr>
        <p:spPr>
          <a:xfrm>
            <a:off x="2883772" y="3166711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ISSDAdapter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8909BAB-4FB7-4C75-B026-EAD590AB33AD}"/>
              </a:ext>
            </a:extLst>
          </p:cNvPr>
          <p:cNvSpPr/>
          <p:nvPr/>
        </p:nvSpPr>
        <p:spPr>
          <a:xfrm>
            <a:off x="2883772" y="4907441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SSDAdapter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6EC49B-99EB-47ED-BC65-D8D355FD37B0}"/>
              </a:ext>
            </a:extLst>
          </p:cNvPr>
          <p:cNvSpPr/>
          <p:nvPr/>
        </p:nvSpPr>
        <p:spPr>
          <a:xfrm>
            <a:off x="545637" y="1488306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Shell_test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9E1F07A-D240-4D73-9A61-06F409F327FA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flipH="1">
            <a:off x="3711545" y="2348564"/>
            <a:ext cx="1042737" cy="81814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3FA79DC-A0EA-49CA-8E26-C034965E9E00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3711545" y="3984858"/>
            <a:ext cx="0" cy="92258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6F3B28B-363D-4771-AEAE-C63B7F0C8C2F}"/>
              </a:ext>
            </a:extLst>
          </p:cNvPr>
          <p:cNvSpPr/>
          <p:nvPr/>
        </p:nvSpPr>
        <p:spPr>
          <a:xfrm>
            <a:off x="545637" y="2444446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SSDAdapter_test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2DE458-5558-4B9A-9DA5-63E867E2E467}"/>
              </a:ext>
            </a:extLst>
          </p:cNvPr>
          <p:cNvSpPr/>
          <p:nvPr/>
        </p:nvSpPr>
        <p:spPr>
          <a:xfrm>
            <a:off x="4884543" y="3166710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TestScript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93C0343-B66F-4BEC-8208-8068BF8AF463}"/>
              </a:ext>
            </a:extLst>
          </p:cNvPr>
          <p:cNvSpPr/>
          <p:nvPr/>
        </p:nvSpPr>
        <p:spPr>
          <a:xfrm>
            <a:off x="7288247" y="1853332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TestShellLogger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29EB27-5BBE-4D06-AE88-3249AF3A6B44}"/>
              </a:ext>
            </a:extLst>
          </p:cNvPr>
          <p:cNvSpPr/>
          <p:nvPr/>
        </p:nvSpPr>
        <p:spPr>
          <a:xfrm>
            <a:off x="7333164" y="3244953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FileManager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6FE3735-E2B0-4EA9-8B9D-2EB1FB28A7C1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>
            <a:off x="4754282" y="2348564"/>
            <a:ext cx="958034" cy="81814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F11EA74-D2C0-4957-9DA5-E2570B9D25DE}"/>
              </a:ext>
            </a:extLst>
          </p:cNvPr>
          <p:cNvSpPr txBox="1"/>
          <p:nvPr/>
        </p:nvSpPr>
        <p:spPr>
          <a:xfrm>
            <a:off x="8151736" y="1525483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[singleton]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8E2396-93A6-4E61-BCD2-C09ABC6547F4}"/>
              </a:ext>
            </a:extLst>
          </p:cNvPr>
          <p:cNvSpPr txBox="1"/>
          <p:nvPr/>
        </p:nvSpPr>
        <p:spPr>
          <a:xfrm>
            <a:off x="8151736" y="2858933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[singleton]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9C6C0BB-7166-42A5-B5E8-E8ADC89DFE42}"/>
              </a:ext>
            </a:extLst>
          </p:cNvPr>
          <p:cNvSpPr/>
          <p:nvPr/>
        </p:nvSpPr>
        <p:spPr>
          <a:xfrm>
            <a:off x="545637" y="3400586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TestScript_test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C130E4D-2AE5-470F-9BC4-61C42879C0FA}"/>
              </a:ext>
            </a:extLst>
          </p:cNvPr>
          <p:cNvSpPr/>
          <p:nvPr/>
        </p:nvSpPr>
        <p:spPr>
          <a:xfrm>
            <a:off x="545637" y="4356726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TestShellLogger_test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9AFE48-C83E-4887-B892-87C67DE3FC9D}"/>
              </a:ext>
            </a:extLst>
          </p:cNvPr>
          <p:cNvSpPr txBox="1"/>
          <p:nvPr/>
        </p:nvSpPr>
        <p:spPr>
          <a:xfrm>
            <a:off x="938111" y="5182473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[mocking]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681E0B9-4D36-4D42-B990-8DC0B7796689}"/>
              </a:ext>
            </a:extLst>
          </p:cNvPr>
          <p:cNvSpPr/>
          <p:nvPr/>
        </p:nvSpPr>
        <p:spPr>
          <a:xfrm>
            <a:off x="563802" y="5468975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MockSSDAdapter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4C65FD0-5FED-4C83-A07D-D1A90B05B162}"/>
              </a:ext>
            </a:extLst>
          </p:cNvPr>
          <p:cNvSpPr/>
          <p:nvPr/>
        </p:nvSpPr>
        <p:spPr>
          <a:xfrm>
            <a:off x="9229725" y="1075856"/>
            <a:ext cx="2762250" cy="5391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‘Test Shell’ Module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Shell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User Interface </a:t>
            </a:r>
            <a:r>
              <a:rPr lang="ko-KR" altLang="en-US" sz="1100" dirty="0">
                <a:solidFill>
                  <a:schemeClr val="tx1"/>
                </a:solidFill>
              </a:rPr>
              <a:t>기능 제공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Command Parser </a:t>
            </a:r>
            <a:r>
              <a:rPr lang="ko-KR" altLang="en-US" sz="1100" dirty="0">
                <a:solidFill>
                  <a:schemeClr val="tx1"/>
                </a:solidFill>
              </a:rPr>
              <a:t>기능 제공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Command valid check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Script Runner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SSD Adapter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SSD.exe </a:t>
            </a:r>
            <a:r>
              <a:rPr lang="ko-KR" altLang="en-US" sz="1100" dirty="0">
                <a:solidFill>
                  <a:schemeClr val="tx1"/>
                </a:solidFill>
              </a:rPr>
              <a:t>와의 </a:t>
            </a:r>
            <a:r>
              <a:rPr lang="en-US" altLang="ko-KR" sz="1100" dirty="0">
                <a:solidFill>
                  <a:schemeClr val="tx1"/>
                </a:solidFill>
              </a:rPr>
              <a:t>Interface </a:t>
            </a:r>
            <a:r>
              <a:rPr lang="ko-KR" altLang="en-US" sz="1100" dirty="0">
                <a:solidFill>
                  <a:schemeClr val="tx1"/>
                </a:solidFill>
              </a:rPr>
              <a:t>제공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SSD </a:t>
            </a:r>
            <a:r>
              <a:rPr lang="ko-KR" altLang="en-US" sz="1100" dirty="0">
                <a:solidFill>
                  <a:schemeClr val="tx1"/>
                </a:solidFill>
              </a:rPr>
              <a:t>명령 전달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SSD</a:t>
            </a:r>
            <a:r>
              <a:rPr lang="ko-KR" altLang="en-US" sz="1100" dirty="0">
                <a:solidFill>
                  <a:schemeClr val="tx1"/>
                </a:solidFill>
              </a:rPr>
              <a:t> 결과 확인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SSD </a:t>
            </a:r>
            <a:r>
              <a:rPr lang="ko-KR" altLang="en-US" sz="1100" dirty="0">
                <a:solidFill>
                  <a:schemeClr val="tx1"/>
                </a:solidFill>
              </a:rPr>
              <a:t>조합 명령 처리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fullread</a:t>
            </a:r>
            <a:r>
              <a:rPr lang="en-US" altLang="ko-KR" sz="1100" dirty="0">
                <a:solidFill>
                  <a:schemeClr val="tx1"/>
                </a:solidFill>
              </a:rPr>
              <a:t>/write)</a:t>
            </a: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Test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Script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Script File Search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Script </a:t>
            </a:r>
            <a:r>
              <a:rPr lang="ko-KR" altLang="en-US" sz="1100" dirty="0">
                <a:solidFill>
                  <a:schemeClr val="tx1"/>
                </a:solidFill>
              </a:rPr>
              <a:t>내 </a:t>
            </a:r>
            <a:r>
              <a:rPr lang="en-US" altLang="ko-KR" sz="1100" dirty="0">
                <a:solidFill>
                  <a:schemeClr val="tx1"/>
                </a:solidFill>
              </a:rPr>
              <a:t>Command Parsing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Command </a:t>
            </a:r>
            <a:r>
              <a:rPr lang="ko-KR" altLang="en-US" sz="1100" dirty="0">
                <a:solidFill>
                  <a:schemeClr val="tx1"/>
                </a:solidFill>
              </a:rPr>
              <a:t>전달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err="1">
                <a:solidFill>
                  <a:schemeClr val="tx1"/>
                </a:solidFill>
              </a:rPr>
              <a:t>TestShell</a:t>
            </a:r>
            <a:r>
              <a:rPr lang="en-US" altLang="ko-KR" sz="1100" dirty="0">
                <a:solidFill>
                  <a:schemeClr val="tx1"/>
                </a:solidFill>
              </a:rPr>
              <a:t> Logger (Singleton)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Logging </a:t>
            </a:r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(string, variable </a:t>
            </a:r>
            <a:r>
              <a:rPr lang="ko-KR" altLang="en-US" sz="1100" dirty="0">
                <a:solidFill>
                  <a:schemeClr val="tx1"/>
                </a:solidFill>
              </a:rPr>
              <a:t>형식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Log file </a:t>
            </a:r>
            <a:r>
              <a:rPr lang="ko-KR" altLang="en-US" sz="1100" dirty="0">
                <a:solidFill>
                  <a:schemeClr val="tx1"/>
                </a:solidFill>
              </a:rPr>
              <a:t>저장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err="1">
                <a:solidFill>
                  <a:schemeClr val="tx1"/>
                </a:solidFill>
              </a:rPr>
              <a:t>FileManager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File</a:t>
            </a:r>
            <a:r>
              <a:rPr lang="ko-KR" altLang="en-US" sz="1100" dirty="0">
                <a:solidFill>
                  <a:schemeClr val="tx1"/>
                </a:solidFill>
              </a:rPr>
              <a:t> 관련 </a:t>
            </a:r>
            <a:r>
              <a:rPr lang="en-US" altLang="ko-KR" sz="1100" dirty="0">
                <a:solidFill>
                  <a:schemeClr val="tx1"/>
                </a:solidFill>
              </a:rPr>
              <a:t>API </a:t>
            </a:r>
            <a:r>
              <a:rPr lang="ko-KR" altLang="en-US" sz="1100" dirty="0">
                <a:solidFill>
                  <a:schemeClr val="tx1"/>
                </a:solidFill>
              </a:rPr>
              <a:t>제공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err="1">
                <a:solidFill>
                  <a:schemeClr val="tx1"/>
                </a:solidFill>
              </a:rPr>
              <a:t>Open,create</a:t>
            </a:r>
            <a:r>
              <a:rPr lang="en-US" altLang="ko-KR" sz="1100" dirty="0">
                <a:solidFill>
                  <a:schemeClr val="tx1"/>
                </a:solidFill>
              </a:rPr>
              <a:t> file/</a:t>
            </a:r>
            <a:r>
              <a:rPr lang="en-US" altLang="ko-KR" sz="1100" dirty="0" err="1">
                <a:solidFill>
                  <a:schemeClr val="tx1"/>
                </a:solidFill>
              </a:rPr>
              <a:t>dir</a:t>
            </a:r>
            <a:r>
              <a:rPr lang="en-US" altLang="ko-KR" sz="1100" dirty="0">
                <a:solidFill>
                  <a:schemeClr val="tx1"/>
                </a:solidFill>
              </a:rPr>
              <a:t>, close, read/write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Size check and rename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8BDB028-9BDA-46B1-B102-0ECD05DE4818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756076" y="1845528"/>
            <a:ext cx="345224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6ED0318-E96E-404A-A461-848071A3CDB9}"/>
              </a:ext>
            </a:extLst>
          </p:cNvPr>
          <p:cNvCxnSpPr>
            <a:cxnSpLocks/>
          </p:cNvCxnSpPr>
          <p:nvPr/>
        </p:nvCxnSpPr>
        <p:spPr>
          <a:xfrm>
            <a:off x="6748595" y="3607653"/>
            <a:ext cx="345224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31DE8B2-0F2F-4D9A-BC5C-B1B022B5DB24}"/>
              </a:ext>
            </a:extLst>
          </p:cNvPr>
          <p:cNvCxnSpPr>
            <a:cxnSpLocks/>
          </p:cNvCxnSpPr>
          <p:nvPr/>
        </p:nvCxnSpPr>
        <p:spPr>
          <a:xfrm>
            <a:off x="8162925" y="2671479"/>
            <a:ext cx="0" cy="59111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AC4BD94-BA52-40F5-9723-9B056A9C24E8}"/>
              </a:ext>
            </a:extLst>
          </p:cNvPr>
          <p:cNvCxnSpPr>
            <a:cxnSpLocks/>
          </p:cNvCxnSpPr>
          <p:nvPr/>
        </p:nvCxnSpPr>
        <p:spPr>
          <a:xfrm flipH="1" flipV="1">
            <a:off x="4539318" y="3566041"/>
            <a:ext cx="345225" cy="974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BB336FA-0393-4206-AD51-5F1C7FE1CB06}"/>
              </a:ext>
            </a:extLst>
          </p:cNvPr>
          <p:cNvCxnSpPr>
            <a:cxnSpLocks/>
          </p:cNvCxnSpPr>
          <p:nvPr/>
        </p:nvCxnSpPr>
        <p:spPr>
          <a:xfrm>
            <a:off x="2443577" y="2064603"/>
            <a:ext cx="29293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2B862AF-DFE9-4DAB-99B2-60E395957597}"/>
              </a:ext>
            </a:extLst>
          </p:cNvPr>
          <p:cNvCxnSpPr>
            <a:cxnSpLocks/>
          </p:cNvCxnSpPr>
          <p:nvPr/>
        </p:nvCxnSpPr>
        <p:spPr>
          <a:xfrm>
            <a:off x="2443577" y="4254498"/>
            <a:ext cx="29293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AB28DE98-526C-410F-96DF-BF2892F81A07}"/>
              </a:ext>
            </a:extLst>
          </p:cNvPr>
          <p:cNvCxnSpPr>
            <a:cxnSpLocks/>
            <a:stCxn id="37" idx="2"/>
            <a:endCxn id="34" idx="2"/>
          </p:cNvCxnSpPr>
          <p:nvPr/>
        </p:nvCxnSpPr>
        <p:spPr>
          <a:xfrm rot="16200000" flipH="1">
            <a:off x="4746290" y="3101290"/>
            <a:ext cx="2173" cy="6733441"/>
          </a:xfrm>
          <a:prstGeom prst="bentConnector3">
            <a:avLst>
              <a:gd name="adj1" fmla="val 1062001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78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1847</Words>
  <Application>Microsoft Office PowerPoint</Application>
  <PresentationFormat>와이드스크린</PresentationFormat>
  <Paragraphs>460</Paragraphs>
  <Slides>34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gg sans</vt:lpstr>
      <vt:lpstr>ui-monospace</vt:lpstr>
      <vt:lpstr>돋움체</vt:lpstr>
      <vt:lpstr>Malgun Gothic</vt:lpstr>
      <vt:lpstr>Arial</vt:lpstr>
      <vt:lpstr>Wingdings</vt:lpstr>
      <vt:lpstr>Office 테마</vt:lpstr>
      <vt:lpstr>PowerPoint 프레젠테이션</vt:lpstr>
      <vt:lpstr>개요</vt:lpstr>
      <vt:lpstr>프로젝트 준비 </vt:lpstr>
      <vt:lpstr>프로젝트 준비</vt:lpstr>
      <vt:lpstr>프로젝트 개요 </vt:lpstr>
      <vt:lpstr>프로젝트 요구사항 (기능/비기능)</vt:lpstr>
      <vt:lpstr>프로젝트 구조</vt:lpstr>
      <vt:lpstr>[Design] Overall </vt:lpstr>
      <vt:lpstr>[Design] Test Shell</vt:lpstr>
      <vt:lpstr>[Design] SSD</vt:lpstr>
      <vt:lpstr>팀원 역할</vt:lpstr>
      <vt:lpstr>PowerPoint 프레젠테이션</vt:lpstr>
      <vt:lpstr>TDD List </vt:lpstr>
      <vt:lpstr>[TestShell] Shell TC</vt:lpstr>
      <vt:lpstr>[TestShell] Shell Implementation</vt:lpstr>
      <vt:lpstr>[TestShell] Shell Refactoring - 캡슐화</vt:lpstr>
      <vt:lpstr>[TestShell] Shell Refactoring - 함수 추출 </vt:lpstr>
      <vt:lpstr>[TestShell] 함수 추출 – 유효성 검사</vt:lpstr>
      <vt:lpstr>[TestShell] SSDAdapter TC</vt:lpstr>
      <vt:lpstr>[TestShell] SSDAdapter Implementation</vt:lpstr>
      <vt:lpstr>[TestShell] SSDAdapter - TestShellLogger</vt:lpstr>
      <vt:lpstr>[TestShell] TestShellLogger - FileManager</vt:lpstr>
      <vt:lpstr>[SSD] CmdParser TC</vt:lpstr>
      <vt:lpstr>[SSD] CmdParser Refactoring</vt:lpstr>
      <vt:lpstr>[SSD] SSDFileStorage TC</vt:lpstr>
      <vt:lpstr>[SSD] SSDFileStorage Implementation </vt:lpstr>
      <vt:lpstr>[SSD] SSDFileStorage Refactoring</vt:lpstr>
      <vt:lpstr>PowerPoint 프레젠테이션</vt:lpstr>
      <vt:lpstr>TestDouble (Mock)</vt:lpstr>
      <vt:lpstr>PowerPoint 프레젠테이션</vt:lpstr>
      <vt:lpstr>TestScript – Scenario Generator</vt:lpstr>
      <vt:lpstr>SSDAdapter – 성능 최적화</vt:lpstr>
      <vt:lpstr>소감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Jaewoong Lee</cp:lastModifiedBy>
  <cp:revision>67</cp:revision>
  <dcterms:modified xsi:type="dcterms:W3CDTF">2025-05-15T04:49:30Z</dcterms:modified>
</cp:coreProperties>
</file>