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921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874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92100"/>
          </a:xfrm>
        </p:spPr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874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921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921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874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81914"/>
            <a:ext cx="9982200" cy="1108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ea typeface="Noto Sans Mono CJK SC"/>
                <a:cs typeface="Noto Sans Khmer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ea typeface="Noto Sans Mono CJK SC"/>
                <a:cs typeface="Noto Sans Khmer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ea typeface="Noto Sans Mono CJK SC"/>
                <a:cs typeface="Noto Sans Khmer"/>
              </a:rPr>
            </a:br>
            <a:endParaRPr dirty="0" spc="15">
              <a:effectLst>
                <a:outerShdw algn="br" blurRad="38100" dir="2700000" dist="38100" rotWithShape="0">
                  <a:srgbClr val="000000"/>
                </a:outerShdw>
              </a:effectLst>
              <a:latin typeface="Noto Sans Khmer"/>
              <a:ea typeface="Noto Sans Mono CJK SC"/>
              <a:cs typeface="Noto Sans Khmer"/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490661" y="2799080"/>
            <a:ext cx="8610600" cy="2059940"/>
          </a:xfrm>
          <a:prstGeom prst="rect"/>
          <a:noFill/>
          <a:ln>
            <a:solidFill>
              <a:srgbClr val="02A5E3"/>
            </a:solidFill>
            <a:prstDash val="solid"/>
          </a:ln>
        </p:spPr>
        <p:txBody>
          <a:bodyPr rtlCol="0" wrap="square">
            <a:spAutoFit/>
          </a:bodyPr>
          <a:p>
            <a:r>
              <a:rPr sz="2400" lang="en-US">
                <a:solidFill>
                  <a:srgbClr val="36363D"/>
                </a:solidFill>
                <a:latin typeface="Source Sans Pro SemiBold"/>
                <a:cs typeface="Droid Sans Mono"/>
              </a:rPr>
              <a:t>STUDENT NAME:</a:t>
            </a:r>
            <a:r>
              <a:rPr sz="2400" lang="en-US">
                <a:solidFill>
                  <a:srgbClr val="36363D"/>
                </a:solidFill>
                <a:latin typeface="Source Sans Pro SemiBold"/>
                <a:cs typeface="Droid Sans Mono"/>
              </a:rPr>
              <a:t> </a:t>
            </a:r>
            <a:r>
              <a:rPr sz="2400" lang="en-US">
                <a:solidFill>
                  <a:srgbClr val="36363D"/>
                </a:solidFill>
                <a:latin typeface="Source Sans Pro SemiBold"/>
                <a:cs typeface="Droid Sans Mono"/>
              </a:rPr>
              <a:t>Y</a:t>
            </a:r>
            <a:r>
              <a:rPr sz="2400" lang="en-US">
                <a:solidFill>
                  <a:srgbClr val="36363D"/>
                </a:solidFill>
                <a:latin typeface="Source Sans Pro SemiBold"/>
                <a:cs typeface="Droid Sans Mono"/>
              </a:rPr>
              <a:t>.</a:t>
            </a:r>
            <a:r>
              <a:rPr sz="2400" lang="en-US">
                <a:solidFill>
                  <a:srgbClr val="36363D"/>
                </a:solidFill>
                <a:latin typeface="Source Sans Pro SemiBold"/>
                <a:cs typeface="Droid Sans Mono"/>
              </a:rPr>
              <a:t> </a:t>
            </a:r>
            <a:r>
              <a:rPr sz="2400" lang="en-US">
                <a:solidFill>
                  <a:srgbClr val="36363D"/>
                </a:solidFill>
                <a:latin typeface="Source Sans Pro SemiBold"/>
                <a:cs typeface="Droid Sans Mono"/>
              </a:rPr>
              <a:t>M</a:t>
            </a:r>
            <a:r>
              <a:rPr sz="2400" lang="en-US">
                <a:solidFill>
                  <a:srgbClr val="36363D"/>
                </a:solidFill>
                <a:latin typeface="Source Sans Pro SemiBold"/>
                <a:cs typeface="Droid Sans Mono"/>
              </a:rPr>
              <a:t>O</a:t>
            </a:r>
            <a:r>
              <a:rPr sz="2400" lang="en-US">
                <a:solidFill>
                  <a:srgbClr val="36363D"/>
                </a:solidFill>
                <a:latin typeface="Source Sans Pro SemiBold"/>
                <a:cs typeface="Droid Sans Mono"/>
              </a:rPr>
              <a:t>N</a:t>
            </a:r>
            <a:r>
              <a:rPr sz="2400" lang="en-US">
                <a:solidFill>
                  <a:srgbClr val="36363D"/>
                </a:solidFill>
                <a:latin typeface="Source Sans Pro SemiBold"/>
                <a:cs typeface="Droid Sans Mono"/>
              </a:rPr>
              <a:t>I</a:t>
            </a:r>
            <a:r>
              <a:rPr sz="2400" lang="en-US">
                <a:solidFill>
                  <a:srgbClr val="36363D"/>
                </a:solidFill>
                <a:latin typeface="Source Sans Pro SemiBold"/>
                <a:cs typeface="Droid Sans Mono"/>
              </a:rPr>
              <a:t>CA </a:t>
            </a:r>
            <a:endParaRPr dirty="0" sz="2400" lang="en-US">
              <a:solidFill>
                <a:srgbClr val="36363D"/>
              </a:solidFill>
              <a:latin typeface="Source Sans Pro SemiBold"/>
              <a:cs typeface="Droid Sans Mono"/>
            </a:endParaRPr>
          </a:p>
          <a:p>
            <a:r>
              <a:rPr dirty="0" sz="2400" lang="en-US">
                <a:solidFill>
                  <a:srgbClr val="36363D"/>
                </a:solidFill>
                <a:latin typeface="Source Sans Pro SemiBold"/>
                <a:cs typeface="Droid Sans Mono"/>
              </a:rPr>
              <a:t>REGISTER NO:</a:t>
            </a:r>
            <a:r>
              <a:rPr dirty="0" sz="2400" lang="en-US">
                <a:solidFill>
                  <a:srgbClr val="36363D"/>
                </a:solidFill>
                <a:latin typeface="Source Sans Pro SemiBold"/>
                <a:cs typeface="Droid Sans Mono"/>
              </a:rPr>
              <a:t> </a:t>
            </a:r>
            <a:r>
              <a:rPr dirty="0" sz="2400" lang="en-US">
                <a:solidFill>
                  <a:srgbClr val="36363D"/>
                </a:solidFill>
                <a:latin typeface="Source Sans Pro SemiBold"/>
                <a:cs typeface="Droid Sans Mono"/>
              </a:rPr>
              <a:t>4</a:t>
            </a:r>
            <a:r>
              <a:rPr dirty="0" sz="2400" lang="en-US">
                <a:solidFill>
                  <a:srgbClr val="36363D"/>
                </a:solidFill>
                <a:latin typeface="Source Sans Pro SemiBold"/>
                <a:cs typeface="Droid Sans Mono"/>
              </a:rPr>
              <a:t>2</a:t>
            </a:r>
            <a:r>
              <a:rPr dirty="0" sz="2400" lang="en-US">
                <a:solidFill>
                  <a:srgbClr val="36363D"/>
                </a:solidFill>
                <a:latin typeface="Source Sans Pro SemiBold"/>
                <a:cs typeface="Droid Sans Mono"/>
              </a:rPr>
              <a:t>2</a:t>
            </a:r>
            <a:r>
              <a:rPr dirty="0" sz="2400" lang="en-US">
                <a:solidFill>
                  <a:srgbClr val="36363D"/>
                </a:solidFill>
                <a:latin typeface="Source Sans Pro SemiBold"/>
                <a:cs typeface="Droid Sans Mono"/>
              </a:rPr>
              <a:t>2</a:t>
            </a:r>
            <a:r>
              <a:rPr dirty="0" sz="2400" lang="en-US">
                <a:solidFill>
                  <a:srgbClr val="36363D"/>
                </a:solidFill>
                <a:latin typeface="Source Sans Pro SemiBold"/>
                <a:cs typeface="Droid Sans Mono"/>
              </a:rPr>
              <a:t>0</a:t>
            </a:r>
            <a:r>
              <a:rPr dirty="0" sz="2400" lang="en-US">
                <a:solidFill>
                  <a:srgbClr val="36363D"/>
                </a:solidFill>
                <a:latin typeface="Source Sans Pro SemiBold"/>
                <a:cs typeface="Droid Sans Mono"/>
              </a:rPr>
              <a:t>0</a:t>
            </a:r>
            <a:r>
              <a:rPr dirty="0" sz="2400" lang="en-US">
                <a:solidFill>
                  <a:srgbClr val="36363D"/>
                </a:solidFill>
                <a:latin typeface="Source Sans Pro SemiBold"/>
                <a:cs typeface="Droid Sans Mono"/>
              </a:rPr>
              <a:t>1</a:t>
            </a:r>
            <a:r>
              <a:rPr dirty="0" sz="2400" lang="en-US">
                <a:solidFill>
                  <a:srgbClr val="36363D"/>
                </a:solidFill>
                <a:latin typeface="Source Sans Pro SemiBold"/>
                <a:cs typeface="Droid Sans Mono"/>
              </a:rPr>
              <a:t>5</a:t>
            </a:r>
            <a:r>
              <a:rPr dirty="0" sz="2400" lang="en-US">
                <a:solidFill>
                  <a:srgbClr val="36363D"/>
                </a:solidFill>
                <a:latin typeface="Source Sans Pro SemiBold"/>
                <a:cs typeface="Droid Sans Mono"/>
              </a:rPr>
              <a:t>8</a:t>
            </a:r>
            <a:endParaRPr dirty="0" sz="2400" lang="en-US">
              <a:solidFill>
                <a:srgbClr val="36363D"/>
              </a:solidFill>
              <a:latin typeface="Source Sans Pro SemiBold"/>
              <a:cs typeface="Droid Sans Mono"/>
            </a:endParaRPr>
          </a:p>
          <a:p>
            <a:r>
              <a:rPr dirty="0" sz="2400" lang="en-US">
                <a:solidFill>
                  <a:srgbClr val="36363D"/>
                </a:solidFill>
                <a:latin typeface="Source Sans Pro SemiBold"/>
                <a:cs typeface="Droid Sans Mono"/>
              </a:rPr>
              <a:t>DEPARTMENT:</a:t>
            </a:r>
            <a:r>
              <a:rPr dirty="0" sz="2400" lang="en-US">
                <a:solidFill>
                  <a:srgbClr val="36363D"/>
                </a:solidFill>
                <a:latin typeface="Source Sans Pro SemiBold"/>
                <a:cs typeface="Droid Sans Mono"/>
              </a:rPr>
              <a:t> </a:t>
            </a:r>
            <a:r>
              <a:rPr dirty="0" sz="2400" lang="en-US">
                <a:solidFill>
                  <a:srgbClr val="36363D"/>
                </a:solidFill>
                <a:latin typeface="Source Sans Pro SemiBold"/>
                <a:cs typeface="Droid Sans Mono"/>
              </a:rPr>
              <a:t>B</a:t>
            </a:r>
            <a:r>
              <a:rPr dirty="0" sz="2400" lang="en-US">
                <a:solidFill>
                  <a:srgbClr val="36363D"/>
                </a:solidFill>
                <a:latin typeface="Source Sans Pro SemiBold"/>
                <a:cs typeface="Droid Sans Mono"/>
              </a:rPr>
              <a:t>c</a:t>
            </a:r>
            <a:r>
              <a:rPr dirty="0" sz="2400" lang="en-US">
                <a:solidFill>
                  <a:srgbClr val="36363D"/>
                </a:solidFill>
                <a:latin typeface="Source Sans Pro SemiBold"/>
                <a:cs typeface="Droid Sans Mono"/>
              </a:rPr>
              <a:t>o</a:t>
            </a:r>
            <a:r>
              <a:rPr dirty="0" sz="2400" lang="en-US">
                <a:solidFill>
                  <a:srgbClr val="36363D"/>
                </a:solidFill>
                <a:latin typeface="Source Sans Pro SemiBold"/>
                <a:cs typeface="Droid Sans Mono"/>
              </a:rPr>
              <a:t>m</a:t>
            </a:r>
            <a:r>
              <a:rPr dirty="0" sz="2400" lang="en-US">
                <a:solidFill>
                  <a:srgbClr val="36363D"/>
                </a:solidFill>
                <a:latin typeface="Source Sans Pro SemiBold"/>
                <a:cs typeface="Droid Sans Mono"/>
              </a:rPr>
              <a:t> </a:t>
            </a:r>
            <a:r>
              <a:rPr dirty="0" sz="2400" lang="en-US">
                <a:solidFill>
                  <a:srgbClr val="36363D"/>
                </a:solidFill>
                <a:latin typeface="Source Sans Pro SemiBold"/>
                <a:cs typeface="Droid Sans Mono"/>
              </a:rPr>
              <a:t>I</a:t>
            </a:r>
            <a:r>
              <a:rPr dirty="0" sz="2400" lang="en-US">
                <a:solidFill>
                  <a:srgbClr val="36363D"/>
                </a:solidFill>
                <a:latin typeface="Source Sans Pro SemiBold"/>
                <a:cs typeface="Droid Sans Mono"/>
              </a:rPr>
              <a:t>S</a:t>
            </a:r>
            <a:r>
              <a:rPr dirty="0" sz="2400" lang="en-US">
                <a:solidFill>
                  <a:srgbClr val="36363D"/>
                </a:solidFill>
                <a:latin typeface="Source Sans Pro SemiBold"/>
                <a:cs typeface="Droid Sans Mono"/>
              </a:rPr>
              <a:t>M</a:t>
            </a:r>
            <a:endParaRPr dirty="0" sz="2400" lang="en-US">
              <a:solidFill>
                <a:srgbClr val="36363D"/>
              </a:solidFill>
              <a:latin typeface="Source Sans Pro SemiBold"/>
              <a:cs typeface="Droid Sans Mono"/>
            </a:endParaRPr>
          </a:p>
          <a:p>
            <a:r>
              <a:rPr dirty="0" sz="2400" lang="en-US">
                <a:solidFill>
                  <a:srgbClr val="36363D"/>
                </a:solidFill>
                <a:latin typeface="Source Sans Pro SemiBold"/>
                <a:cs typeface="Droid Sans Mono"/>
              </a:rPr>
              <a:t>COLLEGE</a:t>
            </a:r>
            <a:r>
              <a:rPr dirty="0" sz="2400" lang="en-US">
                <a:solidFill>
                  <a:srgbClr val="36363D"/>
                </a:solidFill>
                <a:latin typeface="Source Sans Pro SemiBold"/>
                <a:cs typeface="Droid Sans Mono"/>
              </a:rPr>
              <a:t>:</a:t>
            </a:r>
            <a:r>
              <a:rPr dirty="0" sz="2400" lang="en-US">
                <a:solidFill>
                  <a:srgbClr val="36363D"/>
                </a:solidFill>
                <a:latin typeface="Source Sans Pro SemiBold"/>
                <a:cs typeface="Droid Sans Mono"/>
              </a:rPr>
              <a:t> </a:t>
            </a:r>
            <a:r>
              <a:rPr dirty="0" sz="2400" lang="en-US">
                <a:solidFill>
                  <a:srgbClr val="36363D"/>
                </a:solidFill>
                <a:latin typeface="Source Sans Pro SemiBold"/>
                <a:cs typeface="Droid Sans Mono"/>
              </a:rPr>
              <a:t>M</a:t>
            </a:r>
            <a:r>
              <a:rPr dirty="0" sz="2400" lang="en-US">
                <a:solidFill>
                  <a:srgbClr val="36363D"/>
                </a:solidFill>
                <a:latin typeface="Source Sans Pro SemiBold"/>
                <a:cs typeface="Droid Sans Mono"/>
              </a:rPr>
              <a:t>o</a:t>
            </a:r>
            <a:r>
              <a:rPr dirty="0" sz="2400" lang="en-US">
                <a:solidFill>
                  <a:srgbClr val="36363D"/>
                </a:solidFill>
                <a:latin typeface="Source Sans Pro SemiBold"/>
                <a:cs typeface="Droid Sans Mono"/>
              </a:rPr>
              <a:t>h</a:t>
            </a:r>
            <a:r>
              <a:rPr dirty="0" sz="2400" lang="en-US">
                <a:solidFill>
                  <a:srgbClr val="36363D"/>
                </a:solidFill>
                <a:latin typeface="Source Sans Pro SemiBold"/>
                <a:cs typeface="Droid Sans Mono"/>
              </a:rPr>
              <a:t>a</a:t>
            </a:r>
            <a:r>
              <a:rPr dirty="0" sz="2400" lang="en-US">
                <a:solidFill>
                  <a:srgbClr val="36363D"/>
                </a:solidFill>
                <a:latin typeface="Source Sans Pro SemiBold"/>
                <a:cs typeface="Droid Sans Mono"/>
              </a:rPr>
              <a:t>mmed </a:t>
            </a:r>
            <a:r>
              <a:rPr dirty="0" sz="2400" lang="en-US">
                <a:solidFill>
                  <a:srgbClr val="36363D"/>
                </a:solidFill>
                <a:latin typeface="Source Sans Pro SemiBold"/>
                <a:cs typeface="Droid Sans Mono"/>
              </a:rPr>
              <a:t>Sathak </a:t>
            </a:r>
            <a:r>
              <a:rPr dirty="0" sz="2400" lang="en-US">
                <a:solidFill>
                  <a:srgbClr val="36363D"/>
                </a:solidFill>
                <a:latin typeface="Source Sans Pro SemiBold"/>
                <a:cs typeface="Droid Sans Mono"/>
              </a:rPr>
              <a:t>College </a:t>
            </a:r>
            <a:r>
              <a:rPr dirty="0" sz="2400" lang="en-US">
                <a:solidFill>
                  <a:srgbClr val="36363D"/>
                </a:solidFill>
                <a:latin typeface="Source Sans Pro SemiBold"/>
                <a:cs typeface="Droid Sans Mono"/>
              </a:rPr>
              <a:t>of </a:t>
            </a:r>
            <a:r>
              <a:rPr dirty="0" sz="2400" lang="en-US">
                <a:solidFill>
                  <a:srgbClr val="36363D"/>
                </a:solidFill>
                <a:latin typeface="Source Sans Pro SemiBold"/>
                <a:cs typeface="Droid Sans Mono"/>
              </a:rPr>
              <a:t>Arts </a:t>
            </a:r>
            <a:r>
              <a:rPr dirty="0" sz="2400" lang="en-US">
                <a:solidFill>
                  <a:srgbClr val="36363D"/>
                </a:solidFill>
                <a:latin typeface="Source Sans Pro SemiBold"/>
                <a:cs typeface="Droid Sans Mono"/>
              </a:rPr>
              <a:t>and </a:t>
            </a:r>
            <a:r>
              <a:rPr dirty="0" sz="2400" lang="en-US">
                <a:solidFill>
                  <a:srgbClr val="36363D"/>
                </a:solidFill>
                <a:latin typeface="Source Sans Pro SemiBold"/>
                <a:cs typeface="Droid Sans Mono"/>
              </a:rPr>
              <a:t>Science </a:t>
            </a:r>
            <a:endParaRPr dirty="0" sz="2400" lang="en-US">
              <a:solidFill>
                <a:srgbClr val="36363D"/>
              </a:solidFill>
              <a:latin typeface="Source Sans Pro SemiBold"/>
              <a:cs typeface="Droid Sans Mono"/>
            </a:endParaRPr>
          </a:p>
          <a:p>
            <a:r>
              <a:rPr dirty="0" sz="2400" lang="en-US">
                <a:solidFill>
                  <a:srgbClr val="36363D"/>
                </a:solidFill>
                <a:latin typeface="Source Sans Pro SemiBold"/>
                <a:cs typeface="Droid Sans Mono"/>
              </a:rPr>
              <a:t>           </a:t>
            </a:r>
            <a:endParaRPr dirty="0" sz="2400" lang="en-IN">
              <a:solidFill>
                <a:srgbClr val="36363D"/>
              </a:solidFill>
              <a:latin typeface="Source Sans Pro SemiBold"/>
              <a:cs typeface="Droid Sans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4185048" cy="775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400" spc="15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ea typeface="Noto Serif CJK HK"/>
                <a:cs typeface="Noto Sans Khmer"/>
              </a:rPr>
              <a:t>M</a:t>
            </a:r>
            <a:r>
              <a:rPr b="1" dirty="0" sz="440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ea typeface="Noto Serif CJK HK"/>
                <a:cs typeface="Noto Sans Khmer"/>
              </a:rPr>
              <a:t>O</a:t>
            </a:r>
            <a:r>
              <a:rPr b="1" dirty="0" sz="4400" spc="-15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ea typeface="Noto Serif CJK HK"/>
                <a:cs typeface="Noto Sans Khmer"/>
              </a:rPr>
              <a:t>D</a:t>
            </a:r>
            <a:r>
              <a:rPr b="1" dirty="0" sz="4400" spc="-35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ea typeface="Noto Serif CJK HK"/>
                <a:cs typeface="Noto Sans Khmer"/>
              </a:rPr>
              <a:t>E</a:t>
            </a:r>
            <a:r>
              <a:rPr b="1" dirty="0" sz="4400" spc="-3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ea typeface="Noto Serif CJK HK"/>
                <a:cs typeface="Noto Sans Khmer"/>
              </a:rPr>
              <a:t>LL</a:t>
            </a:r>
            <a:r>
              <a:rPr b="1" dirty="0" sz="4400" spc="-5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ea typeface="Noto Serif CJK HK"/>
                <a:cs typeface="Noto Sans Khmer"/>
              </a:rPr>
              <a:t>I</a:t>
            </a:r>
            <a:r>
              <a:rPr b="1" dirty="0" sz="4400" spc="3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ea typeface="Noto Serif CJK HK"/>
                <a:cs typeface="Noto Sans Khmer"/>
              </a:rPr>
              <a:t>N</a:t>
            </a:r>
            <a:r>
              <a:rPr b="1" dirty="0" sz="4400" spc="5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ea typeface="Noto Serif CJK HK"/>
                <a:cs typeface="Noto Sans Khmer"/>
              </a:rPr>
              <a:t>G</a:t>
            </a:r>
            <a:endParaRPr dirty="0" sz="4400">
              <a:effectLst>
                <a:outerShdw algn="br" blurRad="38100" dir="2700000" dist="38100" rotWithShape="0">
                  <a:srgbClr val="000000"/>
                </a:outerShdw>
              </a:effectLst>
              <a:latin typeface="Noto Sans Khmer"/>
              <a:ea typeface="Noto Serif CJK HK"/>
              <a:cs typeface="Noto Sans Khmer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12" name=""/>
          <p:cNvSpPr txBox="1"/>
          <p:nvPr/>
        </p:nvSpPr>
        <p:spPr>
          <a:xfrm>
            <a:off x="1581135" y="1854358"/>
            <a:ext cx="7772414" cy="38252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Wingdings" charset="2"/>
              <a:buChar char="n"/>
            </a:pPr>
            <a:r>
              <a:rPr b="1" sz="2400" lang="en-GB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Modeling in Employee Performance Analysis
using Excel refers to the process of creating
mathematical representations of employee
performance data to:
1. Predict future performance
2. Identify key drivers of performance
3. Develop targeted improvement strategies</a:t>
            </a:r>
            <a:endParaRPr b="1" sz="2400" lang="en-GB">
              <a:solidFill>
                <a:srgbClr val="00206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erif CJK HK"/>
              <a:ea typeface="Noto Serif CJK H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507530" cy="775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R</a:t>
            </a:r>
            <a:r>
              <a:rPr dirty="0" sz="4400" spc="-4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E</a:t>
            </a:r>
            <a:r>
              <a:rPr dirty="0" sz="4400" spc="15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S</a:t>
            </a:r>
            <a:r>
              <a:rPr dirty="0" sz="4400" spc="-3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U</a:t>
            </a:r>
            <a:r>
              <a:rPr dirty="0" sz="4400" spc="-405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L</a:t>
            </a:r>
            <a:r>
              <a:rPr dirty="0" sz="440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TS</a:t>
            </a:r>
            <a:endParaRPr dirty="0" sz="4400">
              <a:effectLst>
                <a:outerShdw algn="br" blurRad="38100" dir="2700000" dist="38100" rotWithShape="0">
                  <a:srgbClr val="000000"/>
                </a:outerShdw>
              </a:effectLst>
              <a:latin typeface="Noto Sans Khmer"/>
              <a:cs typeface="Noto Sans Khmer"/>
            </a:endParaRP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893114" y="2036949"/>
            <a:ext cx="7881498" cy="4628158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25500"/>
          </a:xfrm>
        </p:spPr>
        <p:txBody>
          <a:bodyPr/>
          <a:p>
            <a:r>
              <a:rPr b="1" dirty="0" sz="4800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C</a:t>
            </a:r>
            <a:r>
              <a:rPr b="1" dirty="0" sz="4800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o</a:t>
            </a:r>
            <a:r>
              <a:rPr b="1" dirty="0" sz="4800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n</a:t>
            </a:r>
            <a:r>
              <a:rPr b="1" dirty="0" sz="4800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c</a:t>
            </a:r>
            <a:r>
              <a:rPr b="1" dirty="0" sz="4800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lusion</a:t>
            </a:r>
            <a:endParaRPr b="1" dirty="0" sz="4800" lang="en-IN">
              <a:effectLst>
                <a:outerShdw algn="br" blurRad="38100" dir="2700000" dist="38100" rotWithShape="0">
                  <a:srgbClr val="000000"/>
                </a:outerShdw>
              </a:effectLst>
              <a:latin typeface="Noto Sans Khmer"/>
              <a:cs typeface="Noto Sans Khmer"/>
            </a:endParaRPr>
          </a:p>
        </p:txBody>
      </p:sp>
      <p:sp>
        <p:nvSpPr>
          <p:cNvPr id="1048714" name=""/>
          <p:cNvSpPr txBox="1"/>
          <p:nvPr/>
        </p:nvSpPr>
        <p:spPr>
          <a:xfrm>
            <a:off x="1045239" y="1386118"/>
            <a:ext cx="8590404" cy="3185161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Wingdings" charset="2"/>
              <a:buChar char="n"/>
            </a:pP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T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h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e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 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c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o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n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clusion 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i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n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 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E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m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p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l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oyee 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P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e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r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f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o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rmance 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A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n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a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l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ysis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 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u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s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i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n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g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 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E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x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c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e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l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 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i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s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 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t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h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e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 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F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i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n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a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l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 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S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u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m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m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a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ry 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o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f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 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t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h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e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 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 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i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n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s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i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g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hts 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 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a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n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d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 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r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e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c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o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m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mendation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s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 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d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e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r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i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v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e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d 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from 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the 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A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n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a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lysis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.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 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I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t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 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p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r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o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vides 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a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 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c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l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e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a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r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 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a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n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d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 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concise 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o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v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e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r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view 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o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f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 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t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h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e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 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k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e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y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 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f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i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n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d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i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ngs 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a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n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d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 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s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u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g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g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e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st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s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 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a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c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t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i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o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n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able 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s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t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e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p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s 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f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o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r 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i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m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p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r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o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vement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.</a:t>
            </a:r>
            <a:endParaRPr b="1" sz="2000" lang="en-GB">
              <a:solidFill>
                <a:srgbClr val="00206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erif CJK HK"/>
              <a:ea typeface="Noto Serif CJK HK"/>
            </a:endParaRPr>
          </a:p>
          <a:p>
            <a:pPr indent="-457200" marL="457200">
              <a:buFont typeface="Wingdings" charset="2"/>
              <a:buChar char="n"/>
            </a:pPr>
            <a:endParaRPr b="1" sz="2000" lang="en-GB">
              <a:solidFill>
                <a:srgbClr val="00206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erif CJK HK"/>
              <a:ea typeface="Noto Serif CJK HK"/>
            </a:endParaRPr>
          </a:p>
          <a:p>
            <a:pPr indent="-457200" marL="457200">
              <a:buFont typeface="Wingdings" charset="2"/>
              <a:buChar char="n"/>
            </a:pPr>
            <a:endParaRPr b="1" sz="2000" lang="en-GB">
              <a:solidFill>
                <a:srgbClr val="002060"/>
              </a:solidFill>
              <a:latin typeface="Noto Serif CJK HK"/>
              <a:ea typeface="Noto Serif CJK HK"/>
            </a:endParaRPr>
          </a:p>
        </p:txBody>
      </p:sp>
      <p:sp>
        <p:nvSpPr>
          <p:cNvPr id="1048716" name=""/>
          <p:cNvSpPr txBox="1"/>
          <p:nvPr/>
        </p:nvSpPr>
        <p:spPr>
          <a:xfrm>
            <a:off x="1340441" y="3988498"/>
            <a:ext cx="4000000" cy="434339"/>
          </a:xfrm>
          <a:prstGeom prst="rect"/>
        </p:spPr>
        <p:txBody>
          <a:bodyPr rtlCol="0" wrap="square">
            <a:spAutoFit/>
          </a:bodyPr>
          <a:p>
            <a:r>
              <a:rPr b="1" sz="2000" lang="en-US" u="sng">
                <a:solidFill>
                  <a:srgbClr val="000000"/>
                </a:solidFill>
                <a:latin typeface="Noto Sans Khmer"/>
                <a:cs typeface="Noto Sans Khmer"/>
              </a:rPr>
              <a:t>A</a:t>
            </a:r>
            <a:r>
              <a:rPr b="1" sz="2000" lang="en-US" u="sng">
                <a:solidFill>
                  <a:srgbClr val="000000"/>
                </a:solidFill>
                <a:latin typeface="Noto Sans Khmer"/>
                <a:cs typeface="Noto Sans Khmer"/>
              </a:rPr>
              <a:t> </a:t>
            </a:r>
            <a:r>
              <a:rPr b="1" sz="2000" lang="en-US" u="sng">
                <a:solidFill>
                  <a:srgbClr val="000000"/>
                </a:solidFill>
                <a:latin typeface="Noto Sans Khmer"/>
                <a:cs typeface="Noto Sans Khmer"/>
              </a:rPr>
              <a:t>T</a:t>
            </a:r>
            <a:r>
              <a:rPr b="1" sz="2000" lang="en-US" u="sng">
                <a:solidFill>
                  <a:srgbClr val="000000"/>
                </a:solidFill>
                <a:latin typeface="Noto Sans Khmer"/>
                <a:cs typeface="Noto Sans Khmer"/>
              </a:rPr>
              <a:t>y</a:t>
            </a:r>
            <a:r>
              <a:rPr b="1" sz="2000" lang="en-US" u="sng">
                <a:solidFill>
                  <a:srgbClr val="000000"/>
                </a:solidFill>
                <a:latin typeface="Noto Sans Khmer"/>
                <a:cs typeface="Noto Sans Khmer"/>
              </a:rPr>
              <a:t>p</a:t>
            </a:r>
            <a:r>
              <a:rPr b="1" sz="2000" lang="en-US" u="sng">
                <a:solidFill>
                  <a:srgbClr val="000000"/>
                </a:solidFill>
                <a:latin typeface="Noto Sans Khmer"/>
                <a:cs typeface="Noto Sans Khmer"/>
              </a:rPr>
              <a:t>i</a:t>
            </a:r>
            <a:r>
              <a:rPr b="1" sz="2000" lang="en-US" u="sng">
                <a:solidFill>
                  <a:srgbClr val="000000"/>
                </a:solidFill>
                <a:latin typeface="Noto Sans Khmer"/>
                <a:cs typeface="Noto Sans Khmer"/>
              </a:rPr>
              <a:t>cal </a:t>
            </a:r>
            <a:r>
              <a:rPr b="1" sz="2000" lang="en-US" u="sng">
                <a:solidFill>
                  <a:srgbClr val="000000"/>
                </a:solidFill>
                <a:latin typeface="Noto Sans Khmer"/>
                <a:cs typeface="Noto Sans Khmer"/>
              </a:rPr>
              <a:t>C</a:t>
            </a:r>
            <a:r>
              <a:rPr b="1" sz="2000" lang="en-US" u="sng">
                <a:solidFill>
                  <a:srgbClr val="000000"/>
                </a:solidFill>
                <a:latin typeface="Noto Sans Khmer"/>
                <a:cs typeface="Noto Sans Khmer"/>
              </a:rPr>
              <a:t>o</a:t>
            </a:r>
            <a:r>
              <a:rPr b="1" sz="2000" lang="en-US" u="sng">
                <a:solidFill>
                  <a:srgbClr val="000000"/>
                </a:solidFill>
                <a:latin typeface="Noto Sans Khmer"/>
                <a:cs typeface="Noto Sans Khmer"/>
              </a:rPr>
              <a:t>n</a:t>
            </a:r>
            <a:r>
              <a:rPr b="1" sz="2000" lang="en-US" u="sng">
                <a:solidFill>
                  <a:srgbClr val="000000"/>
                </a:solidFill>
                <a:latin typeface="Noto Sans Khmer"/>
                <a:cs typeface="Noto Sans Khmer"/>
              </a:rPr>
              <a:t>c</a:t>
            </a:r>
            <a:r>
              <a:rPr b="1" sz="2000" lang="en-US" u="sng">
                <a:solidFill>
                  <a:srgbClr val="000000"/>
                </a:solidFill>
                <a:latin typeface="Noto Sans Khmer"/>
                <a:cs typeface="Noto Sans Khmer"/>
              </a:rPr>
              <a:t>l</a:t>
            </a:r>
            <a:r>
              <a:rPr b="1" sz="2000" lang="en-US" u="sng">
                <a:solidFill>
                  <a:srgbClr val="000000"/>
                </a:solidFill>
                <a:latin typeface="Noto Sans Khmer"/>
                <a:cs typeface="Noto Sans Khmer"/>
              </a:rPr>
              <a:t>usion</a:t>
            </a:r>
            <a:r>
              <a:rPr b="1" sz="2000" lang="en-US" u="sng">
                <a:solidFill>
                  <a:srgbClr val="000000"/>
                </a:solidFill>
                <a:latin typeface="Noto Sans Khmer"/>
                <a:cs typeface="Noto Sans Khmer"/>
              </a:rPr>
              <a:t> </a:t>
            </a:r>
            <a:r>
              <a:rPr b="1" sz="2000" lang="en-US" u="sng">
                <a:solidFill>
                  <a:srgbClr val="000000"/>
                </a:solidFill>
                <a:latin typeface="Noto Sans Khmer"/>
                <a:cs typeface="Noto Sans Khmer"/>
              </a:rPr>
              <a:t>m</a:t>
            </a:r>
            <a:r>
              <a:rPr b="1" sz="2000" lang="en-US" u="sng">
                <a:solidFill>
                  <a:srgbClr val="000000"/>
                </a:solidFill>
                <a:latin typeface="Noto Sans Khmer"/>
                <a:cs typeface="Noto Sans Khmer"/>
              </a:rPr>
              <a:t>a</a:t>
            </a:r>
            <a:r>
              <a:rPr b="1" sz="2000" lang="en-US" u="sng">
                <a:solidFill>
                  <a:srgbClr val="000000"/>
                </a:solidFill>
                <a:latin typeface="Noto Sans Khmer"/>
                <a:cs typeface="Noto Sans Khmer"/>
              </a:rPr>
              <a:t>y</a:t>
            </a:r>
            <a:r>
              <a:rPr b="1" sz="2000" lang="en-US" u="sng">
                <a:solidFill>
                  <a:srgbClr val="000000"/>
                </a:solidFill>
                <a:latin typeface="Noto Sans Khmer"/>
                <a:cs typeface="Noto Sans Khmer"/>
              </a:rPr>
              <a:t> </a:t>
            </a:r>
            <a:r>
              <a:rPr b="1" sz="2000" lang="en-US" u="sng">
                <a:solidFill>
                  <a:srgbClr val="000000"/>
                </a:solidFill>
                <a:latin typeface="Noto Sans Khmer"/>
                <a:cs typeface="Noto Sans Khmer"/>
              </a:rPr>
              <a:t>i</a:t>
            </a:r>
            <a:r>
              <a:rPr b="1" sz="2000" lang="en-US" u="sng">
                <a:solidFill>
                  <a:srgbClr val="000000"/>
                </a:solidFill>
                <a:latin typeface="Noto Sans Khmer"/>
                <a:cs typeface="Noto Sans Khmer"/>
              </a:rPr>
              <a:t>nclude</a:t>
            </a:r>
            <a:r>
              <a:rPr b="1" sz="2000" lang="en-US" u="sng">
                <a:solidFill>
                  <a:srgbClr val="000000"/>
                </a:solidFill>
                <a:latin typeface="Noto Sans Khmer"/>
                <a:cs typeface="Noto Sans Khmer"/>
              </a:rPr>
              <a:t>:</a:t>
            </a:r>
            <a:endParaRPr b="1" sz="2000" lang="en-GB" u="sng">
              <a:solidFill>
                <a:srgbClr val="000000"/>
              </a:solidFill>
              <a:latin typeface="Noto Sans Khmer"/>
              <a:cs typeface="Noto Sans Khmer"/>
            </a:endParaRPr>
          </a:p>
        </p:txBody>
      </p:sp>
      <p:sp>
        <p:nvSpPr>
          <p:cNvPr id="1048717" name=""/>
          <p:cNvSpPr txBox="1"/>
          <p:nvPr/>
        </p:nvSpPr>
        <p:spPr>
          <a:xfrm>
            <a:off x="1542984" y="4571278"/>
            <a:ext cx="8595550" cy="975361"/>
          </a:xfrm>
          <a:prstGeom prst="rect"/>
        </p:spPr>
        <p:txBody>
          <a:bodyPr rtlCol="0" wrap="square">
            <a:spAutoFit/>
          </a:bodyPr>
          <a:p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S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u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m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m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a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ry 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o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f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 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k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e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y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 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Findings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,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 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R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e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c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o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m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m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endation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s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 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f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o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r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 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I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m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p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r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ovement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,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 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S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t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r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a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t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e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g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i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c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 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I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m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p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l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i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cation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,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 Future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 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A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n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a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l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ysis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,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 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L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i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m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i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t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a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t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ions 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.</a:t>
            </a:r>
            <a:endParaRPr b="1" sz="2000" lang="en-GB">
              <a:solidFill>
                <a:srgbClr val="00206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erif CJK HK"/>
              <a:ea typeface="Noto Serif CJK H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solidFill>
              <a:srgbClr val="000000"/>
            </a:solidFill>
            <a:prstDash val="solid"/>
          </a:ln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40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 u="none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PROJECT</a:t>
            </a:r>
            <a:r>
              <a:rPr dirty="0" sz="4250" spc="-85" u="none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 </a:t>
            </a:r>
            <a:r>
              <a:rPr dirty="0" sz="4250" spc="25" u="none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TITLE</a:t>
            </a:r>
            <a:endParaRPr sz="4250" u="none">
              <a:effectLst>
                <a:outerShdw algn="br" blurRad="38100" dir="2700000" dist="38100" rotWithShape="0">
                  <a:srgbClr val="000000"/>
                </a:outerShdw>
              </a:effectLst>
              <a:latin typeface="Noto Sans Khmer"/>
              <a:cs typeface="Noto Sans Khmer"/>
            </a:endParaRPr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425444" y="2886392"/>
            <a:ext cx="12046336" cy="6375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200" lang="en-US" u="sng">
                <a:solidFill>
                  <a:srgbClr val="0F0F0F"/>
                </a:solidFill>
                <a:latin typeface="Noto Sans Multani"/>
                <a:ea typeface="Noto Sans Mono CJK TC"/>
                <a:cs typeface="Noto Sans Multani"/>
              </a:rPr>
              <a:t>Employee Performance Analysis using Excel</a:t>
            </a:r>
            <a:endParaRPr b="1" dirty="0" sz="3200" lang="en-IN" u="sng">
              <a:solidFill>
                <a:srgbClr val="7030A0"/>
              </a:solidFill>
              <a:latin typeface="Noto Sans Multani"/>
              <a:ea typeface="Noto Sans Mono CJK TC"/>
              <a:cs typeface="Noto Sans Multan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75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25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A</a:t>
            </a:r>
            <a:r>
              <a:rPr dirty="0" sz="4400" spc="-5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G</a:t>
            </a:r>
            <a:r>
              <a:rPr dirty="0" sz="4400" spc="-35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E</a:t>
            </a:r>
            <a:r>
              <a:rPr dirty="0" sz="4400" spc="15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N</a:t>
            </a:r>
            <a:r>
              <a:rPr dirty="0" sz="440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DA</a:t>
            </a:r>
            <a:endParaRPr dirty="0" sz="4400">
              <a:effectLst>
                <a:outerShdw algn="br" blurRad="38100" dir="2700000" dist="38100" rotWithShape="0">
                  <a:srgbClr val="000000"/>
                </a:outerShdw>
              </a:effectLst>
              <a:latin typeface="Noto Sans Khmer"/>
              <a:cs typeface="Noto Sans Khmer"/>
            </a:endParaRP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3581399" y="1278254"/>
            <a:ext cx="5029200" cy="4511040"/>
          </a:xfrm>
          <a:prstGeom prst="rect"/>
          <a:noFill/>
        </p:spPr>
        <p:txBody>
          <a:bodyPr rtlCol="0" wrap="square">
            <a:spAutoFit/>
          </a:bodyPr>
          <a:p>
            <a:pPr algn="l" indent="-342900" marL="342900">
              <a:buFont typeface="Arial"/>
              <a:buChar char="•"/>
            </a:pPr>
            <a:endParaRPr b="1" dirty="0" sz="2000" i="0" lang="en-US">
              <a:solidFill>
                <a:srgbClr val="00206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erif CJK HK"/>
              <a:ea typeface="Noto Serif CJK HK"/>
              <a:cs typeface="Noto Serif Khmer"/>
            </a:endParaRPr>
          </a:p>
          <a:p>
            <a:pPr algn="l" indent="-342900" marL="342900">
              <a:buFont typeface="Arial"/>
              <a:buChar char="•"/>
            </a:pPr>
            <a:r>
              <a:rPr b="1" dirty="0" sz="2000" i="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  <a:cs typeface="Noto Serif Khmer"/>
              </a:rPr>
              <a:t>Problem Statement</a:t>
            </a:r>
            <a:endParaRPr b="1" dirty="0" sz="2000" i="0" lang="en-US">
              <a:solidFill>
                <a:srgbClr val="00206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erif CJK HK"/>
              <a:ea typeface="Noto Serif CJK HK"/>
              <a:cs typeface="Noto Serif Khmer"/>
            </a:endParaRPr>
          </a:p>
          <a:p>
            <a:pPr algn="l" indent="-342900" marL="342900">
              <a:buFont typeface="Arial"/>
              <a:buChar char="•"/>
            </a:pPr>
            <a:r>
              <a:rPr b="1" dirty="0" sz="2000" i="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  <a:cs typeface="Noto Serif Khmer"/>
              </a:rPr>
              <a:t>Project Overview</a:t>
            </a:r>
            <a:endParaRPr b="1" dirty="0" sz="2000" i="0" lang="en-US">
              <a:solidFill>
                <a:srgbClr val="00206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erif CJK HK"/>
              <a:ea typeface="Noto Serif CJK HK"/>
              <a:cs typeface="Noto Serif Khmer"/>
            </a:endParaRPr>
          </a:p>
          <a:p>
            <a:pPr algn="l" indent="-342900" marL="342900">
              <a:buFont typeface="Arial"/>
              <a:buChar char="•"/>
            </a:pPr>
            <a:r>
              <a:rPr b="1" dirty="0" sz="2000" i="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  <a:cs typeface="Noto Serif Khmer"/>
              </a:rPr>
              <a:t>End Users</a:t>
            </a:r>
            <a:endParaRPr b="1" dirty="0" sz="2000" i="0" lang="en-US">
              <a:solidFill>
                <a:srgbClr val="00206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erif CJK HK"/>
              <a:ea typeface="Noto Serif CJK HK"/>
              <a:cs typeface="Noto Serif Khmer"/>
            </a:endParaRPr>
          </a:p>
          <a:p>
            <a:pPr algn="l" indent="-342900" marL="342900">
              <a:buFont typeface="Arial"/>
              <a:buChar char="•"/>
            </a:pPr>
            <a:r>
              <a:rPr b="1" dirty="0" sz="2000" i="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  <a:cs typeface="Noto Serif Khmer"/>
              </a:rPr>
              <a:t>Our Solution and Proposition</a:t>
            </a:r>
            <a:endParaRPr b="1" dirty="0" sz="2000" i="0" lang="en-US">
              <a:solidFill>
                <a:srgbClr val="00206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erif CJK HK"/>
              <a:ea typeface="Noto Serif CJK HK"/>
              <a:cs typeface="Noto Serif Khmer"/>
            </a:endParaRPr>
          </a:p>
          <a:p>
            <a:pPr algn="l" indent="-342900" marL="342900">
              <a:buFont typeface="Arial"/>
              <a:buChar char="•"/>
            </a:pPr>
            <a:r>
              <a:rPr b="1" dirty="0" sz="2000" i="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  <a:cs typeface="Noto Serif Khmer"/>
              </a:rPr>
              <a:t>Dataset Description</a:t>
            </a:r>
            <a:endParaRPr b="1" dirty="0" sz="2000" i="0" lang="en-US">
              <a:solidFill>
                <a:srgbClr val="00206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erif CJK HK"/>
              <a:ea typeface="Noto Serif CJK HK"/>
              <a:cs typeface="Noto Serif Khmer"/>
            </a:endParaRPr>
          </a:p>
          <a:p>
            <a:pPr algn="l" indent="-342900" marL="342900">
              <a:buFont typeface="Arial"/>
              <a:buChar char="•"/>
            </a:pPr>
            <a:r>
              <a:rPr b="1" dirty="0" sz="2000" i="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  <a:cs typeface="Noto Serif Khmer"/>
              </a:rPr>
              <a:t>Modelling Approach</a:t>
            </a:r>
            <a:endParaRPr b="1" dirty="0" sz="2000" i="0" lang="en-US">
              <a:solidFill>
                <a:srgbClr val="00206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erif CJK HK"/>
              <a:ea typeface="Noto Serif CJK HK"/>
              <a:cs typeface="Noto Serif Khmer"/>
            </a:endParaRPr>
          </a:p>
          <a:p>
            <a:pPr algn="l" indent="-342900" marL="342900">
              <a:buFont typeface="Arial"/>
              <a:buChar char="•"/>
            </a:pPr>
            <a:r>
              <a:rPr b="1" dirty="0" sz="2000" i="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  <a:cs typeface="Noto Serif Khmer"/>
              </a:rPr>
              <a:t>Results and </a:t>
            </a:r>
            <a:r>
              <a:rPr b="1" dirty="0" sz="2000" i="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  <a:cs typeface="Noto Serif Khmer"/>
              </a:rPr>
              <a:t>Discussion</a:t>
            </a:r>
            <a:endParaRPr b="1" dirty="0" sz="2000" i="0" lang="en-US">
              <a:solidFill>
                <a:srgbClr val="00206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erif CJK HK"/>
              <a:ea typeface="Noto Serif CJK HK"/>
              <a:cs typeface="Noto Serif Khmer"/>
            </a:endParaRPr>
          </a:p>
          <a:p>
            <a:pPr algn="l" indent="-342900" marL="342900">
              <a:buFont typeface="Arial"/>
              <a:buChar char="•"/>
            </a:pPr>
            <a:r>
              <a:rPr b="1" dirty="0" sz="2000" i="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  <a:cs typeface="Noto Serif Khmer"/>
              </a:rPr>
              <a:t>Conclusion</a:t>
            </a:r>
            <a:endParaRPr b="1" dirty="0" sz="2000" i="0" lang="en-US">
              <a:solidFill>
                <a:srgbClr val="00206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erif CJK HK"/>
              <a:ea typeface="Noto Serif CJK HK"/>
              <a:cs typeface="Noto Serif Khmer"/>
            </a:endParaRPr>
          </a:p>
          <a:p>
            <a:pPr indent="-342900" marL="342900">
              <a:buFont typeface="Arial"/>
              <a:buChar char="•"/>
            </a:pPr>
            <a:endParaRPr b="1" dirty="0" sz="2000" i="0" lang="en-IN">
              <a:solidFill>
                <a:srgbClr val="002060"/>
              </a:solidFill>
              <a:latin typeface="Noto Serif CJK HK"/>
              <a:ea typeface="Noto Serif CJK HK"/>
              <a:cs typeface="Noto Serif Khm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b="1" dirty="0" sz="4000" spc="-2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P</a:t>
            </a:r>
            <a:r>
              <a:rPr b="1" dirty="0" sz="4000" spc="15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ROB</a:t>
            </a:r>
            <a:r>
              <a:rPr b="1" dirty="0" sz="4000" spc="55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L</a:t>
            </a:r>
            <a:r>
              <a:rPr b="1" dirty="0" sz="4000" spc="-2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E</a:t>
            </a:r>
            <a:r>
              <a:rPr b="1" dirty="0" sz="4000" spc="2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M</a:t>
            </a:r>
            <a:r>
              <a:rPr b="1" dirty="0" sz="400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	</a:t>
            </a:r>
            <a:r>
              <a:rPr b="1" dirty="0" sz="4000" spc="1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S</a:t>
            </a:r>
            <a:r>
              <a:rPr b="1" dirty="0" sz="4000" spc="-37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T</a:t>
            </a:r>
            <a:r>
              <a:rPr b="1" dirty="0" sz="4000" spc="-375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A</a:t>
            </a:r>
            <a:r>
              <a:rPr b="1" dirty="0" sz="4000" spc="15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T</a:t>
            </a:r>
            <a:r>
              <a:rPr b="1" dirty="0" sz="4000" spc="-1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E</a:t>
            </a:r>
            <a:r>
              <a:rPr b="1" dirty="0" sz="4000" spc="-2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ME</a:t>
            </a:r>
            <a:r>
              <a:rPr b="1" dirty="0" sz="4000" spc="1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NT</a:t>
            </a:r>
            <a:endParaRPr b="1" sz="4000">
              <a:effectLst>
                <a:outerShdw algn="br" blurRad="38100" dir="2700000" dist="38100" rotWithShape="0">
                  <a:srgbClr val="000000"/>
                </a:outerShdw>
              </a:effectLst>
              <a:latin typeface="Noto Sans Khmer"/>
              <a:cs typeface="Noto Sans Khmer"/>
            </a:endParaRPr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6" name=""/>
          <p:cNvSpPr txBox="1"/>
          <p:nvPr/>
        </p:nvSpPr>
        <p:spPr>
          <a:xfrm>
            <a:off x="1571533" y="2165032"/>
            <a:ext cx="9781885" cy="3185161"/>
          </a:xfrm>
          <a:prstGeom prst="rect"/>
        </p:spPr>
        <p:txBody>
          <a:bodyPr rtlCol="0" wrap="square">
            <a:spAutoFit/>
          </a:bodyPr>
          <a:p>
            <a:pPr indent="-342900" marL="342900">
              <a:buFont typeface="Wingdings" charset="2"/>
              <a:buChar char="n"/>
            </a:pPr>
            <a:r>
              <a:rPr b="1" sz="2000" lang="en-GB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"As a Human Resources Manager, I
struggle to efficiently analyze and track
employee performance across various
departments and metrics. Our current
process involves manual data collection,
multiple spreadsheets, and tedious
calculations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.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"</a:t>
            </a:r>
            <a:endParaRPr b="1" sz="2000" lang="en-GB">
              <a:solidFill>
                <a:srgbClr val="00206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erif CJK HK"/>
              <a:ea typeface="Noto Serif CJK H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740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PROJECT	</a:t>
            </a:r>
            <a:r>
              <a:rPr dirty="0" sz="4250" spc="-2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OVERVIEW</a:t>
            </a:r>
            <a:endParaRPr sz="4250">
              <a:effectLst>
                <a:outerShdw algn="br" blurRad="38100" dir="2700000" dist="38100" rotWithShape="0">
                  <a:srgbClr val="000000"/>
                </a:outerShdw>
              </a:effectLst>
              <a:latin typeface="Noto Sans Khmer"/>
              <a:cs typeface="Noto Sans Khmer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777240"/>
          </a:xfrm>
          <a:prstGeom prst="rect"/>
          <a:noFill/>
        </p:spPr>
        <p:txBody>
          <a:bodyPr rtlCol="0" wrap="square">
            <a:spAutoFit/>
          </a:bodyPr>
          <a:p>
            <a:pPr algn="l" indent="0" marL="0">
              <a:buNone/>
            </a:p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7" name=""/>
          <p:cNvSpPr txBox="1"/>
          <p:nvPr/>
        </p:nvSpPr>
        <p:spPr>
          <a:xfrm>
            <a:off x="1578394" y="2264567"/>
            <a:ext cx="8003756" cy="2758441"/>
          </a:xfrm>
          <a:prstGeom prst="rect"/>
        </p:spPr>
        <p:txBody>
          <a:bodyPr rtlCol="0" wrap="square">
            <a:spAutoFit/>
          </a:bodyPr>
          <a:p>
            <a:pPr indent="-342900" marL="342900">
              <a:buFont typeface="Wingdings" charset="2"/>
              <a:buChar char="n"/>
            </a:pPr>
            <a:r>
              <a:rPr b="1" sz="2400" lang="en-GB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Develop an Excel-based dashboard to track and
analyze employee performance across various
departments and metrics, providing real-time
insights for data-driven decision-making.
</a:t>
            </a:r>
            <a:endParaRPr b="1" sz="2400" lang="en-GB">
              <a:solidFill>
                <a:srgbClr val="00206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erif CJK HK"/>
              <a:ea typeface="Noto Serif CJK H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62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W</a:t>
            </a:r>
            <a:r>
              <a:rPr dirty="0" sz="3200" spc="-2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H</a:t>
            </a:r>
            <a:r>
              <a:rPr dirty="0" sz="3200" spc="2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O</a:t>
            </a:r>
            <a:r>
              <a:rPr dirty="0" sz="3200" spc="-235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 </a:t>
            </a:r>
            <a:r>
              <a:rPr dirty="0" sz="3200" spc="-1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AR</a:t>
            </a:r>
            <a:r>
              <a:rPr dirty="0" sz="3200" spc="15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E</a:t>
            </a:r>
            <a:r>
              <a:rPr dirty="0" sz="3200" spc="-35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 </a:t>
            </a:r>
            <a:r>
              <a:rPr dirty="0" sz="3200" spc="-1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T</a:t>
            </a:r>
            <a:r>
              <a:rPr dirty="0" sz="3200" spc="-15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H</a:t>
            </a:r>
            <a:r>
              <a:rPr dirty="0" sz="3200" spc="15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E</a:t>
            </a:r>
            <a:r>
              <a:rPr dirty="0" sz="3200" spc="-35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 </a:t>
            </a:r>
            <a:r>
              <a:rPr dirty="0" sz="3200" spc="-2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E</a:t>
            </a:r>
            <a:r>
              <a:rPr dirty="0" sz="3200" spc="3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N</a:t>
            </a:r>
            <a:r>
              <a:rPr dirty="0" sz="3200" spc="15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D</a:t>
            </a:r>
            <a:r>
              <a:rPr dirty="0" sz="3200" spc="-45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 </a:t>
            </a:r>
            <a:r>
              <a:rPr dirty="0" sz="320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U</a:t>
            </a:r>
            <a:r>
              <a:rPr dirty="0" sz="3200" spc="1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S</a:t>
            </a:r>
            <a:r>
              <a:rPr dirty="0" sz="3200" spc="-25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E</a:t>
            </a:r>
            <a:r>
              <a:rPr dirty="0" sz="3200" spc="-1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R</a:t>
            </a:r>
            <a:r>
              <a:rPr dirty="0" sz="3200" spc="5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S?</a:t>
            </a:r>
            <a:endParaRPr sz="3200">
              <a:effectLst>
                <a:outerShdw algn="br" blurRad="38100" dir="2700000" dist="38100" rotWithShape="0">
                  <a:srgbClr val="000000"/>
                </a:outerShdw>
              </a:effectLst>
              <a:latin typeface="Noto Sans Khmer"/>
              <a:cs typeface="Noto Sans Khmer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8" name=""/>
          <p:cNvSpPr txBox="1"/>
          <p:nvPr/>
        </p:nvSpPr>
        <p:spPr>
          <a:xfrm>
            <a:off x="1464724" y="1965959"/>
            <a:ext cx="14524163" cy="4069081"/>
          </a:xfrm>
          <a:prstGeom prst="rect"/>
        </p:spPr>
        <p:txBody>
          <a:bodyPr rtlCol="0" wrap="square">
            <a:spAutoFit/>
          </a:bodyPr>
          <a:p>
            <a:pPr indent="-342900" marL="342900">
              <a:buFont typeface="Wingdings" charset="2"/>
              <a:buChar char="n"/>
            </a:pPr>
            <a:r>
              <a:rPr b="1" sz="2000" lang="en-GB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1. HR Managers: Responsible for tracking employee
performance, identifying areas for improvement, and
making data-driven decisions.
2. Department Heads: Supervisors and managers who
oversee teams and need performance insights to
optimize resource allocation.
3. Team Leads: Responsible for monitoring team
performance, providing feedback, and coaching
employees</a:t>
            </a:r>
            <a:r>
              <a:rPr b="1" sz="20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.</a:t>
            </a:r>
            <a:endParaRPr b="1" sz="2000" lang="en-GB">
              <a:solidFill>
                <a:srgbClr val="00206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erif CJK HK"/>
              <a:ea typeface="Noto Serif CJK H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594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O</a:t>
            </a:r>
            <a:r>
              <a:rPr dirty="0" sz="3200" spc="25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U</a:t>
            </a:r>
            <a:r>
              <a:rPr dirty="0" sz="320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R</a:t>
            </a:r>
            <a:r>
              <a:rPr dirty="0" sz="3200" spc="5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 </a:t>
            </a:r>
            <a:r>
              <a:rPr dirty="0" sz="3200" spc="25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S</a:t>
            </a:r>
            <a:r>
              <a:rPr dirty="0" sz="3200" spc="1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O</a:t>
            </a:r>
            <a:r>
              <a:rPr dirty="0" sz="3200" spc="25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LU</a:t>
            </a:r>
            <a:r>
              <a:rPr dirty="0" sz="3200" spc="-35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T</a:t>
            </a:r>
            <a:r>
              <a:rPr dirty="0" sz="3200" spc="-3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I</a:t>
            </a:r>
            <a:r>
              <a:rPr dirty="0" sz="3200" spc="1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O</a:t>
            </a:r>
            <a:r>
              <a:rPr dirty="0" sz="320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N</a:t>
            </a:r>
            <a:r>
              <a:rPr dirty="0" sz="3200" spc="-345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 </a:t>
            </a:r>
            <a:r>
              <a:rPr dirty="0" sz="3200" spc="-35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A</a:t>
            </a:r>
            <a:r>
              <a:rPr dirty="0" sz="3200" spc="-5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N</a:t>
            </a:r>
            <a:r>
              <a:rPr dirty="0" sz="320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D</a:t>
            </a:r>
            <a:r>
              <a:rPr dirty="0" sz="3200" spc="35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 </a:t>
            </a:r>
            <a:r>
              <a:rPr dirty="0" sz="3200" spc="-3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I</a:t>
            </a:r>
            <a:r>
              <a:rPr dirty="0" sz="3200" spc="-35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T</a:t>
            </a:r>
            <a:r>
              <a:rPr dirty="0" sz="320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S</a:t>
            </a:r>
            <a:r>
              <a:rPr dirty="0" sz="3200" spc="6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 </a:t>
            </a:r>
            <a:r>
              <a:rPr dirty="0" sz="3200" spc="-295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V</a:t>
            </a:r>
            <a:r>
              <a:rPr dirty="0" sz="3200" spc="-35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A</a:t>
            </a:r>
            <a:r>
              <a:rPr dirty="0" sz="3200" spc="25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LU</a:t>
            </a:r>
            <a:r>
              <a:rPr dirty="0" sz="320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E</a:t>
            </a:r>
            <a:r>
              <a:rPr dirty="0" sz="3200" spc="-65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 </a:t>
            </a:r>
            <a:r>
              <a:rPr dirty="0" sz="3200" spc="-15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P</a:t>
            </a:r>
            <a:r>
              <a:rPr dirty="0" sz="3200" spc="-3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R</a:t>
            </a:r>
            <a:r>
              <a:rPr dirty="0" sz="3200" spc="1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O</a:t>
            </a:r>
            <a:r>
              <a:rPr dirty="0" sz="3200" spc="-15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P</a:t>
            </a:r>
            <a:r>
              <a:rPr dirty="0" sz="3200" spc="1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O</a:t>
            </a:r>
            <a:r>
              <a:rPr dirty="0" sz="3200" spc="25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S</a:t>
            </a:r>
            <a:r>
              <a:rPr dirty="0" sz="3200" spc="-3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I</a:t>
            </a:r>
            <a:r>
              <a:rPr dirty="0" sz="3200" spc="-35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T</a:t>
            </a:r>
            <a:r>
              <a:rPr dirty="0" sz="3200" spc="-3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I</a:t>
            </a:r>
            <a:r>
              <a:rPr dirty="0" sz="3200" spc="1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O</a:t>
            </a:r>
            <a:r>
              <a:rPr dirty="0" sz="320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N</a:t>
            </a:r>
            <a:endParaRPr dirty="0" sz="3200">
              <a:effectLst>
                <a:outerShdw algn="br" blurRad="38100" dir="2700000" dist="38100" rotWithShape="0">
                  <a:srgbClr val="000000"/>
                </a:outerShdw>
              </a:effectLst>
              <a:latin typeface="Noto Sans Khmer"/>
              <a:cs typeface="Noto Sans Khmer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9" name=""/>
          <p:cNvSpPr txBox="1"/>
          <p:nvPr/>
        </p:nvSpPr>
        <p:spPr>
          <a:xfrm>
            <a:off x="3191682" y="2251710"/>
            <a:ext cx="9503416" cy="3825240"/>
          </a:xfrm>
          <a:prstGeom prst="rect"/>
        </p:spPr>
        <p:txBody>
          <a:bodyPr rtlCol="0" wrap="square">
            <a:spAutoFit/>
          </a:bodyPr>
          <a:p>
            <a:pPr indent="-342900" marL="342900">
              <a:buFont typeface="Wingdings" charset="2"/>
              <a:buChar char="n"/>
            </a:pPr>
            <a:r>
              <a:rPr b="1" sz="2400" lang="en-GB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A comprehensive, user-friendly,
and automated Excel dashboard
that streamlines employee
performance analysis, providing
real-time insights for data-driven
decision-making.
</a:t>
            </a:r>
            <a:endParaRPr b="1" sz="2400" lang="en-GB">
              <a:solidFill>
                <a:srgbClr val="00206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erif CJK HK"/>
              <a:ea typeface="Noto Serif CJK H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25500"/>
          </a:xfrm>
        </p:spPr>
        <p:txBody>
          <a:bodyPr/>
          <a:p>
            <a:r>
              <a:rPr dirty="0" sz="4800" lang="en-IN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Dataset Description</a:t>
            </a:r>
            <a:endParaRPr dirty="0" sz="4800" lang="en-IN">
              <a:effectLst>
                <a:outerShdw algn="br" blurRad="38100" dir="2700000" dist="38100" rotWithShape="0">
                  <a:srgbClr val="000000"/>
                </a:outerShdw>
              </a:effectLst>
              <a:latin typeface="Noto Sans Khmer"/>
              <a:cs typeface="Noto Sans Khmer"/>
            </a:endParaRPr>
          </a:p>
        </p:txBody>
      </p:sp>
      <p:sp>
        <p:nvSpPr>
          <p:cNvPr id="1048710" name=""/>
          <p:cNvSpPr txBox="1"/>
          <p:nvPr/>
        </p:nvSpPr>
        <p:spPr>
          <a:xfrm>
            <a:off x="1536780" y="1510854"/>
            <a:ext cx="12553228" cy="4846320"/>
          </a:xfrm>
          <a:prstGeom prst="rect"/>
        </p:spPr>
        <p:txBody>
          <a:bodyPr anchor="t" rtlCol="0" wrap="square">
            <a:spAutoFit/>
          </a:bodyPr>
          <a:p>
            <a:pPr indent="-285750" marL="285750">
              <a:buFont typeface="Wingdings" charset="2"/>
              <a:buChar char="n"/>
            </a:pPr>
            <a:r>
              <a:rPr b="1" sz="1800" lang="en-GB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A dataset description in Employee Performance
Analysis using Excel is a detailed documentation of
the data used to analyze employee performance. It
includes:
1. Dataset Name
2. Description
3. Data Sources
4. Data Fields
5. Data Format
6. Data Frequency
7. Data Volume
8. Data Quality</a:t>
            </a:r>
            <a:endParaRPr b="1" sz="1800" lang="en-GB">
              <a:solidFill>
                <a:srgbClr val="00206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erif CJK HK"/>
              <a:ea typeface="Noto Serif CJK H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40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000" spc="15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THE</a:t>
            </a:r>
            <a:r>
              <a:rPr dirty="0" sz="4000" spc="2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 </a:t>
            </a:r>
            <a:r>
              <a:rPr dirty="0" sz="4000" lang="en-US" spc="2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"</a:t>
            </a:r>
            <a:r>
              <a:rPr dirty="0" sz="4000" spc="1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WOW</a:t>
            </a:r>
            <a:r>
              <a:rPr dirty="0" sz="4000" lang="en-US" spc="1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"</a:t>
            </a:r>
            <a:r>
              <a:rPr dirty="0" sz="4000" spc="85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 </a:t>
            </a:r>
            <a:r>
              <a:rPr dirty="0" sz="4000" spc="1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IN</a:t>
            </a:r>
            <a:r>
              <a:rPr dirty="0" sz="4000" spc="-5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 </a:t>
            </a:r>
            <a:r>
              <a:rPr dirty="0" sz="4000" spc="15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OUR</a:t>
            </a:r>
            <a:r>
              <a:rPr dirty="0" sz="4000" spc="-1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 </a:t>
            </a:r>
            <a:r>
              <a:rPr dirty="0" sz="4000" spc="2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Khmer"/>
                <a:cs typeface="Noto Sans Khmer"/>
              </a:rPr>
              <a:t>SOLUTION</a:t>
            </a:r>
            <a:endParaRPr dirty="0" sz="4000">
              <a:effectLst>
                <a:outerShdw algn="br" blurRad="38100" dir="2700000" dist="38100" rotWithShape="0">
                  <a:srgbClr val="000000"/>
                </a:outerShdw>
              </a:effectLst>
              <a:latin typeface="Noto Sans Khmer"/>
              <a:cs typeface="Noto Sans Khmer"/>
            </a:endParaRPr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10058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1" name=""/>
          <p:cNvSpPr txBox="1"/>
          <p:nvPr/>
        </p:nvSpPr>
        <p:spPr>
          <a:xfrm>
            <a:off x="2526030" y="2127131"/>
            <a:ext cx="10567441" cy="3627121"/>
          </a:xfrm>
          <a:prstGeom prst="rect"/>
        </p:spPr>
        <p:txBody>
          <a:bodyPr rtlCol="0" wrap="square">
            <a:spAutoFit/>
          </a:bodyPr>
          <a:p>
            <a:pPr indent="-342900" marL="342900">
              <a:buFont typeface="Wingdings" charset="2"/>
              <a:buChar char="n"/>
            </a:pPr>
            <a:r>
              <a:rPr b="1" sz="2000" lang="en-GB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CJK HK"/>
                <a:ea typeface="Noto Serif CJK HK"/>
              </a:rPr>
              <a:t>Automated, Real-time, and Actionable Insights"
Our solution offers a unique combination of
features that set it apart from traditional
employee performance analysis methods
1. Automated Data Collection
2. Real-time Insights
3. Actionable Recommendations
4. Interactive Dashboards</a:t>
            </a:r>
            <a:endParaRPr b="1" sz="2000" lang="en-GB">
              <a:solidFill>
                <a:srgbClr val="00206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erif CJK HK"/>
              <a:ea typeface="Noto Serif CJK H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2024-09-15T13:14:06Z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dc9ceb11802846d89baa390f41d21438</vt:lpwstr>
  </property>
</Properties>
</file>