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Segoe UI" pitchFamily="34" charset="0"/>
      <p:regular r:id="rId18"/>
      <p:bold r:id="rId19"/>
      <p:italic r:id="rId20"/>
      <p:boldItalic r:id="rId21"/>
    </p:embeddedFont>
    <p:embeddedFont>
      <p:font typeface="Clear Sans Regular Bold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9" autoAdjust="0"/>
    <p:restoredTop sz="73146" autoAdjust="0"/>
  </p:normalViewPr>
  <p:slideViewPr>
    <p:cSldViewPr>
      <p:cViewPr varScale="1">
        <p:scale>
          <a:sx n="53" d="100"/>
          <a:sy n="53" d="100"/>
        </p:scale>
        <p:origin x="-82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Accenture%20forage%20project\conte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Accenture%20forage%20project\conten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Accenture%20forage%20project\conten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Accenture%20forage%20project\cont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8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Most Popular Category</a:t>
            </a: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9.0916894316781849E-2"/>
          <c:y val="5.7671568627450966E-2"/>
          <c:w val="0.87438079168675342"/>
          <c:h val="0.84625424579280528"/>
        </c:manualLayout>
      </c:layout>
      <c:barChart>
        <c:barDir val="bar"/>
        <c:grouping val="clustered"/>
        <c:ser>
          <c:idx val="0"/>
          <c:order val="0"/>
          <c:tx>
            <c:strRef>
              <c:f>[content.xlsx]Sheet1!$B$1</c:f>
              <c:strCache>
                <c:ptCount val="1"/>
                <c:pt idx="0">
                  <c:v>score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[content.xlsx]Sheet1!$A$2:$A$6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[content.xlsx]Sheet1!$B$2:$B$6</c:f>
              <c:numCache>
                <c:formatCode>General</c:formatCode>
                <c:ptCount val="5"/>
                <c:pt idx="0">
                  <c:v>73271</c:v>
                </c:pt>
                <c:pt idx="1">
                  <c:v>63982</c:v>
                </c:pt>
                <c:pt idx="2">
                  <c:v>64542</c:v>
                </c:pt>
                <c:pt idx="3">
                  <c:v>50748</c:v>
                </c:pt>
                <c:pt idx="4">
                  <c:v>57436</c:v>
                </c:pt>
              </c:numCache>
            </c:numRef>
          </c:val>
        </c:ser>
        <c:dLbls>
          <c:showVal val="1"/>
        </c:dLbls>
        <c:gapWidth val="115"/>
        <c:overlap val="-20"/>
        <c:axId val="100174080"/>
        <c:axId val="108888064"/>
      </c:barChart>
      <c:catAx>
        <c:axId val="100174080"/>
        <c:scaling>
          <c:orientation val="minMax"/>
        </c:scaling>
        <c:axPos val="l"/>
        <c:numFmt formatCode="General" sourceLinked="0"/>
        <c:maj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88064"/>
        <c:crosses val="autoZero"/>
        <c:auto val="1"/>
        <c:lblAlgn val="ctr"/>
        <c:lblOffset val="100"/>
      </c:catAx>
      <c:valAx>
        <c:axId val="10888806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7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5"/>
  <c:chart>
    <c:title>
      <c:tx>
        <c:rich>
          <a:bodyPr rot="0" vert="horz"/>
          <a:lstStyle/>
          <a:p>
            <a:pPr>
              <a:defRPr/>
            </a:pPr>
            <a:r>
              <a:rPr lang="en-US" dirty="0"/>
              <a:t>Month wise post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[content.xlsx]Sheet2!$D$1</c:f>
              <c:strCache>
                <c:ptCount val="1"/>
                <c:pt idx="0">
                  <c:v>post count</c:v>
                </c:pt>
              </c:strCache>
            </c:strRef>
          </c:tx>
          <c:dLbls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[content.xlsx]Sheet2!$C$2:$C$13</c:f>
              <c:strCache>
                <c:ptCount val="12"/>
                <c:pt idx="0">
                  <c:v>December</c:v>
                </c:pt>
                <c:pt idx="1">
                  <c:v>November</c:v>
                </c:pt>
                <c:pt idx="2">
                  <c:v>October</c:v>
                </c:pt>
                <c:pt idx="3">
                  <c:v>September</c:v>
                </c:pt>
                <c:pt idx="4">
                  <c:v>August</c:v>
                </c:pt>
                <c:pt idx="5">
                  <c:v>July</c:v>
                </c:pt>
                <c:pt idx="6">
                  <c:v>June</c:v>
                </c:pt>
                <c:pt idx="7">
                  <c:v>May</c:v>
                </c:pt>
                <c:pt idx="8">
                  <c:v>April</c:v>
                </c:pt>
                <c:pt idx="9">
                  <c:v>March</c:v>
                </c:pt>
                <c:pt idx="10">
                  <c:v>February</c:v>
                </c:pt>
                <c:pt idx="11">
                  <c:v>January</c:v>
                </c:pt>
              </c:strCache>
            </c:strRef>
          </c:cat>
          <c:val>
            <c:numRef>
              <c:f>[content.xlsx]Sheet2!$D$2:$D$13</c:f>
              <c:numCache>
                <c:formatCode>General</c:formatCode>
                <c:ptCount val="12"/>
                <c:pt idx="0">
                  <c:v>2099</c:v>
                </c:pt>
                <c:pt idx="1">
                  <c:v>2055</c:v>
                </c:pt>
                <c:pt idx="2">
                  <c:v>2087</c:v>
                </c:pt>
                <c:pt idx="3">
                  <c:v>1991</c:v>
                </c:pt>
                <c:pt idx="4">
                  <c:v>2055</c:v>
                </c:pt>
                <c:pt idx="5">
                  <c:v>2116</c:v>
                </c:pt>
                <c:pt idx="6">
                  <c:v>2068</c:v>
                </c:pt>
                <c:pt idx="7">
                  <c:v>2110</c:v>
                </c:pt>
                <c:pt idx="8">
                  <c:v>1978</c:v>
                </c:pt>
                <c:pt idx="9">
                  <c:v>1982</c:v>
                </c:pt>
                <c:pt idx="10">
                  <c:v>1890</c:v>
                </c:pt>
                <c:pt idx="11">
                  <c:v>2142</c:v>
                </c:pt>
              </c:numCache>
            </c:numRef>
          </c:val>
        </c:ser>
        <c:dLbls>
          <c:showVal val="1"/>
        </c:dLbls>
        <c:marker val="1"/>
        <c:axId val="101974016"/>
        <c:axId val="101975552"/>
      </c:lineChart>
      <c:catAx>
        <c:axId val="101974016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101975552"/>
        <c:crosses val="autoZero"/>
        <c:auto val="1"/>
        <c:lblAlgn val="ctr"/>
        <c:lblOffset val="100"/>
      </c:catAx>
      <c:valAx>
        <c:axId val="101975552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10197401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/>
              <a:t>Content type </a:t>
            </a:r>
            <a:endParaRPr lang="en-US" sz="2000" dirty="0"/>
          </a:p>
        </c:rich>
      </c:tx>
      <c:layout/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[content.xlsx]Sheet4!$D$1</c:f>
              <c:strCache>
                <c:ptCount val="1"/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[content.xlsx]Sheet4!$C$2:$C$5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[content.xlsx]Sheet4!$D$2:$D$5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</c:ser>
        <c:dLbls>
          <c:showVal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txPr>
    <a:bodyPr/>
    <a:lstStyle/>
    <a:p>
      <a:pPr>
        <a:defRPr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smtClean="0"/>
              <a:t>Content sentiments</a:t>
            </a:r>
            <a:endParaRPr lang="en-US" sz="2000" b="1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[content.xlsx]Sheet4!$E$1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[content.xlsx]Sheet4!$D$2:$D$5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[content.xlsx]Sheet4!$E$2:$E$5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</c:ser>
        <c:ser>
          <c:idx val="1"/>
          <c:order val="1"/>
          <c:tx>
            <c:strRef>
              <c:f>[content.xlsx]Sheet4!$F$1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[content.xlsx]Sheet4!$D$2:$D$5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[content.xlsx]Sheet4!$F$2:$F$5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</c:ser>
        <c:ser>
          <c:idx val="2"/>
          <c:order val="2"/>
          <c:tx>
            <c:strRef>
              <c:f>[content.xlsx]Sheet4!$G$1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[content.xlsx]Sheet4!$D$2:$D$5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[content.xlsx]Sheet4!$G$2:$G$5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</c:ser>
        <c:ser>
          <c:idx val="3"/>
          <c:order val="3"/>
          <c:tx>
            <c:strRef>
              <c:f>[content.xlsx]Sheet4!$H$1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[content.xlsx]Sheet4!$D$2:$D$5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[content.xlsx]Sheet4!$H$2:$H$5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</c:ser>
        <c:gapWidth val="219"/>
        <c:overlap val="-27"/>
        <c:axId val="109345792"/>
        <c:axId val="109376256"/>
      </c:barChart>
      <c:catAx>
        <c:axId val="109345792"/>
        <c:scaling>
          <c:orientation val="minMax"/>
        </c:scaling>
        <c:axPos val="b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76256"/>
        <c:crosses val="autoZero"/>
        <c:auto val="1"/>
        <c:lblAlgn val="ctr"/>
        <c:lblOffset val="100"/>
      </c:catAx>
      <c:valAx>
        <c:axId val="109376256"/>
        <c:scaling>
          <c:orientation val="minMax"/>
        </c:scaling>
        <c:axPos val="l"/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45792"/>
        <c:crosses val="autoZero"/>
        <c:crossBetween val="between"/>
      </c:valAx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14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914400" y="571500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1866900"/>
            <a:ext cx="5482998" cy="4270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000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Social Buzz Dashboard Analysis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 cstate="print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=""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=""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=""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=""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430000" y="5753100"/>
            <a:ext cx="6324600" cy="1524001"/>
            <a:chOff x="-202444" y="-1910156"/>
            <a:chExt cx="8432800" cy="3019354"/>
          </a:xfrm>
        </p:grpSpPr>
        <p:sp>
          <p:nvSpPr>
            <p:cNvPr id="24" name="TextBox 15">
              <a:extLst>
                <a:ext uri="{FF2B5EF4-FFF2-40B4-BE49-F238E27FC236}">
                  <a16:creationId xmlns=""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=""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-202444" y="-1910156"/>
              <a:ext cx="8432800" cy="14875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b="1" spc="-21" dirty="0" smtClean="0">
                  <a:solidFill>
                    <a:srgbClr val="7030A0"/>
                  </a:solidFill>
                  <a:latin typeface="Graphik Regular" panose="020B0503030202060203" pitchFamily="34" charset="0"/>
                </a:rPr>
                <a:t>Social buzz should create focus on top 5 categories and create campaign to start that focused audience.</a:t>
              </a:r>
              <a:endParaRPr lang="en-US" sz="2100" b="1" spc="-21" dirty="0">
                <a:solidFill>
                  <a:srgbClr val="7030A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353800" y="11049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There are 16 unique categories .Out of which animal and science is the top most.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277600" y="26289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There are 4 type of categories photo, video, GIF, audio. Out of which Photo and video are most used.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53800" y="4305300"/>
            <a:ext cx="6360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July month has a highest post 2116 and </a:t>
            </a:r>
            <a:r>
              <a:rPr lang="en-US" sz="2400" b="1" dirty="0" err="1" smtClean="0">
                <a:solidFill>
                  <a:srgbClr val="7030A0"/>
                </a:solidFill>
              </a:rPr>
              <a:t>february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 month has lowest Post 1890.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353800" y="7505700"/>
            <a:ext cx="6377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They should focus on the month of </a:t>
            </a:r>
            <a:r>
              <a:rPr lang="en-US" sz="2400" b="1" dirty="0" smtClean="0">
                <a:solidFill>
                  <a:srgbClr val="7030A0"/>
                </a:solidFill>
              </a:rPr>
              <a:t>J</a:t>
            </a:r>
            <a:r>
              <a:rPr lang="en-US" sz="2400" b="1" dirty="0" smtClean="0">
                <a:solidFill>
                  <a:srgbClr val="7030A0"/>
                </a:solidFill>
              </a:rPr>
              <a:t>uly</a:t>
            </a:r>
            <a:r>
              <a:rPr lang="en-US" sz="2400" b="1" dirty="0" smtClean="0">
                <a:solidFill>
                  <a:srgbClr val="7030A0"/>
                </a:solidFill>
              </a:rPr>
              <a:t>, </a:t>
            </a:r>
            <a:r>
              <a:rPr lang="en-US" sz="2400" b="1" dirty="0" smtClean="0">
                <a:solidFill>
                  <a:srgbClr val="7030A0"/>
                </a:solidFill>
              </a:rPr>
              <a:t>May </a:t>
            </a:r>
            <a:r>
              <a:rPr lang="en-US" sz="2400" b="1" dirty="0" smtClean="0">
                <a:solidFill>
                  <a:srgbClr val="7030A0"/>
                </a:solidFill>
              </a:rPr>
              <a:t>and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J</a:t>
            </a:r>
            <a:r>
              <a:rPr lang="en-US" sz="2400" b="1" dirty="0" smtClean="0">
                <a:solidFill>
                  <a:srgbClr val="7030A0"/>
                </a:solidFill>
              </a:rPr>
              <a:t>anuary </a:t>
            </a:r>
            <a:r>
              <a:rPr lang="en-US" sz="2400" b="1" dirty="0" smtClean="0">
                <a:solidFill>
                  <a:srgbClr val="7030A0"/>
                </a:solidFill>
              </a:rPr>
              <a:t>maximum Post are in these months.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572000" y="2171700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8763000" y="3379552"/>
            <a:ext cx="7162800" cy="329320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52423"/>
                </a:solidFill>
                <a:effectLst/>
                <a:latin typeface="Segoe UI" pitchFamily="34" charset="0"/>
                <a:cs typeface="Segoe UI" pitchFamily="34" charset="0"/>
              </a:rPr>
              <a:t>Social Buzz is a fast growing technology unicorn that need to adapt quickly to it's global scale. Accenture has begun a 3 month POC focusing on these tasks: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52423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52423"/>
                </a:solidFill>
                <a:effectLst/>
                <a:latin typeface="Segoe UI" pitchFamily="34" charset="0"/>
                <a:cs typeface="Segoe UI" pitchFamily="34" charset="0"/>
              </a:rPr>
            </a:b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52423"/>
                </a:solidFill>
                <a:effectLst/>
                <a:latin typeface="Segoe UI" pitchFamily="34" charset="0"/>
                <a:cs typeface="Segoe UI" pitchFamily="34" charset="0"/>
              </a:rPr>
              <a:t>- An audit of their big data practice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52423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52423"/>
                </a:solidFill>
                <a:effectLst/>
                <a:latin typeface="Segoe UI" pitchFamily="34" charset="0"/>
                <a:cs typeface="Segoe UI" pitchFamily="34" charset="0"/>
              </a:rPr>
            </a:b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52423"/>
                </a:solidFill>
                <a:effectLst/>
                <a:latin typeface="Segoe UI" pitchFamily="34" charset="0"/>
                <a:cs typeface="Segoe UI" pitchFamily="34" charset="0"/>
              </a:rPr>
              <a:t>- Recommendations for a successful IPO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52423"/>
                </a:solidFill>
                <a:effectLst/>
                <a:latin typeface="Segoe UI" pitchFamily="34" charset="0"/>
                <a:cs typeface="Segoe UI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52423"/>
                </a:solidFill>
                <a:effectLst/>
                <a:latin typeface="Segoe UI" pitchFamily="34" charset="0"/>
                <a:cs typeface="Segoe UI" pitchFamily="34" charset="0"/>
              </a:rPr>
            </a:b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52423"/>
                </a:solidFill>
                <a:effectLst/>
                <a:latin typeface="Segoe UI" pitchFamily="34" charset="0"/>
                <a:cs typeface="Segoe UI" pitchFamily="34" charset="0"/>
              </a:rPr>
              <a:t>- An analysis to find the top 5 categories with the largest aggregate popularity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 cstate="print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72000" y="4127838"/>
            <a:ext cx="434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Every day over </a:t>
            </a:r>
            <a:r>
              <a:rPr lang="en-US" sz="2800" b="1" u="sng" dirty="0" smtClean="0"/>
              <a:t>100,000 </a:t>
            </a:r>
            <a:r>
              <a:rPr lang="en-US" sz="2800" b="1" dirty="0" smtClean="0"/>
              <a:t>pieces of content</a:t>
            </a:r>
            <a:endParaRPr lang="en-US" sz="2800" dirty="0" smtClean="0"/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b="1" dirty="0" smtClean="0"/>
              <a:t>need to complete an IPO by the end of next Year</a:t>
            </a:r>
            <a:endParaRPr lang="en-US" sz="2800" dirty="0" smtClean="0"/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b="1" dirty="0" smtClean="0"/>
              <a:t>Data Management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430000" y="4000500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 cstate="print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401800" y="1562100"/>
            <a:ext cx="236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MY SELF</a:t>
            </a:r>
            <a:endParaRPr lang="en-US" dirty="0" smtClean="0"/>
          </a:p>
          <a:p>
            <a:r>
              <a:rPr lang="en-US" b="1" dirty="0" smtClean="0"/>
              <a:t>Data Analyst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4401800" y="4838700"/>
            <a:ext cx="236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MARCUS ROMPTON</a:t>
            </a:r>
            <a:endParaRPr lang="en-US" dirty="0" smtClean="0"/>
          </a:p>
          <a:p>
            <a:r>
              <a:rPr lang="en-US" b="1" dirty="0" smtClean="0"/>
              <a:t>Senior principle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4249400" y="7658100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ANDREW FLEMING</a:t>
            </a:r>
            <a:endParaRPr lang="en-US" dirty="0" smtClean="0"/>
          </a:p>
          <a:p>
            <a:r>
              <a:rPr lang="en-US" b="1" dirty="0" smtClean="0"/>
              <a:t>Chief Technical Architect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43400" y="1257300"/>
            <a:ext cx="3163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Data Understanding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05600" y="2705100"/>
            <a:ext cx="2247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Data Cleaning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10600" y="4229100"/>
            <a:ext cx="2473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Data </a:t>
            </a:r>
            <a:r>
              <a:rPr lang="en-US" sz="2800" b="1" dirty="0" smtClean="0">
                <a:solidFill>
                  <a:schemeClr val="bg1"/>
                </a:solidFill>
              </a:rPr>
              <a:t>Modeling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68000" y="5905500"/>
            <a:ext cx="2184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Data Analysis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573000" y="7734300"/>
            <a:ext cx="1961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Data insight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chemeClr val="accent4">
                    <a:lumMod val="75000"/>
                  </a:schemeClr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800" y="5295900"/>
            <a:ext cx="6027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Animal has maximum Scores and count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15200" y="5219700"/>
            <a:ext cx="3323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   16 </a:t>
            </a:r>
            <a:r>
              <a:rPr lang="en-US" sz="2800" b="1" dirty="0" smtClean="0"/>
              <a:t>unique Category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801600" y="5143500"/>
            <a:ext cx="4997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May Month with maximum post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600" y="8269921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456065" y="8300300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762000" y="266700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="" xmlns:lc="http://schemas.openxmlformats.org/drawingml/2006/lockedCanvas"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/>
        </p:nvGraphicFramePr>
        <p:xfrm>
          <a:off x="2667000" y="2705100"/>
          <a:ext cx="74676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="" xmlns:lc="http://schemas.openxmlformats.org/drawingml/2006/lockedCanvas" xmlns:a16="http://schemas.microsoft.com/office/drawing/2014/main" id="{00178DEA-CF37-7388-6B38-10E1100C578B}"/>
              </a:ext>
            </a:extLst>
          </p:cNvPr>
          <p:cNvGraphicFramePr>
            <a:graphicFrameLocks/>
          </p:cNvGraphicFramePr>
          <p:nvPr/>
        </p:nvGraphicFramePr>
        <p:xfrm>
          <a:off x="10668000" y="2857500"/>
          <a:ext cx="7315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600" y="8269921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1219200" y="0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="" xmlns:lc="http://schemas.openxmlformats.org/drawingml/2006/lockedCanvas" xmlns:a16="http://schemas.microsoft.com/office/drawing/2014/main" id="{4835C99C-8331-F064-717C-A1EFF6B5D6C3}"/>
              </a:ext>
            </a:extLst>
          </p:cNvPr>
          <p:cNvGraphicFramePr>
            <a:graphicFrameLocks/>
          </p:cNvGraphicFramePr>
          <p:nvPr/>
        </p:nvGraphicFramePr>
        <p:xfrm>
          <a:off x="2514600" y="2247900"/>
          <a:ext cx="57150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="" xmlns:lc="http://schemas.openxmlformats.org/drawingml/2006/lockedCanvas" xmlns:a16="http://schemas.microsoft.com/office/drawing/2014/main" id="{EBE76288-0520-AB4B-EB79-DA727B85F950}"/>
              </a:ext>
            </a:extLst>
          </p:cNvPr>
          <p:cNvGraphicFramePr>
            <a:graphicFrameLocks/>
          </p:cNvGraphicFramePr>
          <p:nvPr/>
        </p:nvGraphicFramePr>
        <p:xfrm>
          <a:off x="8763000" y="2095500"/>
          <a:ext cx="86868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="" xmlns:p14="http://schemas.microsoft.com/office/powerpoint/2010/main" val="2453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237</Words>
  <Application>Microsoft Office PowerPoint</Application>
  <PresentationFormat>Custom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Graphik Regular</vt:lpstr>
      <vt:lpstr>Segoe UI</vt:lpstr>
      <vt:lpstr>Clear Sans Regular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Home</cp:lastModifiedBy>
  <cp:revision>22</cp:revision>
  <dcterms:created xsi:type="dcterms:W3CDTF">2006-08-16T00:00:00Z</dcterms:created>
  <dcterms:modified xsi:type="dcterms:W3CDTF">2024-05-30T18:33:50Z</dcterms:modified>
  <dc:identifier>DAEhDyfaYKE</dc:identifier>
</cp:coreProperties>
</file>