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5A9CF-1E78-4C81-BF8E-3F863CCCE6DE}" type="datetimeFigureOut">
              <a:rPr lang="en-US" smtClean="0"/>
              <a:t>3/29/2018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D7E71-37EC-4C1E-A742-D4CE8CA8C750}" type="slidenum">
              <a:rPr lang="en-US" smtClean="0"/>
              <a:t>‹#›</a:t>
            </a:fld>
            <a:endParaRPr lang="en-US"/>
          </a:p>
        </p:txBody>
      </p:sp>
    </p:spTree>
    <p:extLst>
      <p:ext uri="{BB962C8B-B14F-4D97-AF65-F5344CB8AC3E}">
        <p14:creationId xmlns:p14="http://schemas.microsoft.com/office/powerpoint/2010/main" val="269125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(data = </a:t>
            </a:r>
            <a:r>
              <a:rPr lang="en-US" dirty="0" err="1"/>
              <a:t>uber</a:t>
            </a:r>
            <a:r>
              <a:rPr lang="en-US" dirty="0"/>
              <a:t>, </a:t>
            </a:r>
            <a:r>
              <a:rPr lang="en-US" dirty="0" err="1"/>
              <a:t>aes</a:t>
            </a:r>
            <a:r>
              <a:rPr lang="en-US" dirty="0"/>
              <a:t>(</a:t>
            </a:r>
          </a:p>
          <a:p>
            <a:r>
              <a:rPr lang="en-US" dirty="0"/>
              <a:t>  x = factor(</a:t>
            </a:r>
            <a:r>
              <a:rPr lang="en-US" dirty="0" err="1"/>
              <a:t>Req.timeslot</a:t>
            </a:r>
            <a:r>
              <a:rPr lang="en-US" dirty="0"/>
              <a:t>),</a:t>
            </a:r>
          </a:p>
          <a:p>
            <a:r>
              <a:rPr lang="en-US" dirty="0"/>
              <a:t>  fill = factor(</a:t>
            </a:r>
            <a:r>
              <a:rPr lang="en-US" dirty="0" err="1"/>
              <a:t>uber$Pickup.point</a:t>
            </a:r>
            <a:r>
              <a:rPr lang="en-US" dirty="0"/>
              <a:t>)</a:t>
            </a:r>
          </a:p>
          <a:p>
            <a:r>
              <a:rPr lang="en-US" dirty="0"/>
              <a:t>)) +</a:t>
            </a:r>
          </a:p>
          <a:p>
            <a:r>
              <a:rPr lang="en-US" dirty="0"/>
              <a:t>  </a:t>
            </a:r>
            <a:r>
              <a:rPr lang="en-US" dirty="0" err="1"/>
              <a:t>geom_bar</a:t>
            </a:r>
            <a:r>
              <a:rPr lang="en-US" dirty="0"/>
              <a:t>(alpha = 0.7, position = "dodge")+ </a:t>
            </a:r>
          </a:p>
          <a:p>
            <a:r>
              <a:rPr lang="en-US" dirty="0"/>
              <a:t>  </a:t>
            </a:r>
            <a:r>
              <a:rPr lang="en-US" dirty="0" err="1"/>
              <a:t>xlab</a:t>
            </a:r>
            <a:r>
              <a:rPr lang="en-US" dirty="0"/>
              <a:t>("Timeslot") +</a:t>
            </a:r>
            <a:r>
              <a:rPr lang="en-US" dirty="0" err="1"/>
              <a:t>ylab</a:t>
            </a:r>
            <a:r>
              <a:rPr lang="en-US" dirty="0"/>
              <a:t>("Count") +labs(fill = 'Pickup') +</a:t>
            </a:r>
            <a:r>
              <a:rPr lang="en-US" dirty="0" err="1"/>
              <a:t>facet_grid</a:t>
            </a:r>
            <a:r>
              <a:rPr lang="en-US" dirty="0"/>
              <a:t>(.~</a:t>
            </a:r>
            <a:r>
              <a:rPr lang="en-US" dirty="0" err="1"/>
              <a:t>uber$Status</a:t>
            </a:r>
            <a:r>
              <a:rPr lang="en-US" dirty="0"/>
              <a:t>, scales = "</a:t>
            </a:r>
            <a:r>
              <a:rPr lang="en-US" dirty="0" err="1"/>
              <a:t>free_x</a:t>
            </a:r>
            <a:r>
              <a:rPr lang="en-US" dirty="0"/>
              <a:t>")</a:t>
            </a:r>
          </a:p>
          <a:p>
            <a:endParaRPr lang="en-US" dirty="0"/>
          </a:p>
        </p:txBody>
      </p:sp>
      <p:sp>
        <p:nvSpPr>
          <p:cNvPr id="4" name="Slide Number Placeholder 3"/>
          <p:cNvSpPr>
            <a:spLocks noGrp="1"/>
          </p:cNvSpPr>
          <p:nvPr>
            <p:ph type="sldNum" sz="quarter" idx="10"/>
          </p:nvPr>
        </p:nvSpPr>
        <p:spPr/>
        <p:txBody>
          <a:bodyPr/>
          <a:lstStyle/>
          <a:p>
            <a:fld id="{957732EA-4EF3-43ED-A365-F827CE2A1E54}" type="slidenum">
              <a:rPr lang="en-US" smtClean="0"/>
              <a:t>5</a:t>
            </a:fld>
            <a:endParaRPr lang="en-US"/>
          </a:p>
        </p:txBody>
      </p:sp>
    </p:spTree>
    <p:extLst>
      <p:ext uri="{BB962C8B-B14F-4D97-AF65-F5344CB8AC3E}">
        <p14:creationId xmlns:p14="http://schemas.microsoft.com/office/powerpoint/2010/main" val="27514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(data = </a:t>
            </a:r>
            <a:r>
              <a:rPr lang="en-US" dirty="0" err="1"/>
              <a:t>uber</a:t>
            </a:r>
            <a:r>
              <a:rPr lang="en-US" dirty="0"/>
              <a:t>, </a:t>
            </a:r>
            <a:r>
              <a:rPr lang="en-US" dirty="0" err="1"/>
              <a:t>aes</a:t>
            </a:r>
            <a:r>
              <a:rPr lang="en-US" dirty="0"/>
              <a:t>(</a:t>
            </a:r>
          </a:p>
          <a:p>
            <a:r>
              <a:rPr lang="en-US" dirty="0"/>
              <a:t>  x = factor(</a:t>
            </a:r>
            <a:r>
              <a:rPr lang="en-US" dirty="0" err="1"/>
              <a:t>Req.timeslot</a:t>
            </a:r>
            <a:r>
              <a:rPr lang="en-US" dirty="0"/>
              <a:t>),</a:t>
            </a:r>
          </a:p>
          <a:p>
            <a:r>
              <a:rPr lang="en-US" dirty="0"/>
              <a:t>  fill = factor(</a:t>
            </a:r>
            <a:r>
              <a:rPr lang="en-US" dirty="0" err="1"/>
              <a:t>uber$Pickup.point</a:t>
            </a:r>
            <a:r>
              <a:rPr lang="en-US" dirty="0"/>
              <a:t>)</a:t>
            </a:r>
          </a:p>
          <a:p>
            <a:r>
              <a:rPr lang="en-US" dirty="0"/>
              <a:t>)) +</a:t>
            </a:r>
          </a:p>
          <a:p>
            <a:r>
              <a:rPr lang="en-US" dirty="0"/>
              <a:t>  </a:t>
            </a:r>
            <a:r>
              <a:rPr lang="en-US" dirty="0" err="1"/>
              <a:t>geom_bar</a:t>
            </a:r>
            <a:r>
              <a:rPr lang="en-US" dirty="0"/>
              <a:t>(alpha = 0.7, position = "dodge")+ </a:t>
            </a:r>
          </a:p>
          <a:p>
            <a:r>
              <a:rPr lang="en-US" dirty="0"/>
              <a:t>  </a:t>
            </a:r>
            <a:r>
              <a:rPr lang="en-US" dirty="0" err="1"/>
              <a:t>xlab</a:t>
            </a:r>
            <a:r>
              <a:rPr lang="en-US" dirty="0"/>
              <a:t>("Timeslot") +</a:t>
            </a:r>
            <a:r>
              <a:rPr lang="en-US" dirty="0" err="1"/>
              <a:t>ylab</a:t>
            </a:r>
            <a:r>
              <a:rPr lang="en-US" dirty="0"/>
              <a:t>("Count") +labs(fill = 'Pickup') +</a:t>
            </a:r>
            <a:r>
              <a:rPr lang="en-US" dirty="0" err="1"/>
              <a:t>facet_grid</a:t>
            </a:r>
            <a:r>
              <a:rPr lang="en-US" dirty="0"/>
              <a:t>(.~</a:t>
            </a:r>
            <a:r>
              <a:rPr lang="en-US" dirty="0" err="1"/>
              <a:t>uber$Status</a:t>
            </a:r>
            <a:r>
              <a:rPr lang="en-US" dirty="0"/>
              <a:t>, scales = "</a:t>
            </a:r>
            <a:r>
              <a:rPr lang="en-US" dirty="0" err="1"/>
              <a:t>free_x</a:t>
            </a:r>
            <a:r>
              <a:rPr lang="en-US" dirty="0"/>
              <a:t>")</a:t>
            </a:r>
          </a:p>
          <a:p>
            <a:endParaRPr lang="en-US" dirty="0"/>
          </a:p>
        </p:txBody>
      </p:sp>
      <p:sp>
        <p:nvSpPr>
          <p:cNvPr id="4" name="Slide Number Placeholder 3"/>
          <p:cNvSpPr>
            <a:spLocks noGrp="1"/>
          </p:cNvSpPr>
          <p:nvPr>
            <p:ph type="sldNum" sz="quarter" idx="10"/>
          </p:nvPr>
        </p:nvSpPr>
        <p:spPr/>
        <p:txBody>
          <a:bodyPr/>
          <a:lstStyle/>
          <a:p>
            <a:fld id="{957732EA-4EF3-43ED-A365-F827CE2A1E54}" type="slidenum">
              <a:rPr lang="en-US" smtClean="0"/>
              <a:t>6</a:t>
            </a:fld>
            <a:endParaRPr lang="en-US"/>
          </a:p>
        </p:txBody>
      </p:sp>
    </p:spTree>
    <p:extLst>
      <p:ext uri="{BB962C8B-B14F-4D97-AF65-F5344CB8AC3E}">
        <p14:creationId xmlns:p14="http://schemas.microsoft.com/office/powerpoint/2010/main" val="157889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(data = </a:t>
            </a:r>
            <a:r>
              <a:rPr lang="en-US" dirty="0" err="1"/>
              <a:t>uber</a:t>
            </a:r>
            <a:r>
              <a:rPr lang="en-US" dirty="0"/>
              <a:t>, </a:t>
            </a:r>
            <a:r>
              <a:rPr lang="en-US" dirty="0" err="1"/>
              <a:t>aes</a:t>
            </a:r>
            <a:r>
              <a:rPr lang="en-US" dirty="0"/>
              <a:t>(</a:t>
            </a:r>
          </a:p>
          <a:p>
            <a:r>
              <a:rPr lang="en-US" dirty="0"/>
              <a:t>  x = factor(</a:t>
            </a:r>
            <a:r>
              <a:rPr lang="en-US" dirty="0" err="1"/>
              <a:t>Req.timeslot</a:t>
            </a:r>
            <a:r>
              <a:rPr lang="en-US" dirty="0"/>
              <a:t>),</a:t>
            </a:r>
          </a:p>
          <a:p>
            <a:r>
              <a:rPr lang="en-US" dirty="0"/>
              <a:t>  fill = factor(</a:t>
            </a:r>
            <a:r>
              <a:rPr lang="en-US" dirty="0" err="1"/>
              <a:t>uber$Pickup.point</a:t>
            </a:r>
            <a:r>
              <a:rPr lang="en-US" dirty="0"/>
              <a:t>)</a:t>
            </a:r>
          </a:p>
          <a:p>
            <a:r>
              <a:rPr lang="en-US" dirty="0"/>
              <a:t>)) +</a:t>
            </a:r>
          </a:p>
          <a:p>
            <a:r>
              <a:rPr lang="en-US" dirty="0"/>
              <a:t>  </a:t>
            </a:r>
            <a:r>
              <a:rPr lang="en-US" dirty="0" err="1"/>
              <a:t>geom_bar</a:t>
            </a:r>
            <a:r>
              <a:rPr lang="en-US" dirty="0"/>
              <a:t>(alpha = 0.7, position = "dodge")+ </a:t>
            </a:r>
          </a:p>
          <a:p>
            <a:r>
              <a:rPr lang="en-US" dirty="0"/>
              <a:t>  </a:t>
            </a:r>
            <a:r>
              <a:rPr lang="en-US" dirty="0" err="1"/>
              <a:t>xlab</a:t>
            </a:r>
            <a:r>
              <a:rPr lang="en-US" dirty="0"/>
              <a:t>("Timeslot") +</a:t>
            </a:r>
            <a:r>
              <a:rPr lang="en-US" dirty="0" err="1"/>
              <a:t>ylab</a:t>
            </a:r>
            <a:r>
              <a:rPr lang="en-US" dirty="0"/>
              <a:t>("Count") +labs(fill = 'Pickup') +</a:t>
            </a:r>
            <a:r>
              <a:rPr lang="en-US" dirty="0" err="1"/>
              <a:t>facet_grid</a:t>
            </a:r>
            <a:r>
              <a:rPr lang="en-US" dirty="0"/>
              <a:t>(.~</a:t>
            </a:r>
            <a:r>
              <a:rPr lang="en-US" dirty="0" err="1"/>
              <a:t>uber$Status</a:t>
            </a:r>
            <a:r>
              <a:rPr lang="en-US" dirty="0"/>
              <a:t>, scales = "</a:t>
            </a:r>
            <a:r>
              <a:rPr lang="en-US" dirty="0" err="1"/>
              <a:t>free_x</a:t>
            </a:r>
            <a:r>
              <a:rPr lang="en-US" dirty="0"/>
              <a:t>")</a:t>
            </a:r>
          </a:p>
          <a:p>
            <a:endParaRPr lang="en-US" dirty="0"/>
          </a:p>
        </p:txBody>
      </p:sp>
      <p:sp>
        <p:nvSpPr>
          <p:cNvPr id="4" name="Slide Number Placeholder 3"/>
          <p:cNvSpPr>
            <a:spLocks noGrp="1"/>
          </p:cNvSpPr>
          <p:nvPr>
            <p:ph type="sldNum" sz="quarter" idx="10"/>
          </p:nvPr>
        </p:nvSpPr>
        <p:spPr/>
        <p:txBody>
          <a:bodyPr/>
          <a:lstStyle/>
          <a:p>
            <a:fld id="{957732EA-4EF3-43ED-A365-F827CE2A1E54}" type="slidenum">
              <a:rPr lang="en-US" smtClean="0"/>
              <a:t>7</a:t>
            </a:fld>
            <a:endParaRPr lang="en-US"/>
          </a:p>
        </p:txBody>
      </p:sp>
    </p:spTree>
    <p:extLst>
      <p:ext uri="{BB962C8B-B14F-4D97-AF65-F5344CB8AC3E}">
        <p14:creationId xmlns:p14="http://schemas.microsoft.com/office/powerpoint/2010/main" val="94891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(data = </a:t>
            </a:r>
            <a:r>
              <a:rPr lang="en-US" dirty="0" err="1"/>
              <a:t>uber</a:t>
            </a:r>
            <a:r>
              <a:rPr lang="en-US" dirty="0"/>
              <a:t>, </a:t>
            </a:r>
            <a:r>
              <a:rPr lang="en-US" dirty="0" err="1"/>
              <a:t>aes</a:t>
            </a:r>
            <a:r>
              <a:rPr lang="en-US" dirty="0"/>
              <a:t>(</a:t>
            </a:r>
          </a:p>
          <a:p>
            <a:r>
              <a:rPr lang="en-US" dirty="0"/>
              <a:t>  x = factor(</a:t>
            </a:r>
            <a:r>
              <a:rPr lang="en-US" dirty="0" err="1"/>
              <a:t>Req.timeslot</a:t>
            </a:r>
            <a:r>
              <a:rPr lang="en-US" dirty="0"/>
              <a:t>),</a:t>
            </a:r>
          </a:p>
          <a:p>
            <a:r>
              <a:rPr lang="en-US" dirty="0"/>
              <a:t>  fill = factor(</a:t>
            </a:r>
            <a:r>
              <a:rPr lang="en-US" dirty="0" err="1"/>
              <a:t>uber$Pickup.point</a:t>
            </a:r>
            <a:r>
              <a:rPr lang="en-US" dirty="0"/>
              <a:t>)</a:t>
            </a:r>
          </a:p>
          <a:p>
            <a:r>
              <a:rPr lang="en-US" dirty="0"/>
              <a:t>)) +</a:t>
            </a:r>
          </a:p>
          <a:p>
            <a:r>
              <a:rPr lang="en-US" dirty="0"/>
              <a:t>  </a:t>
            </a:r>
            <a:r>
              <a:rPr lang="en-US" dirty="0" err="1"/>
              <a:t>geom_bar</a:t>
            </a:r>
            <a:r>
              <a:rPr lang="en-US" dirty="0"/>
              <a:t>(alpha = 0.7, position = "dodge")+ </a:t>
            </a:r>
          </a:p>
          <a:p>
            <a:r>
              <a:rPr lang="en-US" dirty="0"/>
              <a:t>  </a:t>
            </a:r>
            <a:r>
              <a:rPr lang="en-US" dirty="0" err="1"/>
              <a:t>xlab</a:t>
            </a:r>
            <a:r>
              <a:rPr lang="en-US" dirty="0"/>
              <a:t>("Timeslot") +</a:t>
            </a:r>
            <a:r>
              <a:rPr lang="en-US" dirty="0" err="1"/>
              <a:t>ylab</a:t>
            </a:r>
            <a:r>
              <a:rPr lang="en-US" dirty="0"/>
              <a:t>("Count") +labs(fill = 'Pickup') +</a:t>
            </a:r>
            <a:r>
              <a:rPr lang="en-US" dirty="0" err="1"/>
              <a:t>facet_grid</a:t>
            </a:r>
            <a:r>
              <a:rPr lang="en-US" dirty="0"/>
              <a:t>(.~</a:t>
            </a:r>
            <a:r>
              <a:rPr lang="en-US" dirty="0" err="1"/>
              <a:t>uber$Status</a:t>
            </a:r>
            <a:r>
              <a:rPr lang="en-US" dirty="0"/>
              <a:t>, scales = "</a:t>
            </a:r>
            <a:r>
              <a:rPr lang="en-US" dirty="0" err="1"/>
              <a:t>free_x</a:t>
            </a:r>
            <a:r>
              <a:rPr lang="en-US" dirty="0"/>
              <a:t>")</a:t>
            </a:r>
          </a:p>
          <a:p>
            <a:endParaRPr lang="en-US" dirty="0"/>
          </a:p>
        </p:txBody>
      </p:sp>
      <p:sp>
        <p:nvSpPr>
          <p:cNvPr id="4" name="Slide Number Placeholder 3"/>
          <p:cNvSpPr>
            <a:spLocks noGrp="1"/>
          </p:cNvSpPr>
          <p:nvPr>
            <p:ph type="sldNum" sz="quarter" idx="10"/>
          </p:nvPr>
        </p:nvSpPr>
        <p:spPr/>
        <p:txBody>
          <a:bodyPr/>
          <a:lstStyle/>
          <a:p>
            <a:fld id="{957732EA-4EF3-43ED-A365-F827CE2A1E54}" type="slidenum">
              <a:rPr lang="en-US" smtClean="0"/>
              <a:t>8</a:t>
            </a:fld>
            <a:endParaRPr lang="en-US"/>
          </a:p>
        </p:txBody>
      </p:sp>
    </p:spTree>
    <p:extLst>
      <p:ext uri="{BB962C8B-B14F-4D97-AF65-F5344CB8AC3E}">
        <p14:creationId xmlns:p14="http://schemas.microsoft.com/office/powerpoint/2010/main" val="158358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(data = </a:t>
            </a:r>
            <a:r>
              <a:rPr lang="en-US" dirty="0" err="1"/>
              <a:t>uber</a:t>
            </a:r>
            <a:r>
              <a:rPr lang="en-US" dirty="0"/>
              <a:t>, </a:t>
            </a:r>
            <a:r>
              <a:rPr lang="en-US" dirty="0" err="1"/>
              <a:t>aes</a:t>
            </a:r>
            <a:r>
              <a:rPr lang="en-US" dirty="0"/>
              <a:t>(</a:t>
            </a:r>
          </a:p>
          <a:p>
            <a:r>
              <a:rPr lang="en-US" dirty="0"/>
              <a:t>  x = factor(</a:t>
            </a:r>
            <a:r>
              <a:rPr lang="en-US" dirty="0" err="1"/>
              <a:t>Req.timeslot</a:t>
            </a:r>
            <a:r>
              <a:rPr lang="en-US" dirty="0"/>
              <a:t>),</a:t>
            </a:r>
          </a:p>
          <a:p>
            <a:r>
              <a:rPr lang="en-US" dirty="0"/>
              <a:t>  fill = factor(</a:t>
            </a:r>
            <a:r>
              <a:rPr lang="en-US" dirty="0" err="1"/>
              <a:t>uber$Pickup.point</a:t>
            </a:r>
            <a:r>
              <a:rPr lang="en-US" dirty="0"/>
              <a:t>)</a:t>
            </a:r>
          </a:p>
          <a:p>
            <a:r>
              <a:rPr lang="en-US" dirty="0"/>
              <a:t>)) +</a:t>
            </a:r>
          </a:p>
          <a:p>
            <a:r>
              <a:rPr lang="en-US" dirty="0"/>
              <a:t>  </a:t>
            </a:r>
            <a:r>
              <a:rPr lang="en-US" dirty="0" err="1"/>
              <a:t>geom_bar</a:t>
            </a:r>
            <a:r>
              <a:rPr lang="en-US" dirty="0"/>
              <a:t>(alpha = 0.7, position = "dodge")+ </a:t>
            </a:r>
          </a:p>
          <a:p>
            <a:r>
              <a:rPr lang="en-US" dirty="0"/>
              <a:t>  </a:t>
            </a:r>
            <a:r>
              <a:rPr lang="en-US" dirty="0" err="1"/>
              <a:t>xlab</a:t>
            </a:r>
            <a:r>
              <a:rPr lang="en-US" dirty="0"/>
              <a:t>("Timeslot") +</a:t>
            </a:r>
            <a:r>
              <a:rPr lang="en-US" dirty="0" err="1"/>
              <a:t>ylab</a:t>
            </a:r>
            <a:r>
              <a:rPr lang="en-US" dirty="0"/>
              <a:t>("Count") +labs(fill = 'Pickup') +</a:t>
            </a:r>
            <a:r>
              <a:rPr lang="en-US" dirty="0" err="1"/>
              <a:t>facet_grid</a:t>
            </a:r>
            <a:r>
              <a:rPr lang="en-US" dirty="0"/>
              <a:t>(.~</a:t>
            </a:r>
            <a:r>
              <a:rPr lang="en-US" dirty="0" err="1"/>
              <a:t>uber$Status</a:t>
            </a:r>
            <a:r>
              <a:rPr lang="en-US" dirty="0"/>
              <a:t>, scales = "</a:t>
            </a:r>
            <a:r>
              <a:rPr lang="en-US" dirty="0" err="1"/>
              <a:t>free_x</a:t>
            </a:r>
            <a:r>
              <a:rPr lang="en-US" dirty="0"/>
              <a:t>")</a:t>
            </a:r>
          </a:p>
          <a:p>
            <a:endParaRPr lang="en-US" dirty="0"/>
          </a:p>
        </p:txBody>
      </p:sp>
      <p:sp>
        <p:nvSpPr>
          <p:cNvPr id="4" name="Slide Number Placeholder 3"/>
          <p:cNvSpPr>
            <a:spLocks noGrp="1"/>
          </p:cNvSpPr>
          <p:nvPr>
            <p:ph type="sldNum" sz="quarter" idx="10"/>
          </p:nvPr>
        </p:nvSpPr>
        <p:spPr/>
        <p:txBody>
          <a:bodyPr/>
          <a:lstStyle/>
          <a:p>
            <a:fld id="{957732EA-4EF3-43ED-A365-F827CE2A1E54}" type="slidenum">
              <a:rPr lang="en-US" smtClean="0"/>
              <a:t>9</a:t>
            </a:fld>
            <a:endParaRPr lang="en-US"/>
          </a:p>
        </p:txBody>
      </p:sp>
    </p:spTree>
    <p:extLst>
      <p:ext uri="{BB962C8B-B14F-4D97-AF65-F5344CB8AC3E}">
        <p14:creationId xmlns:p14="http://schemas.microsoft.com/office/powerpoint/2010/main" val="30027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(data = </a:t>
            </a:r>
            <a:r>
              <a:rPr lang="en-US" dirty="0" err="1"/>
              <a:t>uber</a:t>
            </a:r>
            <a:r>
              <a:rPr lang="en-US" dirty="0"/>
              <a:t>, </a:t>
            </a:r>
            <a:r>
              <a:rPr lang="en-US" dirty="0" err="1"/>
              <a:t>aes</a:t>
            </a:r>
            <a:r>
              <a:rPr lang="en-US" dirty="0"/>
              <a:t>(</a:t>
            </a:r>
          </a:p>
          <a:p>
            <a:r>
              <a:rPr lang="en-US" dirty="0"/>
              <a:t>  x = factor(</a:t>
            </a:r>
            <a:r>
              <a:rPr lang="en-US" dirty="0" err="1"/>
              <a:t>Req.timeslot</a:t>
            </a:r>
            <a:r>
              <a:rPr lang="en-US" dirty="0"/>
              <a:t>),</a:t>
            </a:r>
          </a:p>
          <a:p>
            <a:r>
              <a:rPr lang="en-US" dirty="0"/>
              <a:t>  fill = factor(</a:t>
            </a:r>
            <a:r>
              <a:rPr lang="en-US" dirty="0" err="1"/>
              <a:t>uber$Pickup.point</a:t>
            </a:r>
            <a:r>
              <a:rPr lang="en-US" dirty="0"/>
              <a:t>)</a:t>
            </a:r>
          </a:p>
          <a:p>
            <a:r>
              <a:rPr lang="en-US" dirty="0"/>
              <a:t>)) +</a:t>
            </a:r>
          </a:p>
          <a:p>
            <a:r>
              <a:rPr lang="en-US" dirty="0"/>
              <a:t>  </a:t>
            </a:r>
            <a:r>
              <a:rPr lang="en-US" dirty="0" err="1"/>
              <a:t>geom_bar</a:t>
            </a:r>
            <a:r>
              <a:rPr lang="en-US" dirty="0"/>
              <a:t>(alpha = 0.7, position = "dodge")+ </a:t>
            </a:r>
          </a:p>
          <a:p>
            <a:r>
              <a:rPr lang="en-US" dirty="0"/>
              <a:t>  </a:t>
            </a:r>
            <a:r>
              <a:rPr lang="en-US" dirty="0" err="1"/>
              <a:t>xlab</a:t>
            </a:r>
            <a:r>
              <a:rPr lang="en-US" dirty="0"/>
              <a:t>("Timeslot") +</a:t>
            </a:r>
            <a:r>
              <a:rPr lang="en-US" dirty="0" err="1"/>
              <a:t>ylab</a:t>
            </a:r>
            <a:r>
              <a:rPr lang="en-US" dirty="0"/>
              <a:t>("Count") +labs(fill = 'Pickup') +</a:t>
            </a:r>
            <a:r>
              <a:rPr lang="en-US" dirty="0" err="1"/>
              <a:t>facet_grid</a:t>
            </a:r>
            <a:r>
              <a:rPr lang="en-US" dirty="0"/>
              <a:t>(.~</a:t>
            </a:r>
            <a:r>
              <a:rPr lang="en-US" dirty="0" err="1"/>
              <a:t>uber$Status</a:t>
            </a:r>
            <a:r>
              <a:rPr lang="en-US" dirty="0"/>
              <a:t>, scales = "</a:t>
            </a:r>
            <a:r>
              <a:rPr lang="en-US" dirty="0" err="1"/>
              <a:t>free_x</a:t>
            </a:r>
            <a:r>
              <a:rPr lang="en-US" dirty="0"/>
              <a:t>")</a:t>
            </a:r>
          </a:p>
          <a:p>
            <a:endParaRPr lang="en-US" dirty="0"/>
          </a:p>
        </p:txBody>
      </p:sp>
      <p:sp>
        <p:nvSpPr>
          <p:cNvPr id="4" name="Slide Number Placeholder 3"/>
          <p:cNvSpPr>
            <a:spLocks noGrp="1"/>
          </p:cNvSpPr>
          <p:nvPr>
            <p:ph type="sldNum" sz="quarter" idx="10"/>
          </p:nvPr>
        </p:nvSpPr>
        <p:spPr/>
        <p:txBody>
          <a:bodyPr/>
          <a:lstStyle/>
          <a:p>
            <a:fld id="{957732EA-4EF3-43ED-A365-F827CE2A1E54}" type="slidenum">
              <a:rPr lang="en-US" smtClean="0"/>
              <a:t>11</a:t>
            </a:fld>
            <a:endParaRPr lang="en-US"/>
          </a:p>
        </p:txBody>
      </p:sp>
    </p:spTree>
    <p:extLst>
      <p:ext uri="{BB962C8B-B14F-4D97-AF65-F5344CB8AC3E}">
        <p14:creationId xmlns:p14="http://schemas.microsoft.com/office/powerpoint/2010/main" val="222486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BF9E754-E86D-47B2-AE41-F7AF403827D8}"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109241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BF9E754-E86D-47B2-AE41-F7AF403827D8}"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17638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BF9E754-E86D-47B2-AE41-F7AF403827D8}"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279797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BF9E754-E86D-47B2-AE41-F7AF403827D8}"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369751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F9E754-E86D-47B2-AE41-F7AF403827D8}" type="datetimeFigureOut">
              <a:rPr lang="en-US" smtClean="0"/>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209897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9BF9E754-E86D-47B2-AE41-F7AF403827D8}"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406426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9BF9E754-E86D-47B2-AE41-F7AF403827D8}" type="datetimeFigureOut">
              <a:rPr lang="en-US" smtClean="0"/>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210892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BF9E754-E86D-47B2-AE41-F7AF403827D8}" type="datetimeFigureOut">
              <a:rPr lang="en-US" smtClean="0"/>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217206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9E754-E86D-47B2-AE41-F7AF403827D8}" type="datetimeFigureOut">
              <a:rPr lang="en-US" smtClean="0"/>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236002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9E754-E86D-47B2-AE41-F7AF403827D8}"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307069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9E754-E86D-47B2-AE41-F7AF403827D8}" type="datetimeFigureOut">
              <a:rPr lang="en-US" smtClean="0"/>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797B-D288-4FA4-B608-C42ED665BF20}" type="slidenum">
              <a:rPr lang="en-US" smtClean="0"/>
              <a:t>‹#›</a:t>
            </a:fld>
            <a:endParaRPr lang="en-US"/>
          </a:p>
        </p:txBody>
      </p:sp>
    </p:spTree>
    <p:extLst>
      <p:ext uri="{BB962C8B-B14F-4D97-AF65-F5344CB8AC3E}">
        <p14:creationId xmlns:p14="http://schemas.microsoft.com/office/powerpoint/2010/main" val="398227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9E754-E86D-47B2-AE41-F7AF403827D8}" type="datetimeFigureOut">
              <a:rPr lang="en-US" smtClean="0"/>
              <a:t>3/29/2018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5797B-D288-4FA4-B608-C42ED665BF20}" type="slidenum">
              <a:rPr lang="en-US" smtClean="0"/>
              <a:t>‹#›</a:t>
            </a:fld>
            <a:endParaRPr lang="en-US"/>
          </a:p>
        </p:txBody>
      </p:sp>
    </p:spTree>
    <p:extLst>
      <p:ext uri="{BB962C8B-B14F-4D97-AF65-F5344CB8AC3E}">
        <p14:creationId xmlns:p14="http://schemas.microsoft.com/office/powerpoint/2010/main" val="112722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EDA CASE STUDY </a:t>
            </a:r>
          </a:p>
        </p:txBody>
      </p:sp>
      <p:sp>
        <p:nvSpPr>
          <p:cNvPr id="3" name="Subtitle 2"/>
          <p:cNvSpPr>
            <a:spLocks noGrp="1"/>
          </p:cNvSpPr>
          <p:nvPr>
            <p:ph type="subTitle" idx="1"/>
          </p:nvPr>
        </p:nvSpPr>
        <p:spPr>
          <a:xfrm>
            <a:off x="257552" y="5120053"/>
            <a:ext cx="6138856" cy="1531917"/>
          </a:xfrm>
        </p:spPr>
        <p:txBody>
          <a:bodyPr>
            <a:normAutofit/>
          </a:bodyPr>
          <a:lstStyle/>
          <a:p>
            <a:pPr algn="l"/>
            <a:r>
              <a:rPr lang="en-IN" sz="1800" dirty="0"/>
              <a:t>By - </a:t>
            </a:r>
          </a:p>
          <a:p>
            <a:pPr marL="457200" indent="-457200" algn="l">
              <a:buFont typeface="+mj-lt"/>
              <a:buAutoNum type="arabicPeriod"/>
            </a:pPr>
            <a:r>
              <a:rPr lang="en-IN" sz="1800"/>
              <a:t>Vijay </a:t>
            </a:r>
            <a:r>
              <a:rPr lang="en-IN" sz="1800" dirty="0"/>
              <a:t>Vaidyanathan</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255003" y="2438606"/>
          <a:ext cx="9569451" cy="2179708"/>
        </p:xfrm>
        <a:graphic>
          <a:graphicData uri="http://schemas.openxmlformats.org/drawingml/2006/table">
            <a:tbl>
              <a:tblPr/>
              <a:tblGrid>
                <a:gridCol w="861603">
                  <a:extLst>
                    <a:ext uri="{9D8B030D-6E8A-4147-A177-3AD203B41FA5}">
                      <a16:colId xmlns:a16="http://schemas.microsoft.com/office/drawing/2014/main" val="1112226453"/>
                    </a:ext>
                  </a:extLst>
                </a:gridCol>
                <a:gridCol w="1144097">
                  <a:extLst>
                    <a:ext uri="{9D8B030D-6E8A-4147-A177-3AD203B41FA5}">
                      <a16:colId xmlns:a16="http://schemas.microsoft.com/office/drawing/2014/main" val="1658191139"/>
                    </a:ext>
                  </a:extLst>
                </a:gridCol>
                <a:gridCol w="1198755">
                  <a:extLst>
                    <a:ext uri="{9D8B030D-6E8A-4147-A177-3AD203B41FA5}">
                      <a16:colId xmlns:a16="http://schemas.microsoft.com/office/drawing/2014/main" val="4014349487"/>
                    </a:ext>
                  </a:extLst>
                </a:gridCol>
                <a:gridCol w="1097280">
                  <a:extLst>
                    <a:ext uri="{9D8B030D-6E8A-4147-A177-3AD203B41FA5}">
                      <a16:colId xmlns:a16="http://schemas.microsoft.com/office/drawing/2014/main" val="3408527649"/>
                    </a:ext>
                  </a:extLst>
                </a:gridCol>
                <a:gridCol w="1758462">
                  <a:extLst>
                    <a:ext uri="{9D8B030D-6E8A-4147-A177-3AD203B41FA5}">
                      <a16:colId xmlns:a16="http://schemas.microsoft.com/office/drawing/2014/main" val="2063816757"/>
                    </a:ext>
                  </a:extLst>
                </a:gridCol>
                <a:gridCol w="1231654">
                  <a:extLst>
                    <a:ext uri="{9D8B030D-6E8A-4147-A177-3AD203B41FA5}">
                      <a16:colId xmlns:a16="http://schemas.microsoft.com/office/drawing/2014/main" val="865263854"/>
                    </a:ext>
                  </a:extLst>
                </a:gridCol>
                <a:gridCol w="932227">
                  <a:extLst>
                    <a:ext uri="{9D8B030D-6E8A-4147-A177-3AD203B41FA5}">
                      <a16:colId xmlns:a16="http://schemas.microsoft.com/office/drawing/2014/main" val="1988376383"/>
                    </a:ext>
                  </a:extLst>
                </a:gridCol>
                <a:gridCol w="1345373">
                  <a:extLst>
                    <a:ext uri="{9D8B030D-6E8A-4147-A177-3AD203B41FA5}">
                      <a16:colId xmlns:a16="http://schemas.microsoft.com/office/drawing/2014/main" val="1649674132"/>
                    </a:ext>
                  </a:extLst>
                </a:gridCol>
              </a:tblGrid>
              <a:tr h="505213">
                <a:tc rowSpan="2">
                  <a:txBody>
                    <a:bodyPr/>
                    <a:lstStyle/>
                    <a:p>
                      <a:pPr algn="ctr" fontAlgn="b"/>
                      <a:r>
                        <a:rPr lang="en-US" sz="1800" b="0" i="0" u="none" strike="noStrike">
                          <a:solidFill>
                            <a:srgbClr val="000000"/>
                          </a:solidFill>
                          <a:effectLst/>
                          <a:latin typeface="Calibri" panose="020F0502020204030204" pitchFamily="34" charset="0"/>
                        </a:rPr>
                        <a:t>Loan 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gridSpan="6">
                  <a:txBody>
                    <a:bodyPr/>
                    <a:lstStyle/>
                    <a:p>
                      <a:pPr algn="ctr" fontAlgn="b"/>
                      <a:r>
                        <a:rPr lang="en-US" sz="1800" b="0" i="0" u="none" strike="noStrike">
                          <a:solidFill>
                            <a:srgbClr val="000000"/>
                          </a:solidFill>
                          <a:effectLst/>
                          <a:latin typeface="Calibri" panose="020F0502020204030204" pitchFamily="34" charset="0"/>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800" b="0" i="0" u="none" strike="noStrike">
                          <a:solidFill>
                            <a:srgbClr val="000000"/>
                          </a:solidFill>
                          <a:effectLst/>
                          <a:latin typeface="Calibri" panose="020F0502020204030204" pitchFamily="34" charset="0"/>
                        </a:rPr>
                        <a:t>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572554813"/>
                  </a:ext>
                </a:extLst>
              </a:tr>
              <a:tr h="505213">
                <a:tc vMerge="1">
                  <a:txBody>
                    <a:bodyPr/>
                    <a:lstStyle/>
                    <a:p>
                      <a:endParaRPr lang="en-US"/>
                    </a:p>
                  </a:txBody>
                  <a:tcPr/>
                </a:tc>
                <a:tc>
                  <a:txBody>
                    <a:bodyPr/>
                    <a:lstStyle/>
                    <a:p>
                      <a:pPr algn="l" fontAlgn="b"/>
                      <a:r>
                        <a:rPr lang="en-US" sz="1800" b="0" i="0" u="none" strike="noStrike">
                          <a:solidFill>
                            <a:srgbClr val="000000"/>
                          </a:solidFill>
                          <a:effectLst/>
                          <a:latin typeface="Calibri" panose="020F0502020204030204" pitchFamily="34" charset="0"/>
                        </a:rPr>
                        <a:t>Funded Amount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800" b="0" i="0" u="none" strike="noStrike">
                          <a:solidFill>
                            <a:srgbClr val="000000"/>
                          </a:solidFill>
                          <a:effectLst/>
                          <a:latin typeface="Calibri" panose="020F0502020204030204" pitchFamily="34" charset="0"/>
                        </a:rPr>
                        <a:t>Installment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800" b="0" i="0" u="none" strike="noStrike">
                          <a:solidFill>
                            <a:srgbClr val="000000"/>
                          </a:solidFill>
                          <a:effectLst/>
                          <a:latin typeface="Calibri" panose="020F0502020204030204" pitchFamily="34" charset="0"/>
                        </a:rPr>
                        <a:t>Annual Income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800" b="0" i="0" u="none" strike="noStrike">
                          <a:solidFill>
                            <a:srgbClr val="000000"/>
                          </a:solidFill>
                          <a:effectLst/>
                          <a:latin typeface="Calibri" panose="020F0502020204030204" pitchFamily="34" charset="0"/>
                        </a:rPr>
                        <a:t>Ratio of obligation to income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800" b="0" i="0" u="none" strike="noStrike">
                          <a:solidFill>
                            <a:srgbClr val="000000"/>
                          </a:solidFill>
                          <a:effectLst/>
                          <a:latin typeface="Calibri" panose="020F0502020204030204" pitchFamily="34" charset="0"/>
                        </a:rPr>
                        <a:t># of Credit accounts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800" b="0" i="0" u="none" strike="noStrike">
                          <a:solidFill>
                            <a:srgbClr val="000000"/>
                          </a:solidFill>
                          <a:effectLst/>
                          <a:latin typeface="Calibri" panose="020F0502020204030204" pitchFamily="34" charset="0"/>
                        </a:rPr>
                        <a:t>Age of Credit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800" b="0" i="0" u="none" strike="noStrike">
                          <a:solidFill>
                            <a:srgbClr val="000000"/>
                          </a:solidFill>
                          <a:effectLst/>
                          <a:latin typeface="Calibri" panose="020F0502020204030204" pitchFamily="34" charset="0"/>
                        </a:rPr>
                        <a:t>Derogatory records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004270801"/>
                  </a:ext>
                </a:extLst>
              </a:tr>
              <a:tr h="505213">
                <a:tc>
                  <a:txBody>
                    <a:bodyPr/>
                    <a:lstStyle/>
                    <a:p>
                      <a:pPr algn="l" fontAlgn="b"/>
                      <a:r>
                        <a:rPr lang="en-US" sz="1800" b="0" i="0" u="none" strike="noStrike">
                          <a:solidFill>
                            <a:srgbClr val="000000"/>
                          </a:solidFill>
                          <a:effectLst/>
                          <a:latin typeface="Calibri" panose="020F0502020204030204" pitchFamily="34" charset="0"/>
                        </a:rPr>
                        <a:t>Charged Off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293.87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14.29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3170630"/>
                  </a:ext>
                </a:extLst>
              </a:tr>
              <a:tr h="505213">
                <a:tc>
                  <a:txBody>
                    <a:bodyPr/>
                    <a:lstStyle/>
                    <a:p>
                      <a:pPr algn="l" fontAlgn="b"/>
                      <a:r>
                        <a:rPr lang="en-US" sz="1800" b="0" i="0" u="none" strike="noStrike">
                          <a:solidFill>
                            <a:srgbClr val="000000"/>
                          </a:solidFill>
                          <a:effectLst/>
                          <a:latin typeface="Calibri" panose="020F0502020204030204" pitchFamily="34" charset="0"/>
                        </a:rPr>
                        <a:t>Fully Paid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275.65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3139371"/>
                  </a:ext>
                </a:extLst>
              </a:tr>
            </a:tbl>
          </a:graphicData>
        </a:graphic>
      </p:graphicFrame>
      <p:sp>
        <p:nvSpPr>
          <p:cNvPr id="5" name="Title 1"/>
          <p:cNvSpPr txBox="1">
            <a:spLocks/>
          </p:cNvSpPr>
          <p:nvPr/>
        </p:nvSpPr>
        <p:spPr>
          <a:xfrm>
            <a:off x="308695" y="1066943"/>
            <a:ext cx="11711855"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200" b="1" dirty="0"/>
              <a:t> </a:t>
            </a:r>
            <a:r>
              <a:rPr lang="en-US" sz="2200" b="1" u="sng" dirty="0">
                <a:solidFill>
                  <a:schemeClr val="accent1">
                    <a:lumMod val="50000"/>
                  </a:schemeClr>
                </a:solidFill>
              </a:rPr>
              <a:t>Analysis of Few other key fields</a:t>
            </a:r>
            <a:endParaRPr lang="en-IN" sz="2200" b="1" u="sng" dirty="0">
              <a:solidFill>
                <a:schemeClr val="accent1">
                  <a:lumMod val="50000"/>
                </a:schemeClr>
              </a:solidFill>
            </a:endParaRPr>
          </a:p>
        </p:txBody>
      </p:sp>
      <p:sp>
        <p:nvSpPr>
          <p:cNvPr id="7" name="TextBox 6"/>
          <p:cNvSpPr txBox="1"/>
          <p:nvPr/>
        </p:nvSpPr>
        <p:spPr>
          <a:xfrm>
            <a:off x="489159" y="1678919"/>
            <a:ext cx="11101137" cy="584775"/>
          </a:xfrm>
          <a:prstGeom prst="rect">
            <a:avLst/>
          </a:prstGeom>
          <a:noFill/>
        </p:spPr>
        <p:txBody>
          <a:bodyPr wrap="square" rtlCol="0">
            <a:spAutoFit/>
          </a:bodyPr>
          <a:lstStyle/>
          <a:p>
            <a:r>
              <a:rPr lang="en-US" dirty="0"/>
              <a:t>The following table gives a good understanding of how the Loan status changes based on certain key fields</a:t>
            </a:r>
          </a:p>
          <a:p>
            <a:endParaRPr lang="en-US" sz="1400" dirty="0"/>
          </a:p>
        </p:txBody>
      </p:sp>
    </p:spTree>
    <p:extLst>
      <p:ext uri="{BB962C8B-B14F-4D97-AF65-F5344CB8AC3E}">
        <p14:creationId xmlns:p14="http://schemas.microsoft.com/office/powerpoint/2010/main" val="309481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04949" y="1008861"/>
            <a:ext cx="11257662"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 </a:t>
            </a:r>
            <a:r>
              <a:rPr lang="en-US" sz="2800" b="1" u="sng" dirty="0">
                <a:solidFill>
                  <a:schemeClr val="accent1">
                    <a:lumMod val="50000"/>
                  </a:schemeClr>
                </a:solidFill>
              </a:rPr>
              <a:t>Bivariate Analysis Correlation Plot</a:t>
            </a:r>
            <a:endParaRPr lang="en-IN" sz="2800" b="1" u="sng" dirty="0">
              <a:solidFill>
                <a:schemeClr val="accent1">
                  <a:lumMod val="50000"/>
                </a:schemeClr>
              </a:solidFill>
            </a:endParaRPr>
          </a:p>
        </p:txBody>
      </p:sp>
      <p:sp>
        <p:nvSpPr>
          <p:cNvPr id="8" name="Title 1"/>
          <p:cNvSpPr txBox="1">
            <a:spLocks/>
          </p:cNvSpPr>
          <p:nvPr/>
        </p:nvSpPr>
        <p:spPr>
          <a:xfrm>
            <a:off x="1928949" y="1508886"/>
            <a:ext cx="10263051"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t> </a:t>
            </a:r>
            <a:r>
              <a:rPr lang="en-US" sz="2000" b="1" u="sng" dirty="0">
                <a:solidFill>
                  <a:schemeClr val="accent1">
                    <a:lumMod val="50000"/>
                  </a:schemeClr>
                </a:solidFill>
              </a:rPr>
              <a:t>Correlation plot showing the correlation of each variable to loan status</a:t>
            </a:r>
            <a:endParaRPr lang="en-IN" sz="2000" b="1" u="sng" dirty="0">
              <a:solidFill>
                <a:schemeClr val="accent1">
                  <a:lumMod val="50000"/>
                </a:schemeClr>
              </a:solidFill>
            </a:endParaRPr>
          </a:p>
        </p:txBody>
      </p:sp>
      <p:grpSp>
        <p:nvGrpSpPr>
          <p:cNvPr id="7" name="Group 6"/>
          <p:cNvGrpSpPr/>
          <p:nvPr/>
        </p:nvGrpSpPr>
        <p:grpSpPr>
          <a:xfrm>
            <a:off x="730417" y="2177829"/>
            <a:ext cx="5840840" cy="4340155"/>
            <a:chOff x="1067301" y="2408307"/>
            <a:chExt cx="5840840" cy="4340155"/>
          </a:xfrm>
        </p:grpSpPr>
        <p:pic>
          <p:nvPicPr>
            <p:cNvPr id="2" name="Picture 1"/>
            <p:cNvPicPr>
              <a:picLocks noChangeAspect="1"/>
            </p:cNvPicPr>
            <p:nvPr/>
          </p:nvPicPr>
          <p:blipFill>
            <a:blip r:embed="rId3"/>
            <a:stretch>
              <a:fillRect/>
            </a:stretch>
          </p:blipFill>
          <p:spPr>
            <a:xfrm>
              <a:off x="1067301" y="2408307"/>
              <a:ext cx="5840840" cy="4340155"/>
            </a:xfrm>
            <a:prstGeom prst="rect">
              <a:avLst/>
            </a:prstGeom>
          </p:spPr>
        </p:pic>
        <p:sp>
          <p:nvSpPr>
            <p:cNvPr id="4" name="Rectangle 3"/>
            <p:cNvSpPr/>
            <p:nvPr/>
          </p:nvSpPr>
          <p:spPr>
            <a:xfrm>
              <a:off x="1556084" y="3135941"/>
              <a:ext cx="4186990" cy="28875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6432884" y="2408307"/>
            <a:ext cx="5229727" cy="3970318"/>
          </a:xfrm>
          <a:prstGeom prst="rect">
            <a:avLst/>
          </a:prstGeom>
          <a:noFill/>
        </p:spPr>
        <p:txBody>
          <a:bodyPr wrap="square" rtlCol="0">
            <a:spAutoFit/>
          </a:bodyPr>
          <a:lstStyle/>
          <a:p>
            <a:r>
              <a:rPr lang="en-US" u="sng" dirty="0"/>
              <a:t>Defaulted loans have a positive correlation with</a:t>
            </a:r>
          </a:p>
          <a:p>
            <a:r>
              <a:rPr lang="en-US" dirty="0"/>
              <a:t>1. Term (% of defaults is high for 60 month loans as compared to 36 month loans) </a:t>
            </a:r>
            <a:r>
              <a:rPr lang="en-US" sz="1400" dirty="0"/>
              <a:t>[*term in the plot]</a:t>
            </a:r>
          </a:p>
          <a:p>
            <a:r>
              <a:rPr lang="en-US" dirty="0"/>
              <a:t>2. Interest Rate (a higher interest rate signals a higher chance of default ) </a:t>
            </a:r>
            <a:r>
              <a:rPr lang="en-US" sz="1400" dirty="0"/>
              <a:t>[*</a:t>
            </a:r>
            <a:r>
              <a:rPr lang="en-US" sz="1400" dirty="0" err="1"/>
              <a:t>int</a:t>
            </a:r>
            <a:r>
              <a:rPr lang="en-US" sz="1400" dirty="0"/>
              <a:t> in the plot]</a:t>
            </a:r>
          </a:p>
          <a:p>
            <a:endParaRPr lang="en-US" dirty="0"/>
          </a:p>
          <a:p>
            <a:r>
              <a:rPr lang="en-US" u="sng" dirty="0"/>
              <a:t>Negative correlation with</a:t>
            </a:r>
          </a:p>
          <a:p>
            <a:r>
              <a:rPr lang="en-US" dirty="0"/>
              <a:t>1. </a:t>
            </a:r>
            <a:r>
              <a:rPr lang="en-US" dirty="0" err="1"/>
              <a:t>open_acc</a:t>
            </a:r>
            <a:r>
              <a:rPr lang="en-US" dirty="0"/>
              <a:t> (Higher the number of credit accounts, lower the chance of default) </a:t>
            </a:r>
            <a:r>
              <a:rPr lang="en-US" sz="1400" dirty="0"/>
              <a:t>[*#</a:t>
            </a:r>
            <a:r>
              <a:rPr lang="en-US" sz="1400" dirty="0" err="1"/>
              <a:t>acc</a:t>
            </a:r>
            <a:r>
              <a:rPr lang="en-US" sz="1400" dirty="0"/>
              <a:t> in the plot]</a:t>
            </a:r>
          </a:p>
          <a:p>
            <a:r>
              <a:rPr lang="en-US" dirty="0"/>
              <a:t>2. </a:t>
            </a:r>
            <a:r>
              <a:rPr lang="en-US" dirty="0" err="1"/>
              <a:t>annual_inc</a:t>
            </a:r>
            <a:r>
              <a:rPr lang="en-US" dirty="0"/>
              <a:t> (A higher annual income signals a lower default chance) </a:t>
            </a:r>
            <a:r>
              <a:rPr lang="en-US" sz="1400" dirty="0"/>
              <a:t>[*</a:t>
            </a:r>
            <a:r>
              <a:rPr lang="en-US" sz="1400" dirty="0" err="1"/>
              <a:t>inc</a:t>
            </a:r>
            <a:r>
              <a:rPr lang="en-US" sz="1400" dirty="0"/>
              <a:t> in the plot]</a:t>
            </a:r>
          </a:p>
          <a:p>
            <a:r>
              <a:rPr lang="en-US" dirty="0"/>
              <a:t>3. </a:t>
            </a:r>
            <a:r>
              <a:rPr lang="en-US" dirty="0" err="1"/>
              <a:t>earliest_cr_line</a:t>
            </a:r>
            <a:r>
              <a:rPr lang="en-US" dirty="0"/>
              <a:t> (Earlier the </a:t>
            </a:r>
            <a:r>
              <a:rPr lang="en-US" dirty="0" err="1"/>
              <a:t>ealiest</a:t>
            </a:r>
            <a:r>
              <a:rPr lang="en-US" dirty="0"/>
              <a:t> credit line, i.e., greater the age of credit history,  lower is the chance of default) </a:t>
            </a:r>
            <a:r>
              <a:rPr lang="en-US" sz="1400" dirty="0"/>
              <a:t>[*</a:t>
            </a:r>
            <a:r>
              <a:rPr lang="en-US" sz="1400" dirty="0" err="1"/>
              <a:t>cr_age</a:t>
            </a:r>
            <a:r>
              <a:rPr lang="en-US" sz="1400" dirty="0"/>
              <a:t> in the plot]</a:t>
            </a:r>
          </a:p>
        </p:txBody>
      </p:sp>
    </p:spTree>
    <p:extLst>
      <p:ext uri="{BB962C8B-B14F-4D97-AF65-F5344CB8AC3E}">
        <p14:creationId xmlns:p14="http://schemas.microsoft.com/office/powerpoint/2010/main" val="199123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8906" y="594046"/>
            <a:ext cx="9313817" cy="856138"/>
          </a:xfrm>
        </p:spPr>
        <p:txBody>
          <a:bodyPr/>
          <a:lstStyle/>
          <a:p>
            <a:r>
              <a:rPr lang="en-IN" b="1" dirty="0"/>
              <a:t> </a:t>
            </a:r>
            <a:r>
              <a:rPr lang="en-IN" sz="2800" b="1" u="sng" dirty="0">
                <a:solidFill>
                  <a:schemeClr val="accent1">
                    <a:lumMod val="50000"/>
                  </a:schemeClr>
                </a:solidFill>
              </a:rPr>
              <a:t>Conclusions and Recommendations</a:t>
            </a:r>
          </a:p>
        </p:txBody>
      </p:sp>
      <p:graphicFrame>
        <p:nvGraphicFramePr>
          <p:cNvPr id="6" name="Content Placeholder 5"/>
          <p:cNvGraphicFramePr>
            <a:graphicFrameLocks noGrp="1"/>
          </p:cNvGraphicFramePr>
          <p:nvPr>
            <p:ph idx="1"/>
            <p:extLst/>
          </p:nvPr>
        </p:nvGraphicFramePr>
        <p:xfrm>
          <a:off x="689810" y="2460766"/>
          <a:ext cx="11101137" cy="3985260"/>
        </p:xfrm>
        <a:graphic>
          <a:graphicData uri="http://schemas.openxmlformats.org/drawingml/2006/table">
            <a:tbl>
              <a:tblPr/>
              <a:tblGrid>
                <a:gridCol w="474239">
                  <a:extLst>
                    <a:ext uri="{9D8B030D-6E8A-4147-A177-3AD203B41FA5}">
                      <a16:colId xmlns:a16="http://schemas.microsoft.com/office/drawing/2014/main" val="565310299"/>
                    </a:ext>
                  </a:extLst>
                </a:gridCol>
                <a:gridCol w="1479954">
                  <a:extLst>
                    <a:ext uri="{9D8B030D-6E8A-4147-A177-3AD203B41FA5}">
                      <a16:colId xmlns:a16="http://schemas.microsoft.com/office/drawing/2014/main" val="4024817688"/>
                    </a:ext>
                  </a:extLst>
                </a:gridCol>
                <a:gridCol w="1902949">
                  <a:extLst>
                    <a:ext uri="{9D8B030D-6E8A-4147-A177-3AD203B41FA5}">
                      <a16:colId xmlns:a16="http://schemas.microsoft.com/office/drawing/2014/main" val="4102929571"/>
                    </a:ext>
                  </a:extLst>
                </a:gridCol>
                <a:gridCol w="889198">
                  <a:extLst>
                    <a:ext uri="{9D8B030D-6E8A-4147-A177-3AD203B41FA5}">
                      <a16:colId xmlns:a16="http://schemas.microsoft.com/office/drawing/2014/main" val="4174327243"/>
                    </a:ext>
                  </a:extLst>
                </a:gridCol>
                <a:gridCol w="6354797">
                  <a:extLst>
                    <a:ext uri="{9D8B030D-6E8A-4147-A177-3AD203B41FA5}">
                      <a16:colId xmlns:a16="http://schemas.microsoft.com/office/drawing/2014/main" val="1721823892"/>
                    </a:ext>
                  </a:extLst>
                </a:gridCol>
              </a:tblGrid>
              <a:tr h="172524">
                <a:tc>
                  <a:txBody>
                    <a:bodyPr/>
                    <a:lstStyle/>
                    <a:p>
                      <a:pPr algn="l" fontAlgn="b"/>
                      <a:r>
                        <a:rPr lang="en-US" sz="1400" b="0" i="0" u="none" strike="noStrike">
                          <a:solidFill>
                            <a:srgbClr val="000000"/>
                          </a:solidFill>
                          <a:effectLst/>
                          <a:latin typeface="Calibri" panose="020F0502020204030204" pitchFamily="34" charset="0"/>
                        </a:rPr>
                        <a:t>S.No.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400" b="0" i="0" u="none" strike="noStrike">
                          <a:solidFill>
                            <a:srgbClr val="000000"/>
                          </a:solidFill>
                          <a:effectLst/>
                          <a:latin typeface="Calibri" panose="020F0502020204030204" pitchFamily="34" charset="0"/>
                        </a:rPr>
                        <a:t>Field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400" b="0" i="0" u="none" strike="noStrike">
                          <a:solidFill>
                            <a:srgbClr val="000000"/>
                          </a:solidFill>
                          <a:effectLst/>
                          <a:latin typeface="Calibri" panose="020F0502020204030204" pitchFamily="34" charset="0"/>
                        </a:rPr>
                        <a:t>Field Business Desc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400" b="0" i="0" u="none" strike="noStrike">
                          <a:solidFill>
                            <a:srgbClr val="000000"/>
                          </a:solidFill>
                          <a:effectLst/>
                          <a:latin typeface="Calibri" panose="020F0502020204030204" pitchFamily="34" charset="0"/>
                        </a:rPr>
                        <a:t>Impact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400" b="0" i="0" u="none" strike="noStrike" dirty="0">
                          <a:solidFill>
                            <a:srgbClr val="000000"/>
                          </a:solidFill>
                          <a:effectLst/>
                          <a:latin typeface="Calibri" panose="020F0502020204030204" pitchFamily="34" charset="0"/>
                        </a:rPr>
                        <a:t>Observations for default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828896656"/>
                  </a:ext>
                </a:extLst>
              </a:tr>
              <a:tr h="204544">
                <a:tc>
                  <a:txBody>
                    <a:bodyPr/>
                    <a:lstStyle/>
                    <a:p>
                      <a:pPr algn="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grade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LC assigned loan grade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VERY HIGH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Lower the grade (E,F etc.), higher the chance of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615399"/>
                  </a:ext>
                </a:extLst>
              </a:tr>
              <a:tr h="384863">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subgrade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LC assigned loan subgrade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VERY HIGH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Within a grade, higher subgrade(4,5 etc.) signals higher chance of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56380"/>
                  </a:ext>
                </a:extLst>
              </a:tr>
              <a:tr h="384863">
                <a:tc>
                  <a:txBody>
                    <a:bodyPr/>
                    <a:lstStyle/>
                    <a:p>
                      <a:pPr algn="r" fontAlgn="b"/>
                      <a:r>
                        <a:rPr lang="en-US"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term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of loan payments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HIGH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60 month loans have twice (~25%) the chance of default than 36 month loans(~11%)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757421"/>
                  </a:ext>
                </a:extLst>
              </a:tr>
              <a:tr h="196118">
                <a:tc>
                  <a:txBody>
                    <a:bodyPr/>
                    <a:lstStyle/>
                    <a:p>
                      <a:pPr algn="r" fontAlgn="b"/>
                      <a:r>
                        <a:rPr lang="en-US"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int_rate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Interest rate of loan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HIGH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Increasing interest rate, increases the chance of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760267"/>
                  </a:ext>
                </a:extLst>
              </a:tr>
              <a:tr h="196118">
                <a:tc>
                  <a:txBody>
                    <a:bodyPr/>
                    <a:lstStyle/>
                    <a:p>
                      <a:pPr algn="r" fontAlgn="b"/>
                      <a:r>
                        <a:rPr lang="en-US" sz="16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dti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Debt to inc ratio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HIGH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Increasing dti, increases the chance of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610358"/>
                  </a:ext>
                </a:extLst>
              </a:tr>
              <a:tr h="384863">
                <a:tc>
                  <a:txBody>
                    <a:bodyPr/>
                    <a:lstStyle/>
                    <a:p>
                      <a:pPr algn="r" fontAlgn="b"/>
                      <a:r>
                        <a:rPr lang="en-US" sz="16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pub_rec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of Derorgatory remarks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HIGH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Increasing derogatory remarks, increase the chance of default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441460"/>
                  </a:ext>
                </a:extLst>
              </a:tr>
              <a:tr h="196118">
                <a:tc>
                  <a:txBody>
                    <a:bodyPr/>
                    <a:lstStyle/>
                    <a:p>
                      <a:pPr algn="r" fontAlgn="b"/>
                      <a:r>
                        <a:rPr lang="en-US" sz="16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open_acc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of Credit lines open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MEDIUM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Lower the credit lines, higher the chance of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840017"/>
                  </a:ext>
                </a:extLst>
              </a:tr>
              <a:tr h="384863">
                <a:tc>
                  <a:txBody>
                    <a:bodyPr/>
                    <a:lstStyle/>
                    <a:p>
                      <a:pPr algn="r" fontAlgn="b"/>
                      <a:r>
                        <a:rPr lang="en-US" sz="16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funded_amnt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Loan amount approved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MEDIUM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Higher the loan amount, higher the chance of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997513"/>
                  </a:ext>
                </a:extLst>
              </a:tr>
              <a:tr h="196118">
                <a:tc>
                  <a:txBody>
                    <a:bodyPr/>
                    <a:lstStyle/>
                    <a:p>
                      <a:pPr algn="r" fontAlgn="b"/>
                      <a:r>
                        <a:rPr lang="en-US"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installment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Monthly installment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MEDIUM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Increasing installment, increases the chance of default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5522478"/>
                  </a:ext>
                </a:extLst>
              </a:tr>
              <a:tr h="196118">
                <a:tc>
                  <a:txBody>
                    <a:bodyPr/>
                    <a:lstStyle/>
                    <a:p>
                      <a:pPr algn="r" fontAlgn="b"/>
                      <a:r>
                        <a:rPr lang="en-US" sz="16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annual_inc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Annual Income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MEDIUM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Lower the income, higher the chance of default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025766"/>
                  </a:ext>
                </a:extLst>
              </a:tr>
              <a:tr h="196118">
                <a:tc>
                  <a:txBody>
                    <a:bodyPr/>
                    <a:lstStyle/>
                    <a:p>
                      <a:pPr algn="r" fontAlgn="b"/>
                      <a:r>
                        <a:rPr lang="en-US" sz="16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earliest_cr_line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Year of first credit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MEDIUM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Later (YYYY) the first credit line opened, higher is the chance of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560510"/>
                  </a:ext>
                </a:extLst>
              </a:tr>
            </a:tbl>
          </a:graphicData>
        </a:graphic>
      </p:graphicFrame>
      <p:sp>
        <p:nvSpPr>
          <p:cNvPr id="7" name="TextBox 6"/>
          <p:cNvSpPr txBox="1"/>
          <p:nvPr/>
        </p:nvSpPr>
        <p:spPr>
          <a:xfrm>
            <a:off x="561474" y="1251401"/>
            <a:ext cx="11101137" cy="1138773"/>
          </a:xfrm>
          <a:prstGeom prst="rect">
            <a:avLst/>
          </a:prstGeom>
          <a:noFill/>
        </p:spPr>
        <p:txBody>
          <a:bodyPr wrap="square" rtlCol="0">
            <a:spAutoFit/>
          </a:bodyPr>
          <a:lstStyle/>
          <a:p>
            <a:r>
              <a:rPr lang="en-US" dirty="0"/>
              <a:t>The following fields seem to have an impact on the probability of a loan getting Charged off (Default). Based on the analysis and plots depicted in previous slides, we can confidently say that the Consumer finance company can base their loan decision using the below parameters and observations mentioned alongside. </a:t>
            </a:r>
          </a:p>
          <a:p>
            <a:endParaRPr lang="en-US" sz="1400" dirty="0"/>
          </a:p>
        </p:txBody>
      </p:sp>
    </p:spTree>
    <p:extLst>
      <p:ext uri="{BB962C8B-B14F-4D97-AF65-F5344CB8AC3E}">
        <p14:creationId xmlns:p14="http://schemas.microsoft.com/office/powerpoint/2010/main" val="28475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12358"/>
            <a:ext cx="9313817" cy="856138"/>
          </a:xfrm>
        </p:spPr>
        <p:txBody>
          <a:bodyPr/>
          <a:lstStyle/>
          <a:p>
            <a:r>
              <a:rPr lang="en-IN" b="1" dirty="0"/>
              <a:t> </a:t>
            </a:r>
            <a:r>
              <a:rPr lang="en-IN" sz="2800" b="1" u="sng" dirty="0">
                <a:solidFill>
                  <a:schemeClr val="accent1">
                    <a:lumMod val="50000"/>
                  </a:schemeClr>
                </a:solidFill>
              </a:rPr>
              <a:t>Abstract</a:t>
            </a:r>
          </a:p>
        </p:txBody>
      </p:sp>
      <p:sp>
        <p:nvSpPr>
          <p:cNvPr id="3" name="Content Placeholder 2"/>
          <p:cNvSpPr>
            <a:spLocks noGrp="1"/>
          </p:cNvSpPr>
          <p:nvPr>
            <p:ph idx="1"/>
          </p:nvPr>
        </p:nvSpPr>
        <p:spPr>
          <a:xfrm>
            <a:off x="838200" y="1825625"/>
            <a:ext cx="10515600" cy="4654688"/>
          </a:xfrm>
        </p:spPr>
        <p:txBody>
          <a:bodyPr>
            <a:normAutofit/>
          </a:bodyPr>
          <a:lstStyle/>
          <a:p>
            <a:r>
              <a:rPr lang="en-US" sz="2400" dirty="0">
                <a:solidFill>
                  <a:schemeClr val="accent1">
                    <a:lumMod val="50000"/>
                  </a:schemeClr>
                </a:solidFill>
              </a:rPr>
              <a:t>As an analyst at a consumer finance company, which specializes in various type of loans to urban customers, the objective of this case study is to determine the risks of a loan getting default based on the borrowers attributes.</a:t>
            </a:r>
          </a:p>
          <a:p>
            <a:r>
              <a:rPr lang="en-US" sz="2400" dirty="0">
                <a:solidFill>
                  <a:schemeClr val="accent1">
                    <a:lumMod val="50000"/>
                  </a:schemeClr>
                </a:solidFill>
              </a:rPr>
              <a:t>The loan data of customers from 2007 to 2011 is available for analysis. It contains data of loans that are either paid fully, Charged off (Defaulted) or In-progress.</a:t>
            </a:r>
          </a:p>
          <a:p>
            <a:r>
              <a:rPr lang="en-US" sz="2400" dirty="0">
                <a:solidFill>
                  <a:schemeClr val="accent1">
                    <a:lumMod val="50000"/>
                  </a:schemeClr>
                </a:solidFill>
              </a:rPr>
              <a:t>Determining the driving factors behind a loan default will help the consumer finance company perform portfolio analysis and risk assessment.</a:t>
            </a:r>
          </a:p>
          <a:p>
            <a:pPr marL="0" indent="0">
              <a:buNone/>
            </a:pPr>
            <a:endParaRPr lang="en-US" sz="2400" dirty="0">
              <a:solidFill>
                <a:schemeClr val="accent1">
                  <a:lumMod val="50000"/>
                </a:schemeClr>
              </a:solidFill>
            </a:endParaRPr>
          </a:p>
          <a:p>
            <a:endParaRPr lang="en-US" sz="1600" dirty="0">
              <a:solidFill>
                <a:schemeClr val="accent1">
                  <a:lumMod val="50000"/>
                </a:schemeClr>
              </a:solidFill>
            </a:endParaRP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12358"/>
            <a:ext cx="9313817" cy="856138"/>
          </a:xfrm>
        </p:spPr>
        <p:txBody>
          <a:bodyPr/>
          <a:lstStyle/>
          <a:p>
            <a:r>
              <a:rPr lang="en-IN" b="1" dirty="0"/>
              <a:t> </a:t>
            </a:r>
            <a:r>
              <a:rPr lang="en-US" sz="2800" b="1" u="sng" dirty="0">
                <a:solidFill>
                  <a:schemeClr val="accent1">
                    <a:lumMod val="50000"/>
                  </a:schemeClr>
                </a:solidFill>
              </a:rPr>
              <a:t>Data Understanding, Issues, Cleaning</a:t>
            </a:r>
            <a:endParaRPr lang="en-IN" sz="2800" b="1" u="sng" dirty="0">
              <a:solidFill>
                <a:schemeClr val="accent1">
                  <a:lumMod val="50000"/>
                </a:schemeClr>
              </a:solidFill>
            </a:endParaRPr>
          </a:p>
        </p:txBody>
      </p:sp>
      <p:sp>
        <p:nvSpPr>
          <p:cNvPr id="3" name="Content Placeholder 2"/>
          <p:cNvSpPr>
            <a:spLocks noGrp="1"/>
          </p:cNvSpPr>
          <p:nvPr>
            <p:ph idx="1"/>
          </p:nvPr>
        </p:nvSpPr>
        <p:spPr>
          <a:xfrm>
            <a:off x="838200" y="1825624"/>
            <a:ext cx="10515600" cy="4561923"/>
          </a:xfrm>
        </p:spPr>
        <p:txBody>
          <a:bodyPr>
            <a:normAutofit/>
          </a:bodyPr>
          <a:lstStyle/>
          <a:p>
            <a:pPr>
              <a:buFont typeface="Wingdings" panose="05000000000000000000" pitchFamily="2" charset="2"/>
              <a:buChar char="ü"/>
            </a:pPr>
            <a:r>
              <a:rPr lang="en-US" sz="2400" dirty="0">
                <a:solidFill>
                  <a:schemeClr val="accent1">
                    <a:lumMod val="50000"/>
                  </a:schemeClr>
                </a:solidFill>
              </a:rPr>
              <a:t> Business Understanding – </a:t>
            </a:r>
          </a:p>
          <a:p>
            <a:pPr lvl="1">
              <a:buFont typeface="Wingdings" panose="05000000000000000000" pitchFamily="2" charset="2"/>
              <a:buChar char="ü"/>
            </a:pPr>
            <a:r>
              <a:rPr lang="en-US" sz="2000" dirty="0">
                <a:solidFill>
                  <a:schemeClr val="accent1">
                    <a:lumMod val="50000"/>
                  </a:schemeClr>
                </a:solidFill>
              </a:rPr>
              <a:t>The available data lists the details of loans from 2007 till 2011. </a:t>
            </a:r>
          </a:p>
          <a:p>
            <a:pPr lvl="1">
              <a:buFont typeface="Wingdings" panose="05000000000000000000" pitchFamily="2" charset="2"/>
              <a:buChar char="ü"/>
            </a:pPr>
            <a:r>
              <a:rPr lang="en-US" sz="2000" dirty="0">
                <a:solidFill>
                  <a:schemeClr val="accent1">
                    <a:lumMod val="50000"/>
                  </a:schemeClr>
                </a:solidFill>
              </a:rPr>
              <a:t>The loans are currently in-progress, paid off or Charged off (Defaulted).</a:t>
            </a:r>
          </a:p>
          <a:p>
            <a:pPr lvl="1">
              <a:buFont typeface="Wingdings" panose="05000000000000000000" pitchFamily="2" charset="2"/>
              <a:buChar char="ü"/>
            </a:pPr>
            <a:r>
              <a:rPr lang="en-US" sz="2000" dirty="0">
                <a:solidFill>
                  <a:schemeClr val="accent1">
                    <a:lumMod val="50000"/>
                  </a:schemeClr>
                </a:solidFill>
              </a:rPr>
              <a:t>There are a total of 111 fields in this file, with details of Borrower characteristics (such as Employment length, home ownership, Annual Income, Credit history, Delinquency etc.), Loan details (such as loan amount, purpose, interest rate) and LC assessment (Grade, Subgrade)</a:t>
            </a:r>
          </a:p>
          <a:p>
            <a:pPr>
              <a:buFont typeface="Wingdings" panose="05000000000000000000" pitchFamily="2" charset="2"/>
              <a:buChar char="ü"/>
            </a:pPr>
            <a:r>
              <a:rPr lang="en-US" sz="2400" dirty="0">
                <a:solidFill>
                  <a:schemeClr val="accent1">
                    <a:lumMod val="50000"/>
                  </a:schemeClr>
                </a:solidFill>
              </a:rPr>
              <a:t> Data Issues and Cleaning– </a:t>
            </a:r>
          </a:p>
          <a:p>
            <a:pPr lvl="1">
              <a:buFont typeface="Wingdings" panose="05000000000000000000" pitchFamily="2" charset="2"/>
              <a:buChar char="ü"/>
            </a:pPr>
            <a:r>
              <a:rPr lang="en-US" sz="2000" dirty="0">
                <a:solidFill>
                  <a:schemeClr val="accent1">
                    <a:lumMod val="50000"/>
                  </a:schemeClr>
                </a:solidFill>
              </a:rPr>
              <a:t>There are no duplicate rows (id is considered the primary key)</a:t>
            </a:r>
          </a:p>
          <a:p>
            <a:pPr lvl="1">
              <a:buFont typeface="Wingdings" panose="05000000000000000000" pitchFamily="2" charset="2"/>
              <a:buChar char="ü"/>
            </a:pPr>
            <a:r>
              <a:rPr lang="en-US" sz="2000" dirty="0">
                <a:solidFill>
                  <a:schemeClr val="accent1">
                    <a:lumMod val="50000"/>
                  </a:schemeClr>
                </a:solidFill>
              </a:rPr>
              <a:t>Issues with dates (Y-MMM, MMM-YY etc.), these need to be split/formatted.</a:t>
            </a:r>
          </a:p>
          <a:p>
            <a:pPr lvl="1">
              <a:buFont typeface="Wingdings" panose="05000000000000000000" pitchFamily="2" charset="2"/>
              <a:buChar char="ü"/>
            </a:pPr>
            <a:r>
              <a:rPr lang="en-US" sz="2000" dirty="0">
                <a:solidFill>
                  <a:schemeClr val="accent1">
                    <a:lumMod val="50000"/>
                  </a:schemeClr>
                </a:solidFill>
              </a:rPr>
              <a:t>Several columns (54) have completely null values. These can be removed.</a:t>
            </a:r>
          </a:p>
          <a:p>
            <a:pPr lvl="1">
              <a:buFont typeface="Wingdings" panose="05000000000000000000" pitchFamily="2" charset="2"/>
              <a:buChar char="ü"/>
            </a:pPr>
            <a:r>
              <a:rPr lang="en-US" sz="2000" dirty="0">
                <a:solidFill>
                  <a:schemeClr val="accent1">
                    <a:lumMod val="50000"/>
                  </a:schemeClr>
                </a:solidFill>
              </a:rPr>
              <a:t>Few fields (such as </a:t>
            </a:r>
            <a:r>
              <a:rPr lang="en-US" sz="2000" dirty="0" err="1">
                <a:solidFill>
                  <a:schemeClr val="accent1">
                    <a:lumMod val="50000"/>
                  </a:schemeClr>
                </a:solidFill>
              </a:rPr>
              <a:t>home_ownership</a:t>
            </a:r>
            <a:r>
              <a:rPr lang="en-US" sz="2000" dirty="0">
                <a:solidFill>
                  <a:schemeClr val="accent1">
                    <a:lumMod val="50000"/>
                  </a:schemeClr>
                </a:solidFill>
              </a:rPr>
              <a:t>) have similar values (None/other etc., these can be converted to single value)</a:t>
            </a:r>
          </a:p>
        </p:txBody>
      </p:sp>
    </p:spTree>
    <p:extLst>
      <p:ext uri="{BB962C8B-B14F-4D97-AF65-F5344CB8AC3E}">
        <p14:creationId xmlns:p14="http://schemas.microsoft.com/office/powerpoint/2010/main" val="9732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12358"/>
            <a:ext cx="9313817" cy="856138"/>
          </a:xfrm>
        </p:spPr>
        <p:txBody>
          <a:bodyPr/>
          <a:lstStyle/>
          <a:p>
            <a:r>
              <a:rPr lang="en-IN" b="1" dirty="0"/>
              <a:t> </a:t>
            </a:r>
            <a:r>
              <a:rPr lang="en-US" sz="2800" b="1" u="sng" dirty="0">
                <a:solidFill>
                  <a:schemeClr val="accent1">
                    <a:lumMod val="50000"/>
                  </a:schemeClr>
                </a:solidFill>
              </a:rPr>
              <a:t>Data Preparation</a:t>
            </a:r>
            <a:endParaRPr lang="en-IN" sz="2800" b="1" u="sng" dirty="0">
              <a:solidFill>
                <a:schemeClr val="accent1">
                  <a:lumMod val="50000"/>
                </a:schemeClr>
              </a:solidFill>
            </a:endParaRPr>
          </a:p>
        </p:txBody>
      </p:sp>
      <p:sp>
        <p:nvSpPr>
          <p:cNvPr id="3" name="Content Placeholder 2"/>
          <p:cNvSpPr>
            <a:spLocks noGrp="1"/>
          </p:cNvSpPr>
          <p:nvPr>
            <p:ph idx="1"/>
          </p:nvPr>
        </p:nvSpPr>
        <p:spPr>
          <a:xfrm>
            <a:off x="838200" y="1825624"/>
            <a:ext cx="10515600" cy="4561923"/>
          </a:xfrm>
        </p:spPr>
        <p:txBody>
          <a:bodyPr>
            <a:normAutofit/>
          </a:bodyPr>
          <a:lstStyle/>
          <a:p>
            <a:pPr>
              <a:buFont typeface="Wingdings" panose="05000000000000000000" pitchFamily="2" charset="2"/>
              <a:buChar char="ü"/>
            </a:pPr>
            <a:r>
              <a:rPr lang="en-US" sz="2400" dirty="0">
                <a:solidFill>
                  <a:schemeClr val="accent1">
                    <a:lumMod val="50000"/>
                  </a:schemeClr>
                </a:solidFill>
              </a:rPr>
              <a:t> Convert </a:t>
            </a:r>
            <a:r>
              <a:rPr lang="en-US" sz="2400" dirty="0" err="1">
                <a:solidFill>
                  <a:schemeClr val="accent1">
                    <a:lumMod val="50000"/>
                  </a:schemeClr>
                </a:solidFill>
              </a:rPr>
              <a:t>issue_d</a:t>
            </a:r>
            <a:r>
              <a:rPr lang="en-US" sz="2400" dirty="0">
                <a:solidFill>
                  <a:schemeClr val="accent1">
                    <a:lumMod val="50000"/>
                  </a:schemeClr>
                </a:solidFill>
              </a:rPr>
              <a:t> into 2 columns, year and month. This will help perform calculations around age of loan etc. (rounded off to year)</a:t>
            </a:r>
          </a:p>
          <a:p>
            <a:pPr>
              <a:buFont typeface="Wingdings" panose="05000000000000000000" pitchFamily="2" charset="2"/>
              <a:buChar char="ü"/>
            </a:pPr>
            <a:r>
              <a:rPr lang="en-US" sz="2400" dirty="0">
                <a:solidFill>
                  <a:schemeClr val="accent1">
                    <a:lumMod val="50000"/>
                  </a:schemeClr>
                </a:solidFill>
              </a:rPr>
              <a:t> Create derived fields for </a:t>
            </a:r>
            <a:r>
              <a:rPr lang="en-US" sz="2400" dirty="0" err="1">
                <a:solidFill>
                  <a:schemeClr val="accent1">
                    <a:lumMod val="50000"/>
                  </a:schemeClr>
                </a:solidFill>
              </a:rPr>
              <a:t>dti</a:t>
            </a:r>
            <a:r>
              <a:rPr lang="en-US" sz="2400" dirty="0">
                <a:solidFill>
                  <a:schemeClr val="accent1">
                    <a:lumMod val="50000"/>
                  </a:schemeClr>
                </a:solidFill>
              </a:rPr>
              <a:t> (categorize into multiple buckets such as “0-5%’, ‘5-10 %’ etc.). This will help perform Segmented Univariate analysis</a:t>
            </a:r>
          </a:p>
          <a:p>
            <a:pPr>
              <a:buFont typeface="Wingdings" panose="05000000000000000000" pitchFamily="2" charset="2"/>
              <a:buChar char="ü"/>
            </a:pPr>
            <a:r>
              <a:rPr lang="en-US" sz="2400" dirty="0">
                <a:solidFill>
                  <a:schemeClr val="accent1">
                    <a:lumMod val="50000"/>
                  </a:schemeClr>
                </a:solidFill>
              </a:rPr>
              <a:t>Create derived fields for age of credit history (Loan issue year – Year when first credit line was reported)</a:t>
            </a:r>
          </a:p>
          <a:p>
            <a:pPr>
              <a:buFont typeface="Wingdings" panose="05000000000000000000" pitchFamily="2" charset="2"/>
              <a:buChar char="ü"/>
            </a:pPr>
            <a:r>
              <a:rPr lang="en-US" sz="2400" dirty="0">
                <a:solidFill>
                  <a:schemeClr val="accent1">
                    <a:lumMod val="50000"/>
                  </a:schemeClr>
                </a:solidFill>
              </a:rPr>
              <a:t>Filter the file to remove in progress loans. This is done to ensure analysis is only done for loans that are paid or defaulted.</a:t>
            </a:r>
          </a:p>
          <a:p>
            <a:pPr>
              <a:buFont typeface="Wingdings" panose="05000000000000000000" pitchFamily="2" charset="2"/>
              <a:buChar char="ü"/>
            </a:pPr>
            <a:r>
              <a:rPr lang="en-US" sz="2400" dirty="0">
                <a:solidFill>
                  <a:schemeClr val="accent1">
                    <a:lumMod val="50000"/>
                  </a:schemeClr>
                </a:solidFill>
              </a:rPr>
              <a:t>Add a new column for the </a:t>
            </a:r>
            <a:r>
              <a:rPr lang="en-US" sz="2400" dirty="0" err="1">
                <a:solidFill>
                  <a:schemeClr val="accent1">
                    <a:lumMod val="50000"/>
                  </a:schemeClr>
                </a:solidFill>
              </a:rPr>
              <a:t>loan_status</a:t>
            </a:r>
            <a:r>
              <a:rPr lang="en-US" sz="2400" dirty="0">
                <a:solidFill>
                  <a:schemeClr val="accent1">
                    <a:lumMod val="50000"/>
                  </a:schemeClr>
                </a:solidFill>
              </a:rPr>
              <a:t> (1 – Charged off, 0 – Paid Fully)</a:t>
            </a:r>
          </a:p>
          <a:p>
            <a:pPr>
              <a:buFont typeface="Wingdings" panose="05000000000000000000" pitchFamily="2" charset="2"/>
              <a:buChar char="ü"/>
            </a:pPr>
            <a:r>
              <a:rPr lang="en-US" sz="2400" dirty="0">
                <a:solidFill>
                  <a:schemeClr val="accent1">
                    <a:lumMod val="50000"/>
                  </a:schemeClr>
                </a:solidFill>
              </a:rPr>
              <a:t>Analyze the remaining fields one by one and pick ~25 fields on which data analysis will be done (This is a judicious decision to ensure quality of analysis)</a:t>
            </a:r>
          </a:p>
          <a:p>
            <a:pPr marL="0" indent="0">
              <a:buNone/>
            </a:pPr>
            <a:endParaRPr lang="en-US" sz="2400" dirty="0">
              <a:solidFill>
                <a:schemeClr val="accent1">
                  <a:lumMod val="50000"/>
                </a:schemeClr>
              </a:solidFill>
            </a:endParaRPr>
          </a:p>
          <a:p>
            <a:pPr>
              <a:buFont typeface="Wingdings" panose="05000000000000000000" pitchFamily="2" charset="2"/>
              <a:buChar char="ü"/>
            </a:pPr>
            <a:endParaRPr lang="en-US" sz="2000" dirty="0">
              <a:solidFill>
                <a:schemeClr val="accent1">
                  <a:lumMod val="50000"/>
                </a:schemeClr>
              </a:solidFill>
            </a:endParaRPr>
          </a:p>
        </p:txBody>
      </p:sp>
    </p:spTree>
    <p:extLst>
      <p:ext uri="{BB962C8B-B14F-4D97-AF65-F5344CB8AC3E}">
        <p14:creationId xmlns:p14="http://schemas.microsoft.com/office/powerpoint/2010/main" val="77478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04949" y="812358"/>
            <a:ext cx="10263051"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 </a:t>
            </a:r>
            <a:r>
              <a:rPr lang="en-US" sz="2800" b="1" u="sng" dirty="0">
                <a:solidFill>
                  <a:schemeClr val="accent1">
                    <a:lumMod val="50000"/>
                  </a:schemeClr>
                </a:solidFill>
              </a:rPr>
              <a:t>Data Visualizations (These plots help visualize the data in the input file)</a:t>
            </a:r>
            <a:endParaRPr lang="en-IN" sz="2800" b="1" u="sng" dirty="0">
              <a:solidFill>
                <a:schemeClr val="accent1">
                  <a:lumMod val="50000"/>
                </a:schemeClr>
              </a:solidFill>
            </a:endParaRPr>
          </a:p>
        </p:txBody>
      </p:sp>
      <p:pic>
        <p:nvPicPr>
          <p:cNvPr id="2" name="Picture 1"/>
          <p:cNvPicPr>
            <a:picLocks noChangeAspect="1"/>
          </p:cNvPicPr>
          <p:nvPr/>
        </p:nvPicPr>
        <p:blipFill>
          <a:blip r:embed="rId3"/>
          <a:stretch>
            <a:fillRect/>
          </a:stretch>
        </p:blipFill>
        <p:spPr>
          <a:xfrm>
            <a:off x="1283368" y="2319080"/>
            <a:ext cx="9384632" cy="4538920"/>
          </a:xfrm>
          <a:prstGeom prst="rect">
            <a:avLst/>
          </a:prstGeom>
        </p:spPr>
      </p:pic>
      <p:sp>
        <p:nvSpPr>
          <p:cNvPr id="8" name="Title 1"/>
          <p:cNvSpPr txBox="1">
            <a:spLocks/>
          </p:cNvSpPr>
          <p:nvPr/>
        </p:nvSpPr>
        <p:spPr>
          <a:xfrm>
            <a:off x="1928949" y="1552169"/>
            <a:ext cx="10263051"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t> </a:t>
            </a:r>
            <a:r>
              <a:rPr lang="en-US" sz="2000" b="1" u="sng" dirty="0">
                <a:solidFill>
                  <a:schemeClr val="accent1">
                    <a:lumMod val="50000"/>
                  </a:schemeClr>
                </a:solidFill>
              </a:rPr>
              <a:t>Plot showing the number of loans for each grade, status and credit age</a:t>
            </a:r>
            <a:endParaRPr lang="en-IN" sz="2000" b="1" u="sng" dirty="0">
              <a:solidFill>
                <a:schemeClr val="accent1">
                  <a:lumMod val="50000"/>
                </a:schemeClr>
              </a:solidFill>
            </a:endParaRPr>
          </a:p>
        </p:txBody>
      </p:sp>
    </p:spTree>
    <p:extLst>
      <p:ext uri="{BB962C8B-B14F-4D97-AF65-F5344CB8AC3E}">
        <p14:creationId xmlns:p14="http://schemas.microsoft.com/office/powerpoint/2010/main" val="99734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04949" y="812358"/>
            <a:ext cx="11257662"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 </a:t>
            </a:r>
            <a:r>
              <a:rPr lang="en-US" sz="2800" b="1" u="sng" dirty="0">
                <a:solidFill>
                  <a:schemeClr val="accent1">
                    <a:lumMod val="50000"/>
                  </a:schemeClr>
                </a:solidFill>
              </a:rPr>
              <a:t>Data Visualizations (These plots help visualize the data in the input file) Cont’d</a:t>
            </a:r>
            <a:endParaRPr lang="en-IN" sz="2800" b="1" u="sng" dirty="0">
              <a:solidFill>
                <a:schemeClr val="accent1">
                  <a:lumMod val="50000"/>
                </a:schemeClr>
              </a:solidFill>
            </a:endParaRPr>
          </a:p>
        </p:txBody>
      </p:sp>
      <p:sp>
        <p:nvSpPr>
          <p:cNvPr id="8" name="Title 1"/>
          <p:cNvSpPr txBox="1">
            <a:spLocks/>
          </p:cNvSpPr>
          <p:nvPr/>
        </p:nvSpPr>
        <p:spPr>
          <a:xfrm>
            <a:off x="1928949" y="1552169"/>
            <a:ext cx="10263051"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t> </a:t>
            </a:r>
            <a:r>
              <a:rPr lang="en-US" sz="2000" b="1" u="sng" dirty="0">
                <a:solidFill>
                  <a:schemeClr val="accent1">
                    <a:lumMod val="50000"/>
                  </a:schemeClr>
                </a:solidFill>
              </a:rPr>
              <a:t>Plot showing the number of loans for each subgrade and status</a:t>
            </a:r>
            <a:endParaRPr lang="en-IN" sz="2000" b="1" u="sng"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1395663" y="2258361"/>
            <a:ext cx="8614611" cy="4442993"/>
          </a:xfrm>
          <a:prstGeom prst="rect">
            <a:avLst/>
          </a:prstGeom>
        </p:spPr>
      </p:pic>
    </p:spTree>
    <p:extLst>
      <p:ext uri="{BB962C8B-B14F-4D97-AF65-F5344CB8AC3E}">
        <p14:creationId xmlns:p14="http://schemas.microsoft.com/office/powerpoint/2010/main" val="382196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928949" y="1552169"/>
            <a:ext cx="10263051"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t> </a:t>
            </a:r>
            <a:r>
              <a:rPr lang="en-US" sz="2000" b="1" u="sng" dirty="0">
                <a:solidFill>
                  <a:schemeClr val="accent1">
                    <a:lumMod val="50000"/>
                  </a:schemeClr>
                </a:solidFill>
              </a:rPr>
              <a:t>Plot showing the ratio of defaults to total number of loans for each grade</a:t>
            </a:r>
            <a:endParaRPr lang="en-IN" sz="2000" b="1" u="sng" dirty="0">
              <a:solidFill>
                <a:schemeClr val="accent1">
                  <a:lumMod val="50000"/>
                </a:schemeClr>
              </a:solidFill>
            </a:endParaRPr>
          </a:p>
        </p:txBody>
      </p:sp>
      <p:pic>
        <p:nvPicPr>
          <p:cNvPr id="2" name="Picture 1"/>
          <p:cNvPicPr>
            <a:picLocks noChangeAspect="1"/>
          </p:cNvPicPr>
          <p:nvPr/>
        </p:nvPicPr>
        <p:blipFill>
          <a:blip r:embed="rId3"/>
          <a:stretch>
            <a:fillRect/>
          </a:stretch>
        </p:blipFill>
        <p:spPr>
          <a:xfrm>
            <a:off x="1928949" y="2547394"/>
            <a:ext cx="7700211" cy="4000700"/>
          </a:xfrm>
          <a:prstGeom prst="rect">
            <a:avLst/>
          </a:prstGeom>
        </p:spPr>
      </p:pic>
      <p:sp>
        <p:nvSpPr>
          <p:cNvPr id="7" name="Title 1"/>
          <p:cNvSpPr txBox="1">
            <a:spLocks/>
          </p:cNvSpPr>
          <p:nvPr/>
        </p:nvSpPr>
        <p:spPr>
          <a:xfrm>
            <a:off x="335200" y="985013"/>
            <a:ext cx="11711855"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200" b="1" dirty="0"/>
              <a:t> </a:t>
            </a:r>
            <a:r>
              <a:rPr lang="en-US" sz="2200" b="1" u="sng" dirty="0">
                <a:solidFill>
                  <a:schemeClr val="accent1">
                    <a:lumMod val="50000"/>
                  </a:schemeClr>
                </a:solidFill>
              </a:rPr>
              <a:t>Data Analysis outputs (These plots help visualize the effect of a variable on the chances of default)</a:t>
            </a:r>
            <a:endParaRPr lang="en-IN" sz="2200" b="1" u="sng" dirty="0">
              <a:solidFill>
                <a:schemeClr val="accent1">
                  <a:lumMod val="50000"/>
                </a:schemeClr>
              </a:solidFill>
            </a:endParaRPr>
          </a:p>
        </p:txBody>
      </p:sp>
    </p:spTree>
    <p:extLst>
      <p:ext uri="{BB962C8B-B14F-4D97-AF65-F5344CB8AC3E}">
        <p14:creationId xmlns:p14="http://schemas.microsoft.com/office/powerpoint/2010/main" val="423398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928949" y="1552169"/>
            <a:ext cx="10263051"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t> </a:t>
            </a:r>
            <a:r>
              <a:rPr lang="en-US" sz="2000" b="1" u="sng" dirty="0">
                <a:solidFill>
                  <a:schemeClr val="accent1">
                    <a:lumMod val="50000"/>
                  </a:schemeClr>
                </a:solidFill>
              </a:rPr>
              <a:t>Plot showing the ratio of defaults to total number of loans for each subgrade</a:t>
            </a:r>
            <a:endParaRPr lang="en-IN" sz="2000" b="1" u="sng"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2277979" y="2408307"/>
            <a:ext cx="8566484" cy="4427903"/>
          </a:xfrm>
          <a:prstGeom prst="rect">
            <a:avLst/>
          </a:prstGeom>
        </p:spPr>
      </p:pic>
      <p:sp>
        <p:nvSpPr>
          <p:cNvPr id="7" name="Title 1"/>
          <p:cNvSpPr txBox="1">
            <a:spLocks/>
          </p:cNvSpPr>
          <p:nvPr/>
        </p:nvSpPr>
        <p:spPr>
          <a:xfrm>
            <a:off x="321948" y="965997"/>
            <a:ext cx="11711855"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200" b="1" dirty="0"/>
              <a:t> </a:t>
            </a:r>
            <a:r>
              <a:rPr lang="en-US" sz="2200" b="1" u="sng" dirty="0">
                <a:solidFill>
                  <a:schemeClr val="accent1">
                    <a:lumMod val="50000"/>
                  </a:schemeClr>
                </a:solidFill>
              </a:rPr>
              <a:t>Data Analysis outputs (These plots help visualize the effect of a variable on the chances of default)</a:t>
            </a:r>
            <a:endParaRPr lang="en-IN" sz="2200" b="1" u="sng" dirty="0">
              <a:solidFill>
                <a:schemeClr val="accent1">
                  <a:lumMod val="50000"/>
                </a:schemeClr>
              </a:solidFill>
            </a:endParaRPr>
          </a:p>
        </p:txBody>
      </p:sp>
    </p:spTree>
    <p:extLst>
      <p:ext uri="{BB962C8B-B14F-4D97-AF65-F5344CB8AC3E}">
        <p14:creationId xmlns:p14="http://schemas.microsoft.com/office/powerpoint/2010/main" val="201754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48452" y="983249"/>
            <a:ext cx="11711855"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200" b="1" dirty="0"/>
              <a:t> </a:t>
            </a:r>
            <a:r>
              <a:rPr lang="en-US" sz="2200" b="1" u="sng" dirty="0">
                <a:solidFill>
                  <a:schemeClr val="accent1">
                    <a:lumMod val="50000"/>
                  </a:schemeClr>
                </a:solidFill>
              </a:rPr>
              <a:t>Data Analysis outputs (These plots help visualize the effect of a variable on the chances of default)</a:t>
            </a:r>
            <a:endParaRPr lang="en-IN" sz="2200" b="1" u="sng" dirty="0">
              <a:solidFill>
                <a:schemeClr val="accent1">
                  <a:lumMod val="50000"/>
                </a:schemeClr>
              </a:solidFill>
            </a:endParaRPr>
          </a:p>
        </p:txBody>
      </p:sp>
      <p:sp>
        <p:nvSpPr>
          <p:cNvPr id="8" name="Title 1"/>
          <p:cNvSpPr txBox="1">
            <a:spLocks/>
          </p:cNvSpPr>
          <p:nvPr/>
        </p:nvSpPr>
        <p:spPr>
          <a:xfrm>
            <a:off x="1928949" y="1552169"/>
            <a:ext cx="10263051" cy="856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t> </a:t>
            </a:r>
            <a:r>
              <a:rPr lang="en-US" sz="2000" b="1" u="sng" dirty="0">
                <a:solidFill>
                  <a:schemeClr val="accent1">
                    <a:lumMod val="50000"/>
                  </a:schemeClr>
                </a:solidFill>
              </a:rPr>
              <a:t>Plot showing the ratio of defaults to total number of loans for each </a:t>
            </a:r>
            <a:r>
              <a:rPr lang="en-US" sz="2000" b="1" u="sng" dirty="0" err="1">
                <a:solidFill>
                  <a:schemeClr val="accent1">
                    <a:lumMod val="50000"/>
                  </a:schemeClr>
                </a:solidFill>
              </a:rPr>
              <a:t>dti</a:t>
            </a:r>
            <a:r>
              <a:rPr lang="en-US" sz="2000" b="1" u="sng" dirty="0">
                <a:solidFill>
                  <a:schemeClr val="accent1">
                    <a:lumMod val="50000"/>
                  </a:schemeClr>
                </a:solidFill>
              </a:rPr>
              <a:t> bucket</a:t>
            </a:r>
            <a:endParaRPr lang="en-IN" sz="2000" b="1" u="sng"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1862832" y="2232622"/>
            <a:ext cx="8341895" cy="4324517"/>
          </a:xfrm>
          <a:prstGeom prst="rect">
            <a:avLst/>
          </a:prstGeom>
        </p:spPr>
      </p:pic>
    </p:spTree>
    <p:extLst>
      <p:ext uri="{BB962C8B-B14F-4D97-AF65-F5344CB8AC3E}">
        <p14:creationId xmlns:p14="http://schemas.microsoft.com/office/powerpoint/2010/main" val="170048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1579</Words>
  <Application>Microsoft Office PowerPoint</Application>
  <PresentationFormat>Widescreen</PresentationFormat>
  <Paragraphs>176</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EDA CASE STUDY </vt:lpstr>
      <vt:lpstr> Abstract</vt:lpstr>
      <vt:lpstr> Data Understanding, Issues, Cleaning</vt:lpstr>
      <vt:lpstr> 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dc:title>
  <dc:creator>Vijay Vaidyanathan</dc:creator>
  <cp:lastModifiedBy>Vijay Vaidyanathan</cp:lastModifiedBy>
  <cp:revision>1</cp:revision>
  <dcterms:created xsi:type="dcterms:W3CDTF">2018-03-29T23:13:02Z</dcterms:created>
  <dcterms:modified xsi:type="dcterms:W3CDTF">2018-03-29T23:13:33Z</dcterms:modified>
</cp:coreProperties>
</file>