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259120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398509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6015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312228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112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2027340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1890127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181043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49279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450E16-9901-477D-8D74-323679291DC1}" type="datetimeFigureOut">
              <a:rPr lang="en-US" smtClean="0"/>
              <a:t>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99157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450E16-9901-477D-8D74-323679291DC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231299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450E16-9901-477D-8D74-323679291DC1}" type="datetimeFigureOut">
              <a:rPr lang="en-US" smtClean="0"/>
              <a:t>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70782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450E16-9901-477D-8D74-323679291DC1}" type="datetimeFigureOut">
              <a:rPr lang="en-US" smtClean="0"/>
              <a:t>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299390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450E16-9901-477D-8D74-323679291DC1}" type="datetimeFigureOut">
              <a:rPr lang="en-US" smtClean="0"/>
              <a:t>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251964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A450E16-9901-477D-8D74-323679291DC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35303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A450E16-9901-477D-8D74-323679291DC1}" type="datetimeFigureOut">
              <a:rPr lang="en-US" smtClean="0"/>
              <a:t>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DB411-F91C-47BE-A51D-DC353C0CE3C2}" type="slidenum">
              <a:rPr lang="en-US" smtClean="0"/>
              <a:t>‹#›</a:t>
            </a:fld>
            <a:endParaRPr lang="en-US"/>
          </a:p>
        </p:txBody>
      </p:sp>
    </p:spTree>
    <p:extLst>
      <p:ext uri="{BB962C8B-B14F-4D97-AF65-F5344CB8AC3E}">
        <p14:creationId xmlns:p14="http://schemas.microsoft.com/office/powerpoint/2010/main" val="195708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450E16-9901-477D-8D74-323679291DC1}" type="datetimeFigureOut">
              <a:rPr lang="en-US" smtClean="0"/>
              <a:t>3/11/2018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5DB411-F91C-47BE-A51D-DC353C0CE3C2}" type="slidenum">
              <a:rPr lang="en-US" smtClean="0"/>
              <a:t>‹#›</a:t>
            </a:fld>
            <a:endParaRPr lang="en-US"/>
          </a:p>
        </p:txBody>
      </p:sp>
    </p:spTree>
    <p:extLst>
      <p:ext uri="{BB962C8B-B14F-4D97-AF65-F5344CB8AC3E}">
        <p14:creationId xmlns:p14="http://schemas.microsoft.com/office/powerpoint/2010/main" val="538588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CA07-8934-40D0-A168-8350D5571BCD}"/>
              </a:ext>
            </a:extLst>
          </p:cNvPr>
          <p:cNvSpPr>
            <a:spLocks noGrp="1"/>
          </p:cNvSpPr>
          <p:nvPr>
            <p:ph type="ctrTitle"/>
          </p:nvPr>
        </p:nvSpPr>
        <p:spPr/>
        <p:txBody>
          <a:bodyPr/>
          <a:lstStyle/>
          <a:p>
            <a:pPr algn="ctr"/>
            <a:r>
              <a:rPr lang="en-US" dirty="0"/>
              <a:t>Uber </a:t>
            </a:r>
          </a:p>
        </p:txBody>
      </p:sp>
      <p:sp>
        <p:nvSpPr>
          <p:cNvPr id="3" name="Subtitle 2">
            <a:extLst>
              <a:ext uri="{FF2B5EF4-FFF2-40B4-BE49-F238E27FC236}">
                <a16:creationId xmlns:a16="http://schemas.microsoft.com/office/drawing/2014/main" id="{042238EA-1C32-4329-9376-9CB4F32F9FDC}"/>
              </a:ext>
            </a:extLst>
          </p:cNvPr>
          <p:cNvSpPr>
            <a:spLocks noGrp="1"/>
          </p:cNvSpPr>
          <p:nvPr>
            <p:ph type="subTitle" idx="1"/>
          </p:nvPr>
        </p:nvSpPr>
        <p:spPr>
          <a:xfrm>
            <a:off x="12961854" y="6523348"/>
            <a:ext cx="914401" cy="490194"/>
          </a:xfrm>
        </p:spPr>
        <p:txBody>
          <a:bodyPr/>
          <a:lstStyle/>
          <a:p>
            <a:endParaRPr lang="en-US" dirty="0"/>
          </a:p>
        </p:txBody>
      </p:sp>
    </p:spTree>
    <p:extLst>
      <p:ext uri="{BB962C8B-B14F-4D97-AF65-F5344CB8AC3E}">
        <p14:creationId xmlns:p14="http://schemas.microsoft.com/office/powerpoint/2010/main" val="26389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7AF41-4EF5-4DF2-A020-C4825EAED554}"/>
              </a:ext>
            </a:extLst>
          </p:cNvPr>
          <p:cNvSpPr>
            <a:spLocks noGrp="1"/>
          </p:cNvSpPr>
          <p:nvPr>
            <p:ph type="title"/>
          </p:nvPr>
        </p:nvSpPr>
        <p:spPr/>
        <p:txBody>
          <a:bodyPr/>
          <a:lstStyle/>
          <a:p>
            <a:r>
              <a:rPr lang="en-US" dirty="0"/>
              <a:t>Potential reasons for the loss of Uber</a:t>
            </a:r>
          </a:p>
        </p:txBody>
      </p:sp>
      <p:sp>
        <p:nvSpPr>
          <p:cNvPr id="3" name="Content Placeholder 2">
            <a:extLst>
              <a:ext uri="{FF2B5EF4-FFF2-40B4-BE49-F238E27FC236}">
                <a16:creationId xmlns:a16="http://schemas.microsoft.com/office/drawing/2014/main" id="{C5E0BB2E-CE4C-4CFB-8707-E467DD20534D}"/>
              </a:ext>
            </a:extLst>
          </p:cNvPr>
          <p:cNvSpPr>
            <a:spLocks noGrp="1"/>
          </p:cNvSpPr>
          <p:nvPr>
            <p:ph idx="1"/>
          </p:nvPr>
        </p:nvSpPr>
        <p:spPr/>
        <p:txBody>
          <a:bodyPr/>
          <a:lstStyle/>
          <a:p>
            <a:endParaRPr lang="en-US" sz="2500" dirty="0"/>
          </a:p>
          <a:p>
            <a:endParaRPr lang="en-US" sz="2500" dirty="0"/>
          </a:p>
          <a:p>
            <a:r>
              <a:rPr lang="en-US" dirty="0"/>
              <a:t>Drivers are cancelling the requests for various reasons.</a:t>
            </a:r>
          </a:p>
          <a:p>
            <a:r>
              <a:rPr lang="en-US" dirty="0"/>
              <a:t>Cars are not available in the pickup location at the time of requests.</a:t>
            </a:r>
          </a:p>
          <a:p>
            <a:endParaRPr lang="en-US" dirty="0"/>
          </a:p>
          <a:p>
            <a:pPr marL="0" indent="0">
              <a:buNone/>
            </a:pPr>
            <a:endParaRPr lang="en-US" dirty="0"/>
          </a:p>
        </p:txBody>
      </p:sp>
    </p:spTree>
    <p:extLst>
      <p:ext uri="{BB962C8B-B14F-4D97-AF65-F5344CB8AC3E}">
        <p14:creationId xmlns:p14="http://schemas.microsoft.com/office/powerpoint/2010/main" val="253172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C83AE-7057-4A16-A3A1-8FB8CBCFDCBF}"/>
              </a:ext>
            </a:extLst>
          </p:cNvPr>
          <p:cNvSpPr>
            <a:spLocks noGrp="1"/>
          </p:cNvSpPr>
          <p:nvPr>
            <p:ph type="title"/>
          </p:nvPr>
        </p:nvSpPr>
        <p:spPr>
          <a:xfrm>
            <a:off x="838200" y="365125"/>
            <a:ext cx="10515600" cy="4254009"/>
          </a:xfrm>
        </p:spPr>
        <p:txBody>
          <a:bodyPr>
            <a:noAutofit/>
          </a:bodyPr>
          <a:lstStyle/>
          <a:p>
            <a:r>
              <a:rPr lang="en-US" sz="2800" dirty="0"/>
              <a:t>To analyze the reason for cancellation and non availability we have following data.</a:t>
            </a:r>
            <a:br>
              <a:rPr lang="en-US" sz="2800" dirty="0"/>
            </a:br>
            <a:br>
              <a:rPr lang="en-US" sz="1800" dirty="0"/>
            </a:br>
            <a:endParaRPr lang="en-US" sz="2400" dirty="0"/>
          </a:p>
        </p:txBody>
      </p:sp>
      <p:sp>
        <p:nvSpPr>
          <p:cNvPr id="3" name="Content Placeholder 2">
            <a:extLst>
              <a:ext uri="{FF2B5EF4-FFF2-40B4-BE49-F238E27FC236}">
                <a16:creationId xmlns:a16="http://schemas.microsoft.com/office/drawing/2014/main" id="{4053FD47-E7EC-4043-BB4C-91715D1BD460}"/>
              </a:ext>
            </a:extLst>
          </p:cNvPr>
          <p:cNvSpPr>
            <a:spLocks noGrp="1"/>
          </p:cNvSpPr>
          <p:nvPr>
            <p:ph idx="1"/>
          </p:nvPr>
        </p:nvSpPr>
        <p:spPr/>
        <p:txBody>
          <a:bodyPr/>
          <a:lstStyle/>
          <a:p>
            <a:r>
              <a:rPr lang="en-US" dirty="0"/>
              <a:t>Request id: A unique identifier of the request</a:t>
            </a:r>
            <a:br>
              <a:rPr lang="en-US" dirty="0"/>
            </a:br>
            <a:r>
              <a:rPr lang="en-US" dirty="0"/>
              <a:t> </a:t>
            </a:r>
          </a:p>
          <a:p>
            <a:r>
              <a:rPr lang="en-US" dirty="0"/>
              <a:t>Time of request: The date and time at which the customer made the trip request</a:t>
            </a:r>
          </a:p>
          <a:p>
            <a:r>
              <a:rPr lang="en-US" dirty="0"/>
              <a:t>Drop-off time: The drop-off date and time, in case the trip was completed </a:t>
            </a:r>
          </a:p>
          <a:p>
            <a:r>
              <a:rPr lang="en-US" dirty="0"/>
              <a:t>Pick-up point: The point from which the request was made</a:t>
            </a:r>
          </a:p>
          <a:p>
            <a:r>
              <a:rPr lang="en-US" dirty="0"/>
              <a:t>Driver id: The unique identification number of the driver</a:t>
            </a:r>
          </a:p>
          <a:p>
            <a:r>
              <a:rPr lang="en-US" dirty="0"/>
              <a:t>Status of the request: The final status of the trip, that can be either completed, cancelled by the driver or no cars available</a:t>
            </a:r>
            <a:br>
              <a:rPr lang="en-US" dirty="0"/>
            </a:br>
            <a:endParaRPr lang="en-US" dirty="0"/>
          </a:p>
        </p:txBody>
      </p:sp>
    </p:spTree>
    <p:extLst>
      <p:ext uri="{BB962C8B-B14F-4D97-AF65-F5344CB8AC3E}">
        <p14:creationId xmlns:p14="http://schemas.microsoft.com/office/powerpoint/2010/main" val="122953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976C-3DAB-4FF7-9806-A486B76EB53A}"/>
              </a:ext>
            </a:extLst>
          </p:cNvPr>
          <p:cNvSpPr>
            <a:spLocks noGrp="1"/>
          </p:cNvSpPr>
          <p:nvPr>
            <p:ph type="title"/>
          </p:nvPr>
        </p:nvSpPr>
        <p:spPr/>
        <p:txBody>
          <a:bodyPr/>
          <a:lstStyle/>
          <a:p>
            <a:r>
              <a:rPr lang="en-US" dirty="0"/>
              <a:t>Representation of available information</a:t>
            </a:r>
          </a:p>
        </p:txBody>
      </p:sp>
      <p:pic>
        <p:nvPicPr>
          <p:cNvPr id="7" name="Content Placeholder 6">
            <a:extLst>
              <a:ext uri="{FF2B5EF4-FFF2-40B4-BE49-F238E27FC236}">
                <a16:creationId xmlns:a16="http://schemas.microsoft.com/office/drawing/2014/main" id="{A207B9EB-40F6-4474-B729-6C5815FC8507}"/>
              </a:ext>
            </a:extLst>
          </p:cNvPr>
          <p:cNvPicPr>
            <a:picLocks noGrp="1" noChangeAspect="1"/>
          </p:cNvPicPr>
          <p:nvPr>
            <p:ph idx="1"/>
          </p:nvPr>
        </p:nvPicPr>
        <p:blipFill>
          <a:blip r:embed="rId2"/>
          <a:stretch>
            <a:fillRect/>
          </a:stretch>
        </p:blipFill>
        <p:spPr>
          <a:xfrm>
            <a:off x="677334" y="1858686"/>
            <a:ext cx="4600575" cy="2028825"/>
          </a:xfrm>
          <a:prstGeom prst="rect">
            <a:avLst/>
          </a:prstGeom>
        </p:spPr>
      </p:pic>
      <p:pic>
        <p:nvPicPr>
          <p:cNvPr id="12" name="Picture 11">
            <a:extLst>
              <a:ext uri="{FF2B5EF4-FFF2-40B4-BE49-F238E27FC236}">
                <a16:creationId xmlns:a16="http://schemas.microsoft.com/office/drawing/2014/main" id="{A783C98E-2E4A-4CBC-B166-C2C8DE10C57B}"/>
              </a:ext>
            </a:extLst>
          </p:cNvPr>
          <p:cNvPicPr>
            <a:picLocks noChangeAspect="1"/>
          </p:cNvPicPr>
          <p:nvPr/>
        </p:nvPicPr>
        <p:blipFill>
          <a:blip r:embed="rId3"/>
          <a:stretch>
            <a:fillRect/>
          </a:stretch>
        </p:blipFill>
        <p:spPr>
          <a:xfrm>
            <a:off x="677334" y="3564255"/>
            <a:ext cx="4486275" cy="1009650"/>
          </a:xfrm>
          <a:prstGeom prst="rect">
            <a:avLst/>
          </a:prstGeom>
        </p:spPr>
      </p:pic>
      <p:pic>
        <p:nvPicPr>
          <p:cNvPr id="13" name="Picture 12">
            <a:extLst>
              <a:ext uri="{FF2B5EF4-FFF2-40B4-BE49-F238E27FC236}">
                <a16:creationId xmlns:a16="http://schemas.microsoft.com/office/drawing/2014/main" id="{3617F611-E66B-4215-834B-8CCD3CD096BC}"/>
              </a:ext>
            </a:extLst>
          </p:cNvPr>
          <p:cNvPicPr>
            <a:picLocks noChangeAspect="1"/>
          </p:cNvPicPr>
          <p:nvPr/>
        </p:nvPicPr>
        <p:blipFill>
          <a:blip r:embed="rId4"/>
          <a:stretch>
            <a:fillRect/>
          </a:stretch>
        </p:blipFill>
        <p:spPr>
          <a:xfrm>
            <a:off x="677334" y="4994357"/>
            <a:ext cx="4638675" cy="1495425"/>
          </a:xfrm>
          <a:prstGeom prst="rect">
            <a:avLst/>
          </a:prstGeom>
        </p:spPr>
      </p:pic>
      <p:pic>
        <p:nvPicPr>
          <p:cNvPr id="15" name="Picture 14">
            <a:extLst>
              <a:ext uri="{FF2B5EF4-FFF2-40B4-BE49-F238E27FC236}">
                <a16:creationId xmlns:a16="http://schemas.microsoft.com/office/drawing/2014/main" id="{993CEB30-30A2-4D78-9F55-53B60CDDD5F2}"/>
              </a:ext>
            </a:extLst>
          </p:cNvPr>
          <p:cNvPicPr>
            <a:picLocks noChangeAspect="1"/>
          </p:cNvPicPr>
          <p:nvPr/>
        </p:nvPicPr>
        <p:blipFill>
          <a:blip r:embed="rId5"/>
          <a:stretch>
            <a:fillRect/>
          </a:stretch>
        </p:blipFill>
        <p:spPr>
          <a:xfrm>
            <a:off x="5721985" y="1930400"/>
            <a:ext cx="4600575" cy="533400"/>
          </a:xfrm>
          <a:prstGeom prst="rect">
            <a:avLst/>
          </a:prstGeom>
        </p:spPr>
      </p:pic>
      <p:pic>
        <p:nvPicPr>
          <p:cNvPr id="16" name="Picture 15">
            <a:extLst>
              <a:ext uri="{FF2B5EF4-FFF2-40B4-BE49-F238E27FC236}">
                <a16:creationId xmlns:a16="http://schemas.microsoft.com/office/drawing/2014/main" id="{2918A011-3354-491F-9BDA-080157D743A6}"/>
              </a:ext>
            </a:extLst>
          </p:cNvPr>
          <p:cNvPicPr>
            <a:picLocks noChangeAspect="1"/>
          </p:cNvPicPr>
          <p:nvPr/>
        </p:nvPicPr>
        <p:blipFill>
          <a:blip r:embed="rId6"/>
          <a:stretch>
            <a:fillRect/>
          </a:stretch>
        </p:blipFill>
        <p:spPr>
          <a:xfrm>
            <a:off x="5772785" y="2374623"/>
            <a:ext cx="4562475" cy="1590675"/>
          </a:xfrm>
          <a:prstGeom prst="rect">
            <a:avLst/>
          </a:prstGeom>
        </p:spPr>
      </p:pic>
      <p:pic>
        <p:nvPicPr>
          <p:cNvPr id="17" name="Picture 16">
            <a:extLst>
              <a:ext uri="{FF2B5EF4-FFF2-40B4-BE49-F238E27FC236}">
                <a16:creationId xmlns:a16="http://schemas.microsoft.com/office/drawing/2014/main" id="{82BB68E1-8AE3-4455-93D6-4A18870C8E30}"/>
              </a:ext>
            </a:extLst>
          </p:cNvPr>
          <p:cNvPicPr>
            <a:picLocks noChangeAspect="1"/>
          </p:cNvPicPr>
          <p:nvPr/>
        </p:nvPicPr>
        <p:blipFill>
          <a:blip r:embed="rId7"/>
          <a:stretch>
            <a:fillRect/>
          </a:stretch>
        </p:blipFill>
        <p:spPr>
          <a:xfrm>
            <a:off x="5825807" y="3970020"/>
            <a:ext cx="4543425" cy="1295400"/>
          </a:xfrm>
          <a:prstGeom prst="rect">
            <a:avLst/>
          </a:prstGeom>
        </p:spPr>
      </p:pic>
    </p:spTree>
    <p:extLst>
      <p:ext uri="{BB962C8B-B14F-4D97-AF65-F5344CB8AC3E}">
        <p14:creationId xmlns:p14="http://schemas.microsoft.com/office/powerpoint/2010/main" val="245032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C2C1-67E1-4943-862B-D5B65FDA64B8}"/>
              </a:ext>
            </a:extLst>
          </p:cNvPr>
          <p:cNvSpPr>
            <a:spLocks noGrp="1"/>
          </p:cNvSpPr>
          <p:nvPr>
            <p:ph type="title"/>
          </p:nvPr>
        </p:nvSpPr>
        <p:spPr/>
        <p:txBody>
          <a:bodyPr/>
          <a:lstStyle/>
          <a:p>
            <a:r>
              <a:rPr lang="en-US" dirty="0"/>
              <a:t>Points incurred from available information</a:t>
            </a:r>
          </a:p>
        </p:txBody>
      </p:sp>
      <p:sp>
        <p:nvSpPr>
          <p:cNvPr id="3" name="Content Placeholder 2">
            <a:extLst>
              <a:ext uri="{FF2B5EF4-FFF2-40B4-BE49-F238E27FC236}">
                <a16:creationId xmlns:a16="http://schemas.microsoft.com/office/drawing/2014/main" id="{BE8A62DC-D71F-43E4-9D4E-9AB00BA0DC89}"/>
              </a:ext>
            </a:extLst>
          </p:cNvPr>
          <p:cNvSpPr>
            <a:spLocks noGrp="1"/>
          </p:cNvSpPr>
          <p:nvPr>
            <p:ph idx="1"/>
          </p:nvPr>
        </p:nvSpPr>
        <p:spPr/>
        <p:txBody>
          <a:bodyPr/>
          <a:lstStyle/>
          <a:p>
            <a:r>
              <a:rPr lang="en-US" dirty="0"/>
              <a:t>Issues faced at pickup point airport:</a:t>
            </a:r>
          </a:p>
          <a:p>
            <a:pPr marL="457200" lvl="1" indent="0">
              <a:buNone/>
            </a:pPr>
            <a:r>
              <a:rPr lang="en-US" dirty="0"/>
              <a:t>1. There is a car unavailability problem during early morning(12:01 AM to 6.00 AM), evening(4.00 PM to 8.00 PM) and night hours (8.00 AM to 11.59 PM)</a:t>
            </a:r>
          </a:p>
          <a:p>
            <a:pPr marL="457200" lvl="1" indent="0">
              <a:buNone/>
            </a:pPr>
            <a:r>
              <a:rPr lang="en-US" dirty="0"/>
              <a:t>2. Little portion of cancels happen during morning hours(6.00 AM to 11.AM)</a:t>
            </a:r>
          </a:p>
          <a:p>
            <a:r>
              <a:rPr lang="en-US" dirty="0"/>
              <a:t>Issues faced at pickup point city</a:t>
            </a:r>
          </a:p>
          <a:p>
            <a:pPr marL="457200" lvl="1" indent="0">
              <a:buNone/>
            </a:pPr>
            <a:r>
              <a:rPr lang="en-US" dirty="0"/>
              <a:t>1. Most of the requests are cancelled during morning hours (6.00  AM to 11.AM) and early morning hours(12.01AM and 6.00 AM)</a:t>
            </a:r>
          </a:p>
          <a:p>
            <a:pPr marL="457200" lvl="1" indent="0">
              <a:buNone/>
            </a:pPr>
            <a:r>
              <a:rPr lang="en-US" dirty="0"/>
              <a:t>2. Little portion of car unavailability is happened during afternoon hours.</a:t>
            </a:r>
          </a:p>
          <a:p>
            <a:pPr marL="800100" lvl="1" indent="-342900">
              <a:buAutoNum type="arabicPeriod"/>
            </a:pPr>
            <a:endParaRPr lang="en-US" dirty="0"/>
          </a:p>
        </p:txBody>
      </p:sp>
    </p:spTree>
    <p:extLst>
      <p:ext uri="{BB962C8B-B14F-4D97-AF65-F5344CB8AC3E}">
        <p14:creationId xmlns:p14="http://schemas.microsoft.com/office/powerpoint/2010/main" val="3642176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1AB5-B563-4DD2-9984-DA801E72A53F}"/>
              </a:ext>
            </a:extLst>
          </p:cNvPr>
          <p:cNvSpPr>
            <a:spLocks noGrp="1"/>
          </p:cNvSpPr>
          <p:nvPr>
            <p:ph type="title"/>
          </p:nvPr>
        </p:nvSpPr>
        <p:spPr/>
        <p:txBody>
          <a:bodyPr/>
          <a:lstStyle/>
          <a:p>
            <a:r>
              <a:rPr lang="en-US" dirty="0"/>
              <a:t>Reasons for car unavailability and cancellation issues.</a:t>
            </a:r>
          </a:p>
        </p:txBody>
      </p:sp>
      <p:sp>
        <p:nvSpPr>
          <p:cNvPr id="3" name="Content Placeholder 2">
            <a:extLst>
              <a:ext uri="{FF2B5EF4-FFF2-40B4-BE49-F238E27FC236}">
                <a16:creationId xmlns:a16="http://schemas.microsoft.com/office/drawing/2014/main" id="{401908F8-7C3A-408D-AD49-412DE0DF4C01}"/>
              </a:ext>
            </a:extLst>
          </p:cNvPr>
          <p:cNvSpPr>
            <a:spLocks noGrp="1"/>
          </p:cNvSpPr>
          <p:nvPr>
            <p:ph idx="1"/>
          </p:nvPr>
        </p:nvSpPr>
        <p:spPr/>
        <p:txBody>
          <a:bodyPr/>
          <a:lstStyle/>
          <a:p>
            <a:r>
              <a:rPr lang="en-US" dirty="0"/>
              <a:t>During morning hours Uber will get many requests to travel with in city. So drivers tend to travel with in city, they will have minimum wait time before they get another request with in city.</a:t>
            </a:r>
          </a:p>
          <a:p>
            <a:r>
              <a:rPr lang="en-US" dirty="0"/>
              <a:t>Traffic also plays major role in cancellation, as they take lot of time to reach the airport during morning hours</a:t>
            </a:r>
          </a:p>
          <a:p>
            <a:r>
              <a:rPr lang="en-US" dirty="0"/>
              <a:t> Drivers try to take some rest during night hours, so they will plan to take requests with in city instead of going to airport. Because of this the car unavailability issue is major during late night and early morning.</a:t>
            </a:r>
          </a:p>
          <a:p>
            <a:pPr marL="0" indent="0">
              <a:buNone/>
            </a:pPr>
            <a:endParaRPr lang="en-US" dirty="0"/>
          </a:p>
        </p:txBody>
      </p:sp>
    </p:spTree>
    <p:extLst>
      <p:ext uri="{BB962C8B-B14F-4D97-AF65-F5344CB8AC3E}">
        <p14:creationId xmlns:p14="http://schemas.microsoft.com/office/powerpoint/2010/main" val="286843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2DB2-45E8-4374-91D1-69E2FAFA961F}"/>
              </a:ext>
            </a:extLst>
          </p:cNvPr>
          <p:cNvSpPr>
            <a:spLocks noGrp="1"/>
          </p:cNvSpPr>
          <p:nvPr>
            <p:ph type="title"/>
          </p:nvPr>
        </p:nvSpPr>
        <p:spPr/>
        <p:txBody>
          <a:bodyPr/>
          <a:lstStyle/>
          <a:p>
            <a:r>
              <a:rPr lang="en-US" dirty="0"/>
              <a:t>Solutions to these problems.</a:t>
            </a:r>
          </a:p>
        </p:txBody>
      </p:sp>
      <p:sp>
        <p:nvSpPr>
          <p:cNvPr id="3" name="Content Placeholder 2">
            <a:extLst>
              <a:ext uri="{FF2B5EF4-FFF2-40B4-BE49-F238E27FC236}">
                <a16:creationId xmlns:a16="http://schemas.microsoft.com/office/drawing/2014/main" id="{04861E65-1E45-4C0C-AD74-DA9BB492BDFC}"/>
              </a:ext>
            </a:extLst>
          </p:cNvPr>
          <p:cNvSpPr>
            <a:spLocks noGrp="1"/>
          </p:cNvSpPr>
          <p:nvPr>
            <p:ph idx="1"/>
          </p:nvPr>
        </p:nvSpPr>
        <p:spPr/>
        <p:txBody>
          <a:bodyPr/>
          <a:lstStyle/>
          <a:p>
            <a:r>
              <a:rPr lang="en-US" dirty="0"/>
              <a:t>Uber can use more pool option during morning hours from city to airport. This way even if the driver don’t get return request from airport to city his money will be recovered.</a:t>
            </a:r>
          </a:p>
          <a:p>
            <a:r>
              <a:rPr lang="en-US" dirty="0"/>
              <a:t>Also even if the traffic is more during morning hours, he can makeup his money using Uber pool.</a:t>
            </a:r>
          </a:p>
          <a:p>
            <a:r>
              <a:rPr lang="en-US" dirty="0"/>
              <a:t>Uber can plan to construct parking area and dormitories near airport. So once the driver drops people near airport during night, he can take some rest. Later during early morning he will take the pickup request from airport. This way the car unavailability issue near airport will be resolved.</a:t>
            </a:r>
          </a:p>
          <a:p>
            <a:r>
              <a:rPr lang="en-US" dirty="0"/>
              <a:t>Based on car unavailability and cancellation requests at a point of day, Uber can increase the fare so that driver will be interested in taking the request.</a:t>
            </a:r>
          </a:p>
          <a:p>
            <a:endParaRPr lang="en-US" dirty="0"/>
          </a:p>
        </p:txBody>
      </p:sp>
    </p:spTree>
    <p:extLst>
      <p:ext uri="{BB962C8B-B14F-4D97-AF65-F5344CB8AC3E}">
        <p14:creationId xmlns:p14="http://schemas.microsoft.com/office/powerpoint/2010/main" val="20725493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424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Uber </vt:lpstr>
      <vt:lpstr>Potential reasons for the loss of Uber</vt:lpstr>
      <vt:lpstr>To analyze the reason for cancellation and non availability we have following data.  </vt:lpstr>
      <vt:lpstr>Representation of available information</vt:lpstr>
      <vt:lpstr>Points incurred from available information</vt:lpstr>
      <vt:lpstr>Reasons for car unavailability and cancellation issues.</vt:lpstr>
      <vt:lpstr>Solutions to these problems.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dc:title>
  <dc:creator>venkata raju</dc:creator>
  <cp:lastModifiedBy>venkata raju</cp:lastModifiedBy>
  <cp:revision>11</cp:revision>
  <dcterms:created xsi:type="dcterms:W3CDTF">2018-03-11T15:47:16Z</dcterms:created>
  <dcterms:modified xsi:type="dcterms:W3CDTF">2018-03-11T17:06:45Z</dcterms:modified>
</cp:coreProperties>
</file>