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78"/>
  </p:normalViewPr>
  <p:slideViewPr>
    <p:cSldViewPr snapToGrid="0" snapToObjects="1" showGuides="1">
      <p:cViewPr varScale="1">
        <p:scale>
          <a:sx n="109" d="100"/>
          <a:sy n="109" d="100"/>
        </p:scale>
        <p:origin x="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E650-8E5F-EE4D-BC43-C3C93F61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C9A1D-FCEC-944E-A272-1442D3134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BFA6-0CF8-CC47-92B7-13B4FA65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25B-5566-2947-9BD6-B8E5782563F0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8EE4-36E2-A140-AE27-8775A01D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28F8A-1FBA-8743-BEBE-60A05C92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F965-D3ED-DD4B-91BF-C4EFAE3A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0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4584-565D-074D-B16B-C4B2B620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79591-72EB-AE44-878B-C5CC24FB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EEB6-6499-3440-BD31-AC40E249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25B-5566-2947-9BD6-B8E5782563F0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6CA60-48A1-A74C-B09E-B83D1D32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C891E-9875-7C41-9C43-BAA58ED3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F965-D3ED-DD4B-91BF-C4EFAE3A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7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33483-5089-8D42-B698-AEE1FF153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F8C39-0191-F142-90E5-DB168D6B3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1767-5499-7840-969C-EF4385F1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25B-5566-2947-9BD6-B8E5782563F0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74733-110A-AB49-B65B-DE9A7B90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917A6-A79D-9942-A52A-17737184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F965-D3ED-DD4B-91BF-C4EFAE3A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91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82F2-7AA8-324B-91DE-B4F64A80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9F3B-F08A-EA42-84B4-5C90FDB5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FB82-F518-6D46-87CE-CDFAE0CF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25B-5566-2947-9BD6-B8E5782563F0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C4202-AB8C-354C-A23C-B7DC205C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9D3DD-5ABC-7D44-8C42-628EA83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F965-D3ED-DD4B-91BF-C4EFAE3A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2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D224-8A42-D744-B357-D0688AA3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68407-2AA9-8F48-B1A4-EBBF2C26B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7C98-F83B-4747-80D7-C141B45D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25B-5566-2947-9BD6-B8E5782563F0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AD7F-E07D-3A42-AFB2-A07CEE2C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CDAC2-77A1-7E44-BFE3-C97479E0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F965-D3ED-DD4B-91BF-C4EFAE3A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34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C9A2-8019-C446-B8BA-73FF1978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D5BA-F275-B740-82DA-E3FFF2E4D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68143-3EEE-7547-9A43-0C74972F7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6BBBF-64CD-564B-BC13-BA8C682D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25B-5566-2947-9BD6-B8E5782563F0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63526-9728-0D4D-894E-106ABFC1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3B860-A4B6-CB44-93F0-AA6A51ED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F965-D3ED-DD4B-91BF-C4EFAE3A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32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BB9F-36A1-2F4E-B988-2D4DE9D8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304C6-B866-FD46-8CF6-3FFEC8B8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837DE-5E39-F040-859C-AA087950B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487E6-5E06-1044-8705-FAE45BBE4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F61FB-0EDA-6540-8E2C-5D7A8BF50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BD7F3-75C0-6643-83A3-EC55DCB6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25B-5566-2947-9BD6-B8E5782563F0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8A519-CF55-AF4A-BBCC-E7140EC3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3F3CA-D95C-C84F-969D-31D090A4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F965-D3ED-DD4B-91BF-C4EFAE3A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4ABC-DF30-A949-A46D-5562122C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4411A-B15A-9740-9DFD-BBD5C926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25B-5566-2947-9BD6-B8E5782563F0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374B7-A16F-CC49-8C92-6967FA66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A08C6-A2EB-F241-B227-0C1D27A0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F965-D3ED-DD4B-91BF-C4EFAE3A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03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E2825-AE01-6548-93DB-9DCC19ED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25B-5566-2947-9BD6-B8E5782563F0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E154D-4C48-6C4B-A0A9-BB15120E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22DE-D8E6-444C-950A-D5430AB9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F965-D3ED-DD4B-91BF-C4EFAE3A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9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899C-FBB2-3141-A737-9CE25829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D130-AD1A-2643-97AA-CA2738F59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15058-9734-A24A-821E-D216B331F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EBE19-50EC-FE42-B80B-925D1C1C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25B-5566-2947-9BD6-B8E5782563F0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3A3A2-0BE2-704A-82F3-5219BD29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02193-5CC0-A44A-AB97-8E5D9515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F965-D3ED-DD4B-91BF-C4EFAE3A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34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AC72-E03D-3F4B-9464-3CC0FEBC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CE4F4-D3C1-8D4B-937B-BD0610FFE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99E89-F76A-334D-8ADB-50641B746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1DCD4-58F7-E146-9D40-41438629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25B-5566-2947-9BD6-B8E5782563F0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FE314-4D39-1847-A500-50633681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6A71B-350B-384C-A4F1-10F644F1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F965-D3ED-DD4B-91BF-C4EFAE3A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88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523D4-78B7-E641-A2D7-E352481E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F7EB9-D5EE-F649-99FD-F34A8208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0AD42-A4F5-CD4C-9945-28B58F9FE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EF25B-5566-2947-9BD6-B8E5782563F0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CF6A6-6E72-3B40-8D2F-4F11EED26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C0EC6-A140-F948-A732-394D9842C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AF965-D3ED-DD4B-91BF-C4EFAE3AC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1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0F11AD70-2275-BD4A-A0FE-B17641091C0F}"/>
              </a:ext>
            </a:extLst>
          </p:cNvPr>
          <p:cNvSpPr/>
          <p:nvPr/>
        </p:nvSpPr>
        <p:spPr>
          <a:xfrm>
            <a:off x="-106579" y="123122"/>
            <a:ext cx="11414825" cy="8951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EDF19D7-9E1D-B243-A119-A0B94E6E7D43}"/>
              </a:ext>
            </a:extLst>
          </p:cNvPr>
          <p:cNvSpPr/>
          <p:nvPr/>
        </p:nvSpPr>
        <p:spPr>
          <a:xfrm>
            <a:off x="6905191" y="223518"/>
            <a:ext cx="4303560" cy="469765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1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9BA5F18-1FB6-F14E-B9FD-6C348FE2AFD7}"/>
              </a:ext>
            </a:extLst>
          </p:cNvPr>
          <p:cNvCxnSpPr>
            <a:cxnSpLocks/>
          </p:cNvCxnSpPr>
          <p:nvPr/>
        </p:nvCxnSpPr>
        <p:spPr>
          <a:xfrm>
            <a:off x="5278685" y="825599"/>
            <a:ext cx="0" cy="294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72AB5A8-D4B4-A340-875A-BB497C66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327" y="1148626"/>
            <a:ext cx="1245243" cy="11890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5649DA-93C3-2546-A3F2-D92E7E5329D9}"/>
              </a:ext>
            </a:extLst>
          </p:cNvPr>
          <p:cNvSpPr txBox="1"/>
          <p:nvPr/>
        </p:nvSpPr>
        <p:spPr>
          <a:xfrm>
            <a:off x="1" y="226821"/>
            <a:ext cx="4103700" cy="123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94" b="1" dirty="0"/>
              <a:t>An atlas of transcriptional, chromatin accessibility, and surface marker changes in human mesoderm development</a:t>
            </a:r>
          </a:p>
          <a:p>
            <a:r>
              <a:rPr lang="en-GB" sz="981" dirty="0"/>
              <a:t>Koh, P., Sinha, R., </a:t>
            </a:r>
            <a:r>
              <a:rPr lang="en-GB" sz="981" dirty="0" err="1"/>
              <a:t>Barkal</a:t>
            </a:r>
            <a:r>
              <a:rPr lang="en-GB" sz="981" dirty="0"/>
              <a:t>, A. </a:t>
            </a:r>
            <a:r>
              <a:rPr lang="en-GB" sz="981" i="1" dirty="0"/>
              <a:t>et al.</a:t>
            </a:r>
            <a:r>
              <a:rPr lang="en-GB" sz="981" dirty="0"/>
              <a:t> An atlas of transcriptional, chromatin accessibility, and surface marker changes in human mesoderm development. </a:t>
            </a:r>
            <a:r>
              <a:rPr lang="en-GB" sz="981" i="1" dirty="0"/>
              <a:t>Sci Data</a:t>
            </a:r>
            <a:r>
              <a:rPr lang="en-GB" sz="981" dirty="0"/>
              <a:t> </a:t>
            </a:r>
            <a:r>
              <a:rPr lang="en-GB" sz="981" b="1" dirty="0"/>
              <a:t>3, </a:t>
            </a:r>
            <a:r>
              <a:rPr lang="en-GB" sz="981" dirty="0"/>
              <a:t>160109 (2016). https://</a:t>
            </a:r>
            <a:r>
              <a:rPr lang="en-GB" sz="981" dirty="0" err="1"/>
              <a:t>doi.org</a:t>
            </a:r>
            <a:r>
              <a:rPr lang="en-GB" sz="981" dirty="0"/>
              <a:t>/10.1038/sdata.2016.109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CD903B0-D415-E547-BB39-BB630BE61F92}"/>
              </a:ext>
            </a:extLst>
          </p:cNvPr>
          <p:cNvGrpSpPr/>
          <p:nvPr/>
        </p:nvGrpSpPr>
        <p:grpSpPr>
          <a:xfrm>
            <a:off x="2849150" y="843996"/>
            <a:ext cx="1628442" cy="852020"/>
            <a:chOff x="2805404" y="427396"/>
            <a:chExt cx="2438108" cy="108009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E381B88-1B3D-934B-BEC2-ACB55EF38A1F}"/>
                </a:ext>
              </a:extLst>
            </p:cNvPr>
            <p:cNvCxnSpPr/>
            <p:nvPr/>
          </p:nvCxnSpPr>
          <p:spPr>
            <a:xfrm>
              <a:off x="2805404" y="1507487"/>
              <a:ext cx="2438108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0BE8BA2-928D-5644-B63E-3BAA3903FFD2}"/>
                </a:ext>
              </a:extLst>
            </p:cNvPr>
            <p:cNvCxnSpPr/>
            <p:nvPr/>
          </p:nvCxnSpPr>
          <p:spPr>
            <a:xfrm flipV="1">
              <a:off x="5228398" y="427396"/>
              <a:ext cx="0" cy="108009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82AD7F-5BC3-A145-98DE-3D8D7285F5C3}"/>
              </a:ext>
            </a:extLst>
          </p:cNvPr>
          <p:cNvGrpSpPr/>
          <p:nvPr/>
        </p:nvGrpSpPr>
        <p:grpSpPr>
          <a:xfrm>
            <a:off x="2848370" y="843995"/>
            <a:ext cx="1710955" cy="3111913"/>
            <a:chOff x="2805404" y="427396"/>
            <a:chExt cx="2438108" cy="1080091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82357C-F2AA-2A40-8462-97DAFA5230CC}"/>
                </a:ext>
              </a:extLst>
            </p:cNvPr>
            <p:cNvCxnSpPr/>
            <p:nvPr/>
          </p:nvCxnSpPr>
          <p:spPr>
            <a:xfrm>
              <a:off x="2805404" y="1507487"/>
              <a:ext cx="2438108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66BEDCA-22A1-9949-B407-A3F745593561}"/>
                </a:ext>
              </a:extLst>
            </p:cNvPr>
            <p:cNvCxnSpPr/>
            <p:nvPr/>
          </p:nvCxnSpPr>
          <p:spPr>
            <a:xfrm flipV="1">
              <a:off x="5228398" y="427396"/>
              <a:ext cx="0" cy="108009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9ACC988-4263-9343-938E-306B89C931CD}"/>
              </a:ext>
            </a:extLst>
          </p:cNvPr>
          <p:cNvSpPr/>
          <p:nvPr/>
        </p:nvSpPr>
        <p:spPr>
          <a:xfrm>
            <a:off x="4409479" y="334879"/>
            <a:ext cx="1738412" cy="4907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81" b="1" dirty="0">
                <a:solidFill>
                  <a:schemeClr val="tx1"/>
                </a:solidFill>
              </a:rPr>
              <a:t>Sets of ATAC-peaks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8C23609-A5A8-AF49-AB8D-1A2A0B67F90C}"/>
              </a:ext>
            </a:extLst>
          </p:cNvPr>
          <p:cNvSpPr/>
          <p:nvPr/>
        </p:nvSpPr>
        <p:spPr>
          <a:xfrm>
            <a:off x="4409479" y="2708196"/>
            <a:ext cx="1738412" cy="452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81" b="1" dirty="0">
                <a:solidFill>
                  <a:schemeClr val="tx1"/>
                </a:solidFill>
              </a:rPr>
              <a:t>Footprints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CB88D8FD-602D-AF44-AD98-1F6CF8C2932B}"/>
              </a:ext>
            </a:extLst>
          </p:cNvPr>
          <p:cNvSpPr/>
          <p:nvPr/>
        </p:nvSpPr>
        <p:spPr>
          <a:xfrm>
            <a:off x="4409479" y="4309195"/>
            <a:ext cx="1738412" cy="452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81" b="1" dirty="0">
                <a:solidFill>
                  <a:schemeClr val="tx1"/>
                </a:solidFill>
              </a:rPr>
              <a:t>Enriched TFs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43891EB-F791-0946-A2F7-330292799B17}"/>
              </a:ext>
            </a:extLst>
          </p:cNvPr>
          <p:cNvSpPr/>
          <p:nvPr/>
        </p:nvSpPr>
        <p:spPr>
          <a:xfrm>
            <a:off x="4409279" y="5269389"/>
            <a:ext cx="1738086" cy="4538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81" b="1" dirty="0">
                <a:solidFill>
                  <a:schemeClr val="tx1"/>
                </a:solidFill>
              </a:rPr>
              <a:t>Footprints of specific TFs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58FCA8-4F29-E54B-A671-90C755DA90B3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6147892" y="2934395"/>
            <a:ext cx="17371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D9F5F1D-DE10-E544-99D4-2A42F72FCBA7}"/>
              </a:ext>
            </a:extLst>
          </p:cNvPr>
          <p:cNvCxnSpPr>
            <a:cxnSpLocks/>
          </p:cNvCxnSpPr>
          <p:nvPr/>
        </p:nvCxnSpPr>
        <p:spPr>
          <a:xfrm flipH="1">
            <a:off x="6147892" y="4531256"/>
            <a:ext cx="17371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87A314-E3C0-4942-85FF-4F96488B5398}"/>
              </a:ext>
            </a:extLst>
          </p:cNvPr>
          <p:cNvCxnSpPr>
            <a:cxnSpLocks/>
          </p:cNvCxnSpPr>
          <p:nvPr/>
        </p:nvCxnSpPr>
        <p:spPr>
          <a:xfrm>
            <a:off x="6315047" y="2934395"/>
            <a:ext cx="0" cy="159686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02AD84A-303A-3246-BE44-D9E3074D1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695" y="7811921"/>
            <a:ext cx="2170366" cy="1349329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5BD928F5-A0ED-2249-AFF6-CD1EA80BA02D}"/>
              </a:ext>
            </a:extLst>
          </p:cNvPr>
          <p:cNvSpPr/>
          <p:nvPr/>
        </p:nvSpPr>
        <p:spPr>
          <a:xfrm>
            <a:off x="4409158" y="5852986"/>
            <a:ext cx="4710523" cy="18881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81" b="1" dirty="0">
                <a:solidFill>
                  <a:schemeClr val="tx1"/>
                </a:solidFill>
              </a:rPr>
              <a:t>Finding target genes: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F119710-8611-BD4B-AAD9-AA8FF863AF31}"/>
              </a:ext>
            </a:extLst>
          </p:cNvPr>
          <p:cNvCxnSpPr>
            <a:cxnSpLocks/>
          </p:cNvCxnSpPr>
          <p:nvPr/>
        </p:nvCxnSpPr>
        <p:spPr>
          <a:xfrm>
            <a:off x="5278685" y="2404499"/>
            <a:ext cx="0" cy="294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78AB567-4C62-274A-A7CC-12EFB204E858}"/>
              </a:ext>
            </a:extLst>
          </p:cNvPr>
          <p:cNvSpPr/>
          <p:nvPr/>
        </p:nvSpPr>
        <p:spPr>
          <a:xfrm>
            <a:off x="4497246" y="6371614"/>
            <a:ext cx="1267255" cy="29135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7" b="1" dirty="0">
                <a:solidFill>
                  <a:schemeClr val="tx1"/>
                </a:solidFill>
              </a:rPr>
              <a:t>Nearest gene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EB43EAC-1084-EE48-B401-1DF1EFD53C43}"/>
              </a:ext>
            </a:extLst>
          </p:cNvPr>
          <p:cNvSpPr/>
          <p:nvPr/>
        </p:nvSpPr>
        <p:spPr>
          <a:xfrm>
            <a:off x="5999021" y="6371614"/>
            <a:ext cx="1267255" cy="29135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7" b="1" dirty="0">
                <a:solidFill>
                  <a:schemeClr val="tx1"/>
                </a:solidFill>
              </a:rPr>
              <a:t>Window-based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1BA519-1C94-5C44-85BD-D986508AE260}"/>
              </a:ext>
            </a:extLst>
          </p:cNvPr>
          <p:cNvSpPr txBox="1"/>
          <p:nvPr/>
        </p:nvSpPr>
        <p:spPr>
          <a:xfrm>
            <a:off x="4702032" y="6921034"/>
            <a:ext cx="811376" cy="293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7" b="1" dirty="0" err="1"/>
              <a:t>BedTools</a:t>
            </a:r>
            <a:endParaRPr lang="en-GB" sz="1307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9C6FECD-2B08-034F-BA19-4DCD60CB805C}"/>
              </a:ext>
            </a:extLst>
          </p:cNvPr>
          <p:cNvSpPr txBox="1"/>
          <p:nvPr/>
        </p:nvSpPr>
        <p:spPr>
          <a:xfrm>
            <a:off x="6352565" y="6924285"/>
            <a:ext cx="572593" cy="293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7" b="1" dirty="0"/>
              <a:t>TEPIC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7050B10-F45A-3045-BAC8-8F7F96B63F09}"/>
              </a:ext>
            </a:extLst>
          </p:cNvPr>
          <p:cNvSpPr/>
          <p:nvPr/>
        </p:nvSpPr>
        <p:spPr>
          <a:xfrm>
            <a:off x="7506601" y="6371614"/>
            <a:ext cx="1504772" cy="29135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7" b="1" dirty="0">
                <a:solidFill>
                  <a:schemeClr val="tx1"/>
                </a:solidFill>
              </a:rPr>
              <a:t>Association-based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1D8A36-3418-1841-B30B-665BCD13D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467" y="6908185"/>
            <a:ext cx="1325903" cy="301342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EAC0BAF-97BD-5B4A-8E62-FECC6B0A9FB2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278322" y="5723241"/>
            <a:ext cx="0" cy="120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9E9F256-107F-D14E-98F4-612E009F44E0}"/>
              </a:ext>
            </a:extLst>
          </p:cNvPr>
          <p:cNvSpPr/>
          <p:nvPr/>
        </p:nvSpPr>
        <p:spPr>
          <a:xfrm>
            <a:off x="4617327" y="8506771"/>
            <a:ext cx="1736649" cy="5348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81" b="1" dirty="0">
                <a:solidFill>
                  <a:schemeClr val="tx1"/>
                </a:solidFill>
              </a:rPr>
              <a:t>Lists of target genes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1CB1A7-DCEF-024A-B5A1-4D8B94C6911E}"/>
              </a:ext>
            </a:extLst>
          </p:cNvPr>
          <p:cNvCxnSpPr>
            <a:cxnSpLocks/>
          </p:cNvCxnSpPr>
          <p:nvPr/>
        </p:nvCxnSpPr>
        <p:spPr>
          <a:xfrm>
            <a:off x="5130871" y="7967958"/>
            <a:ext cx="0" cy="181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957FB27-7C79-4E4D-BF60-290F51EC9776}"/>
              </a:ext>
            </a:extLst>
          </p:cNvPr>
          <p:cNvCxnSpPr>
            <a:cxnSpLocks/>
          </p:cNvCxnSpPr>
          <p:nvPr/>
        </p:nvCxnSpPr>
        <p:spPr>
          <a:xfrm>
            <a:off x="6693861" y="7973172"/>
            <a:ext cx="0" cy="181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8A402B9-3EA5-CB4D-BF0D-9B0F39EAF734}"/>
              </a:ext>
            </a:extLst>
          </p:cNvPr>
          <p:cNvCxnSpPr>
            <a:cxnSpLocks/>
          </p:cNvCxnSpPr>
          <p:nvPr/>
        </p:nvCxnSpPr>
        <p:spPr>
          <a:xfrm>
            <a:off x="8226417" y="7967958"/>
            <a:ext cx="0" cy="181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B12B05A-B41F-E34C-9E64-62C45BBC1879}"/>
              </a:ext>
            </a:extLst>
          </p:cNvPr>
          <p:cNvCxnSpPr>
            <a:cxnSpLocks/>
          </p:cNvCxnSpPr>
          <p:nvPr/>
        </p:nvCxnSpPr>
        <p:spPr>
          <a:xfrm>
            <a:off x="5130871" y="8149427"/>
            <a:ext cx="30955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Up-down Arrow 97">
            <a:extLst>
              <a:ext uri="{FF2B5EF4-FFF2-40B4-BE49-F238E27FC236}">
                <a16:creationId xmlns:a16="http://schemas.microsoft.com/office/drawing/2014/main" id="{1C37D8E2-60FB-4D40-8ED0-71B0ABB35128}"/>
              </a:ext>
            </a:extLst>
          </p:cNvPr>
          <p:cNvSpPr/>
          <p:nvPr/>
        </p:nvSpPr>
        <p:spPr>
          <a:xfrm rot="5400000">
            <a:off x="6570384" y="8510276"/>
            <a:ext cx="189777" cy="545146"/>
          </a:xfrm>
          <a:prstGeom prst="up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1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56021592-4EEE-4B47-AB23-FB83B50A426C}"/>
              </a:ext>
            </a:extLst>
          </p:cNvPr>
          <p:cNvSpPr/>
          <p:nvPr/>
        </p:nvSpPr>
        <p:spPr>
          <a:xfrm>
            <a:off x="6972904" y="8506771"/>
            <a:ext cx="1736649" cy="5348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81" b="1" dirty="0">
                <a:solidFill>
                  <a:schemeClr val="tx1"/>
                </a:solidFill>
              </a:rPr>
              <a:t>Differential expressed genes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4AB4952-9606-4448-A9A5-82D9A2CB8B57}"/>
              </a:ext>
            </a:extLst>
          </p:cNvPr>
          <p:cNvSpPr/>
          <p:nvPr/>
        </p:nvSpPr>
        <p:spPr>
          <a:xfrm>
            <a:off x="4061028" y="223518"/>
            <a:ext cx="2587604" cy="469765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1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045C598-8344-8948-869E-12F8DCC29A47}"/>
              </a:ext>
            </a:extLst>
          </p:cNvPr>
          <p:cNvSpPr/>
          <p:nvPr/>
        </p:nvSpPr>
        <p:spPr>
          <a:xfrm>
            <a:off x="6375641" y="247407"/>
            <a:ext cx="281568" cy="276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81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F3BE84E-F002-E748-B4E9-8031EC6336D6}"/>
              </a:ext>
            </a:extLst>
          </p:cNvPr>
          <p:cNvSpPr/>
          <p:nvPr/>
        </p:nvSpPr>
        <p:spPr>
          <a:xfrm>
            <a:off x="4061027" y="5149200"/>
            <a:ext cx="7147723" cy="38327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1"/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9E84B6DC-FE97-8D4B-B99F-6D4D82274CE6}"/>
              </a:ext>
            </a:extLst>
          </p:cNvPr>
          <p:cNvSpPr/>
          <p:nvPr/>
        </p:nvSpPr>
        <p:spPr>
          <a:xfrm>
            <a:off x="7126472" y="332382"/>
            <a:ext cx="1736649" cy="4941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81" b="1" dirty="0">
                <a:solidFill>
                  <a:schemeClr val="tx1"/>
                </a:solidFill>
              </a:rPr>
              <a:t>Sets of </a:t>
            </a:r>
            <a:br>
              <a:rPr lang="en-GB" sz="1681" b="1" dirty="0">
                <a:solidFill>
                  <a:schemeClr val="tx1"/>
                </a:solidFill>
              </a:rPr>
            </a:br>
            <a:r>
              <a:rPr lang="en-GB" sz="1681" b="1" dirty="0">
                <a:solidFill>
                  <a:schemeClr val="tx1"/>
                </a:solidFill>
              </a:rPr>
              <a:t>footprints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AFCD64FC-1720-A140-82E6-E25CDD15E30D}"/>
              </a:ext>
            </a:extLst>
          </p:cNvPr>
          <p:cNvSpPr/>
          <p:nvPr/>
        </p:nvSpPr>
        <p:spPr>
          <a:xfrm>
            <a:off x="9119681" y="333682"/>
            <a:ext cx="1736649" cy="4941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81" b="1" dirty="0">
                <a:solidFill>
                  <a:schemeClr val="tx1"/>
                </a:solidFill>
              </a:rPr>
              <a:t>Differential expressed genes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E855E7-48C0-AC43-9F73-4055859C31CA}"/>
              </a:ext>
            </a:extLst>
          </p:cNvPr>
          <p:cNvGrpSpPr/>
          <p:nvPr/>
        </p:nvGrpSpPr>
        <p:grpSpPr>
          <a:xfrm rot="5400000">
            <a:off x="8767163" y="159422"/>
            <a:ext cx="494635" cy="2039366"/>
            <a:chOff x="2062421" y="5666878"/>
            <a:chExt cx="529672" cy="87723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2F9FF91-F1DE-DB4D-8E8E-85B694B19A79}"/>
                </a:ext>
              </a:extLst>
            </p:cNvPr>
            <p:cNvGrpSpPr/>
            <p:nvPr/>
          </p:nvGrpSpPr>
          <p:grpSpPr>
            <a:xfrm>
              <a:off x="2062421" y="5666878"/>
              <a:ext cx="251623" cy="877234"/>
              <a:chOff x="2107415" y="5747683"/>
              <a:chExt cx="186018" cy="1709973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529980D-BE8D-C044-B7FA-38534866E8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7415" y="5747683"/>
                <a:ext cx="1860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904880A-BA01-9442-A1C4-C3FC2CF994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7415" y="7457655"/>
                <a:ext cx="1860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9BB44F2A-BD38-844A-AF11-63B51F250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411" y="5747683"/>
                <a:ext cx="0" cy="17099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3E30C58-F3E9-AE49-BFE4-4A1F63708F0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443356" y="5956758"/>
              <a:ext cx="0" cy="2974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4670AFF-16C1-1C4B-B25C-63DE234FEE5C}"/>
              </a:ext>
            </a:extLst>
          </p:cNvPr>
          <p:cNvSpPr txBox="1"/>
          <p:nvPr/>
        </p:nvSpPr>
        <p:spPr>
          <a:xfrm>
            <a:off x="8161417" y="1474614"/>
            <a:ext cx="1708160" cy="3509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81" b="1" dirty="0"/>
              <a:t>TEPIC DYNAMITE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27BAF3E-AC95-8449-88B5-731F4AC63BCE}"/>
              </a:ext>
            </a:extLst>
          </p:cNvPr>
          <p:cNvCxnSpPr>
            <a:cxnSpLocks/>
          </p:cNvCxnSpPr>
          <p:nvPr/>
        </p:nvCxnSpPr>
        <p:spPr>
          <a:xfrm>
            <a:off x="9014480" y="1859078"/>
            <a:ext cx="0" cy="3621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DBE2E123-F092-2A4F-875A-DFEE66D7A71E}"/>
              </a:ext>
            </a:extLst>
          </p:cNvPr>
          <p:cNvSpPr/>
          <p:nvPr/>
        </p:nvSpPr>
        <p:spPr>
          <a:xfrm>
            <a:off x="7726095" y="2239672"/>
            <a:ext cx="2601563" cy="8185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81" b="1" dirty="0">
                <a:solidFill>
                  <a:schemeClr val="tx1"/>
                </a:solidFill>
              </a:rPr>
              <a:t>TFs related to differential expressed genes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794AC67-04C1-C94B-A01A-2AC11FEEC61C}"/>
              </a:ext>
            </a:extLst>
          </p:cNvPr>
          <p:cNvSpPr/>
          <p:nvPr/>
        </p:nvSpPr>
        <p:spPr>
          <a:xfrm>
            <a:off x="10935798" y="5149200"/>
            <a:ext cx="281568" cy="276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81" b="1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656521-9007-9242-9A77-933B23A7BC2A}"/>
              </a:ext>
            </a:extLst>
          </p:cNvPr>
          <p:cNvGrpSpPr/>
          <p:nvPr/>
        </p:nvGrpSpPr>
        <p:grpSpPr>
          <a:xfrm rot="16200000" flipH="1">
            <a:off x="5736204" y="1276093"/>
            <a:ext cx="2003500" cy="1175469"/>
            <a:chOff x="2062421" y="2819720"/>
            <a:chExt cx="1964759" cy="2691616"/>
          </a:xfrm>
        </p:grpSpPr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E4C5292E-2F16-9540-B366-B4C5040B59BA}"/>
                </a:ext>
              </a:extLst>
            </p:cNvPr>
            <p:cNvCxnSpPr/>
            <p:nvPr/>
          </p:nvCxnSpPr>
          <p:spPr>
            <a:xfrm rot="10800000" flipV="1">
              <a:off x="4027180" y="2819720"/>
              <a:ext cx="0" cy="269161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B478971-68D4-C74D-9159-4FA1EDC27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421" y="5493527"/>
              <a:ext cx="196084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17C1D82-8C7C-0C4B-8AAB-E6CDBD5A1854}"/>
              </a:ext>
            </a:extLst>
          </p:cNvPr>
          <p:cNvSpPr/>
          <p:nvPr/>
        </p:nvSpPr>
        <p:spPr>
          <a:xfrm>
            <a:off x="10928771" y="234511"/>
            <a:ext cx="282397" cy="2756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81" b="1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541F6FB-A64A-BC46-A519-6B355E753A52}"/>
              </a:ext>
            </a:extLst>
          </p:cNvPr>
          <p:cNvGrpSpPr/>
          <p:nvPr/>
        </p:nvGrpSpPr>
        <p:grpSpPr>
          <a:xfrm rot="5400000" flipH="1" flipV="1">
            <a:off x="5474914" y="4522359"/>
            <a:ext cx="1826156" cy="117907"/>
            <a:chOff x="1483100" y="2819720"/>
            <a:chExt cx="2544080" cy="2691616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84172AB-BA64-4B49-A47C-591972AC602B}"/>
                </a:ext>
              </a:extLst>
            </p:cNvPr>
            <p:cNvCxnSpPr/>
            <p:nvPr/>
          </p:nvCxnSpPr>
          <p:spPr>
            <a:xfrm rot="10800000" flipV="1">
              <a:off x="4027180" y="2819720"/>
              <a:ext cx="0" cy="269161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380B512-E0BD-594C-A1C6-DA204C2CCFA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63502" y="4033765"/>
              <a:ext cx="379358" cy="254016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6B0BFB3-6AC0-3B49-BCBE-EBBFA152679F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6147365" y="5494391"/>
            <a:ext cx="282182" cy="1925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572D40C-B209-2944-AA0A-846390C22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9101" y="5905164"/>
            <a:ext cx="1939165" cy="1542171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EDF0138-C26A-6948-8906-521434BB9732}"/>
              </a:ext>
            </a:extLst>
          </p:cNvPr>
          <p:cNvCxnSpPr>
            <a:cxnSpLocks/>
          </p:cNvCxnSpPr>
          <p:nvPr/>
        </p:nvCxnSpPr>
        <p:spPr>
          <a:xfrm>
            <a:off x="5499593" y="8149427"/>
            <a:ext cx="0" cy="337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F2B84E6-CEA2-4841-92D6-3DAFAAA02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4609" y="1369307"/>
            <a:ext cx="4506418" cy="399081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BC8C4C7-EE3B-1C4D-8DAD-FFD11FA2FAAC}"/>
              </a:ext>
            </a:extLst>
          </p:cNvPr>
          <p:cNvSpPr/>
          <p:nvPr/>
        </p:nvSpPr>
        <p:spPr>
          <a:xfrm>
            <a:off x="1816238" y="3642377"/>
            <a:ext cx="1032912" cy="37467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1337594"/>
                      <a:gd name="connsiteY0" fmla="*/ 0 h 559915"/>
                      <a:gd name="connsiteX1" fmla="*/ 1337594 w 1337594"/>
                      <a:gd name="connsiteY1" fmla="*/ 0 h 559915"/>
                      <a:gd name="connsiteX2" fmla="*/ 1337594 w 1337594"/>
                      <a:gd name="connsiteY2" fmla="*/ 559915 h 559915"/>
                      <a:gd name="connsiteX3" fmla="*/ 0 w 1337594"/>
                      <a:gd name="connsiteY3" fmla="*/ 559915 h 559915"/>
                      <a:gd name="connsiteX4" fmla="*/ 0 w 1337594"/>
                      <a:gd name="connsiteY4" fmla="*/ 0 h 559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7594" h="559915" extrusionOk="0">
                        <a:moveTo>
                          <a:pt x="0" y="0"/>
                        </a:moveTo>
                        <a:cubicBezTo>
                          <a:pt x="266408" y="-34090"/>
                          <a:pt x="864856" y="26633"/>
                          <a:pt x="1337594" y="0"/>
                        </a:cubicBezTo>
                        <a:cubicBezTo>
                          <a:pt x="1357608" y="122336"/>
                          <a:pt x="1347972" y="500136"/>
                          <a:pt x="1337594" y="559915"/>
                        </a:cubicBezTo>
                        <a:cubicBezTo>
                          <a:pt x="1032945" y="466914"/>
                          <a:pt x="655947" y="463877"/>
                          <a:pt x="0" y="559915"/>
                        </a:cubicBezTo>
                        <a:cubicBezTo>
                          <a:pt x="-43589" y="468022"/>
                          <a:pt x="-19929" y="1663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B88EC8-9D15-4840-8747-B1B07A7FCD46}"/>
              </a:ext>
            </a:extLst>
          </p:cNvPr>
          <p:cNvSpPr/>
          <p:nvPr/>
        </p:nvSpPr>
        <p:spPr>
          <a:xfrm>
            <a:off x="1635409" y="1608225"/>
            <a:ext cx="1214793" cy="37467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98799"/>
                      <a:gd name="connsiteY0" fmla="*/ 0 h 477780"/>
                      <a:gd name="connsiteX1" fmla="*/ 998799 w 998799"/>
                      <a:gd name="connsiteY1" fmla="*/ 0 h 477780"/>
                      <a:gd name="connsiteX2" fmla="*/ 998799 w 998799"/>
                      <a:gd name="connsiteY2" fmla="*/ 477780 h 477780"/>
                      <a:gd name="connsiteX3" fmla="*/ 0 w 998799"/>
                      <a:gd name="connsiteY3" fmla="*/ 477780 h 477780"/>
                      <a:gd name="connsiteX4" fmla="*/ 0 w 998799"/>
                      <a:gd name="connsiteY4" fmla="*/ 0 h 477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799" h="477780" extrusionOk="0">
                        <a:moveTo>
                          <a:pt x="0" y="0"/>
                        </a:moveTo>
                        <a:cubicBezTo>
                          <a:pt x="321586" y="-40958"/>
                          <a:pt x="742846" y="21956"/>
                          <a:pt x="998799" y="0"/>
                        </a:cubicBezTo>
                        <a:cubicBezTo>
                          <a:pt x="1026928" y="130483"/>
                          <a:pt x="1016267" y="341909"/>
                          <a:pt x="998799" y="477780"/>
                        </a:cubicBezTo>
                        <a:cubicBezTo>
                          <a:pt x="526788" y="531715"/>
                          <a:pt x="265517" y="448892"/>
                          <a:pt x="0" y="477780"/>
                        </a:cubicBezTo>
                        <a:cubicBezTo>
                          <a:pt x="-17237" y="387857"/>
                          <a:pt x="-6231" y="1352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1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4C1DB36-5FFD-DB46-A069-D9396E8C3241}"/>
              </a:ext>
            </a:extLst>
          </p:cNvPr>
          <p:cNvGrpSpPr/>
          <p:nvPr/>
        </p:nvGrpSpPr>
        <p:grpSpPr>
          <a:xfrm>
            <a:off x="4559768" y="7213666"/>
            <a:ext cx="1065787" cy="697718"/>
            <a:chOff x="561108" y="684868"/>
            <a:chExt cx="1612669" cy="1055735"/>
          </a:xfrm>
        </p:grpSpPr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CDA9F295-5ED1-0044-A45C-E7FAF9BE5892}"/>
                </a:ext>
              </a:extLst>
            </p:cNvPr>
            <p:cNvSpPr/>
            <p:nvPr/>
          </p:nvSpPr>
          <p:spPr>
            <a:xfrm>
              <a:off x="1795547" y="876075"/>
              <a:ext cx="340823" cy="606824"/>
            </a:xfrm>
            <a:custGeom>
              <a:avLst/>
              <a:gdLst>
                <a:gd name="connsiteX0" fmla="*/ 0 w 334678"/>
                <a:gd name="connsiteY0" fmla="*/ 789723 h 925626"/>
                <a:gd name="connsiteX1" fmla="*/ 141317 w 334678"/>
                <a:gd name="connsiteY1" fmla="*/ 14 h 925626"/>
                <a:gd name="connsiteX2" fmla="*/ 307571 w 334678"/>
                <a:gd name="connsiteY2" fmla="*/ 806348 h 925626"/>
                <a:gd name="connsiteX3" fmla="*/ 332510 w 334678"/>
                <a:gd name="connsiteY3" fmla="*/ 906101 h 925626"/>
                <a:gd name="connsiteX0" fmla="*/ 0 w 307571"/>
                <a:gd name="connsiteY0" fmla="*/ 789723 h 806348"/>
                <a:gd name="connsiteX1" fmla="*/ 141317 w 307571"/>
                <a:gd name="connsiteY1" fmla="*/ 14 h 806348"/>
                <a:gd name="connsiteX2" fmla="*/ 307571 w 307571"/>
                <a:gd name="connsiteY2" fmla="*/ 806348 h 80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571" h="806348">
                  <a:moveTo>
                    <a:pt x="0" y="789723"/>
                  </a:moveTo>
                  <a:cubicBezTo>
                    <a:pt x="45027" y="393483"/>
                    <a:pt x="90055" y="-2757"/>
                    <a:pt x="141317" y="14"/>
                  </a:cubicBezTo>
                  <a:cubicBezTo>
                    <a:pt x="192579" y="2785"/>
                    <a:pt x="275706" y="655334"/>
                    <a:pt x="307571" y="806348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81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18AF7C87-D0E1-0B46-96F9-FA8059F3999B}"/>
                </a:ext>
              </a:extLst>
            </p:cNvPr>
            <p:cNvSpPr/>
            <p:nvPr/>
          </p:nvSpPr>
          <p:spPr>
            <a:xfrm>
              <a:off x="710735" y="684868"/>
              <a:ext cx="340823" cy="798031"/>
            </a:xfrm>
            <a:custGeom>
              <a:avLst/>
              <a:gdLst>
                <a:gd name="connsiteX0" fmla="*/ 0 w 334678"/>
                <a:gd name="connsiteY0" fmla="*/ 789723 h 925626"/>
                <a:gd name="connsiteX1" fmla="*/ 141317 w 334678"/>
                <a:gd name="connsiteY1" fmla="*/ 14 h 925626"/>
                <a:gd name="connsiteX2" fmla="*/ 307571 w 334678"/>
                <a:gd name="connsiteY2" fmla="*/ 806348 h 925626"/>
                <a:gd name="connsiteX3" fmla="*/ 332510 w 334678"/>
                <a:gd name="connsiteY3" fmla="*/ 906101 h 925626"/>
                <a:gd name="connsiteX0" fmla="*/ 0 w 307571"/>
                <a:gd name="connsiteY0" fmla="*/ 789723 h 806348"/>
                <a:gd name="connsiteX1" fmla="*/ 141317 w 307571"/>
                <a:gd name="connsiteY1" fmla="*/ 14 h 806348"/>
                <a:gd name="connsiteX2" fmla="*/ 307571 w 307571"/>
                <a:gd name="connsiteY2" fmla="*/ 806348 h 80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571" h="806348">
                  <a:moveTo>
                    <a:pt x="0" y="789723"/>
                  </a:moveTo>
                  <a:cubicBezTo>
                    <a:pt x="45027" y="393483"/>
                    <a:pt x="90055" y="-2757"/>
                    <a:pt x="141317" y="14"/>
                  </a:cubicBezTo>
                  <a:cubicBezTo>
                    <a:pt x="192579" y="2785"/>
                    <a:pt x="275706" y="655334"/>
                    <a:pt x="307571" y="806348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81"/>
            </a:p>
          </p:txBody>
        </p:sp>
        <p:cxnSp>
          <p:nvCxnSpPr>
            <p:cNvPr id="118" name="Elbow Connector 117">
              <a:extLst>
                <a:ext uri="{FF2B5EF4-FFF2-40B4-BE49-F238E27FC236}">
                  <a16:creationId xmlns:a16="http://schemas.microsoft.com/office/drawing/2014/main" id="{5EECA3A6-D45F-8A40-9D6A-11F4533782AA}"/>
                </a:ext>
              </a:extLst>
            </p:cNvPr>
            <p:cNvCxnSpPr/>
            <p:nvPr/>
          </p:nvCxnSpPr>
          <p:spPr>
            <a:xfrm flipV="1">
              <a:off x="976744" y="1009074"/>
              <a:ext cx="781396" cy="473825"/>
            </a:xfrm>
            <a:prstGeom prst="bentConnector3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1F9913D-29AA-C040-9FEB-64AF81C3FA33}"/>
                </a:ext>
              </a:extLst>
            </p:cNvPr>
            <p:cNvCxnSpPr>
              <a:cxnSpLocks/>
            </p:cNvCxnSpPr>
            <p:nvPr/>
          </p:nvCxnSpPr>
          <p:spPr>
            <a:xfrm>
              <a:off x="561108" y="1482899"/>
              <a:ext cx="1612669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Curved Up Arrow 128">
              <a:extLst>
                <a:ext uri="{FF2B5EF4-FFF2-40B4-BE49-F238E27FC236}">
                  <a16:creationId xmlns:a16="http://schemas.microsoft.com/office/drawing/2014/main" id="{E4FD5BD3-C33E-144D-BCA6-7CC4051A95FA}"/>
                </a:ext>
              </a:extLst>
            </p:cNvPr>
            <p:cNvSpPr/>
            <p:nvPr/>
          </p:nvSpPr>
          <p:spPr>
            <a:xfrm>
              <a:off x="856204" y="1541088"/>
              <a:ext cx="552801" cy="199506"/>
            </a:xfrm>
            <a:prstGeom prst="curved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81">
                <a:solidFill>
                  <a:schemeClr val="tx1"/>
                </a:solidFill>
              </a:endParaRPr>
            </a:p>
          </p:txBody>
        </p:sp>
        <p:sp>
          <p:nvSpPr>
            <p:cNvPr id="131" name="Curved Up Arrow 130">
              <a:extLst>
                <a:ext uri="{FF2B5EF4-FFF2-40B4-BE49-F238E27FC236}">
                  <a16:creationId xmlns:a16="http://schemas.microsoft.com/office/drawing/2014/main" id="{351DA9ED-95FD-6E42-8BDE-1664D19D6879}"/>
                </a:ext>
              </a:extLst>
            </p:cNvPr>
            <p:cNvSpPr/>
            <p:nvPr/>
          </p:nvSpPr>
          <p:spPr>
            <a:xfrm flipH="1">
              <a:off x="1363284" y="1541097"/>
              <a:ext cx="619299" cy="199506"/>
            </a:xfrm>
            <a:prstGeom prst="curved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81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CEC8FD-05B4-E640-9D7E-F768EA9AD698}"/>
              </a:ext>
            </a:extLst>
          </p:cNvPr>
          <p:cNvGrpSpPr/>
          <p:nvPr/>
        </p:nvGrpSpPr>
        <p:grpSpPr>
          <a:xfrm>
            <a:off x="6067185" y="7185656"/>
            <a:ext cx="1127531" cy="785717"/>
            <a:chOff x="2822168" y="684868"/>
            <a:chExt cx="1625141" cy="1132475"/>
          </a:xfrm>
        </p:grpSpPr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0E978519-ED3F-E447-976E-2947189812DF}"/>
                </a:ext>
              </a:extLst>
            </p:cNvPr>
            <p:cNvSpPr/>
            <p:nvPr/>
          </p:nvSpPr>
          <p:spPr>
            <a:xfrm>
              <a:off x="4069079" y="876075"/>
              <a:ext cx="340823" cy="606824"/>
            </a:xfrm>
            <a:custGeom>
              <a:avLst/>
              <a:gdLst>
                <a:gd name="connsiteX0" fmla="*/ 0 w 334678"/>
                <a:gd name="connsiteY0" fmla="*/ 789723 h 925626"/>
                <a:gd name="connsiteX1" fmla="*/ 141317 w 334678"/>
                <a:gd name="connsiteY1" fmla="*/ 14 h 925626"/>
                <a:gd name="connsiteX2" fmla="*/ 307571 w 334678"/>
                <a:gd name="connsiteY2" fmla="*/ 806348 h 925626"/>
                <a:gd name="connsiteX3" fmla="*/ 332510 w 334678"/>
                <a:gd name="connsiteY3" fmla="*/ 906101 h 925626"/>
                <a:gd name="connsiteX0" fmla="*/ 0 w 307571"/>
                <a:gd name="connsiteY0" fmla="*/ 789723 h 806348"/>
                <a:gd name="connsiteX1" fmla="*/ 141317 w 307571"/>
                <a:gd name="connsiteY1" fmla="*/ 14 h 806348"/>
                <a:gd name="connsiteX2" fmla="*/ 307571 w 307571"/>
                <a:gd name="connsiteY2" fmla="*/ 806348 h 80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571" h="806348">
                  <a:moveTo>
                    <a:pt x="0" y="789723"/>
                  </a:moveTo>
                  <a:cubicBezTo>
                    <a:pt x="45027" y="393483"/>
                    <a:pt x="90055" y="-2757"/>
                    <a:pt x="141317" y="14"/>
                  </a:cubicBezTo>
                  <a:cubicBezTo>
                    <a:pt x="192579" y="2785"/>
                    <a:pt x="275706" y="655334"/>
                    <a:pt x="307571" y="806348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81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B999EBB1-E969-3C4A-8B84-3DFB1DFBA165}"/>
                </a:ext>
              </a:extLst>
            </p:cNvPr>
            <p:cNvSpPr/>
            <p:nvPr/>
          </p:nvSpPr>
          <p:spPr>
            <a:xfrm>
              <a:off x="2913607" y="684868"/>
              <a:ext cx="340823" cy="798031"/>
            </a:xfrm>
            <a:custGeom>
              <a:avLst/>
              <a:gdLst>
                <a:gd name="connsiteX0" fmla="*/ 0 w 334678"/>
                <a:gd name="connsiteY0" fmla="*/ 789723 h 925626"/>
                <a:gd name="connsiteX1" fmla="*/ 141317 w 334678"/>
                <a:gd name="connsiteY1" fmla="*/ 14 h 925626"/>
                <a:gd name="connsiteX2" fmla="*/ 307571 w 334678"/>
                <a:gd name="connsiteY2" fmla="*/ 806348 h 925626"/>
                <a:gd name="connsiteX3" fmla="*/ 332510 w 334678"/>
                <a:gd name="connsiteY3" fmla="*/ 906101 h 925626"/>
                <a:gd name="connsiteX0" fmla="*/ 0 w 307571"/>
                <a:gd name="connsiteY0" fmla="*/ 789723 h 806348"/>
                <a:gd name="connsiteX1" fmla="*/ 141317 w 307571"/>
                <a:gd name="connsiteY1" fmla="*/ 14 h 806348"/>
                <a:gd name="connsiteX2" fmla="*/ 307571 w 307571"/>
                <a:gd name="connsiteY2" fmla="*/ 806348 h 80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571" h="806348">
                  <a:moveTo>
                    <a:pt x="0" y="789723"/>
                  </a:moveTo>
                  <a:cubicBezTo>
                    <a:pt x="45027" y="393483"/>
                    <a:pt x="90055" y="-2757"/>
                    <a:pt x="141317" y="14"/>
                  </a:cubicBezTo>
                  <a:cubicBezTo>
                    <a:pt x="192579" y="2785"/>
                    <a:pt x="275706" y="655334"/>
                    <a:pt x="307571" y="806348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81"/>
            </a:p>
          </p:txBody>
        </p:sp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id="{0C861960-A5BD-D642-982A-726463874435}"/>
                </a:ext>
              </a:extLst>
            </p:cNvPr>
            <p:cNvCxnSpPr/>
            <p:nvPr/>
          </p:nvCxnSpPr>
          <p:spPr>
            <a:xfrm flipV="1">
              <a:off x="3000892" y="1009074"/>
              <a:ext cx="781396" cy="473825"/>
            </a:xfrm>
            <a:prstGeom prst="bentConnector3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7AC1224-F79F-1B40-A304-0F62B0E1BDFA}"/>
                </a:ext>
              </a:extLst>
            </p:cNvPr>
            <p:cNvCxnSpPr>
              <a:cxnSpLocks/>
            </p:cNvCxnSpPr>
            <p:nvPr/>
          </p:nvCxnSpPr>
          <p:spPr>
            <a:xfrm>
              <a:off x="2834640" y="1482899"/>
              <a:ext cx="1612669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Left Bracket 142">
              <a:extLst>
                <a:ext uri="{FF2B5EF4-FFF2-40B4-BE49-F238E27FC236}">
                  <a16:creationId xmlns:a16="http://schemas.microsoft.com/office/drawing/2014/main" id="{EB89827D-00CB-8642-8FB6-3BB6218D64F4}"/>
                </a:ext>
              </a:extLst>
            </p:cNvPr>
            <p:cNvSpPr/>
            <p:nvPr/>
          </p:nvSpPr>
          <p:spPr>
            <a:xfrm rot="16200000">
              <a:off x="3362503" y="1108821"/>
              <a:ext cx="58174" cy="1138843"/>
            </a:xfrm>
            <a:prstGeom prst="leftBracke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81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26CCCAE-F17C-584B-A485-562250FA8B33}"/>
                </a:ext>
              </a:extLst>
            </p:cNvPr>
            <p:cNvSpPr txBox="1"/>
            <p:nvPr/>
          </p:nvSpPr>
          <p:spPr>
            <a:xfrm>
              <a:off x="3443187" y="1394345"/>
              <a:ext cx="446379" cy="422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07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</a:t>
              </a:r>
            </a:p>
          </p:txBody>
        </p:sp>
        <p:sp>
          <p:nvSpPr>
            <p:cNvPr id="145" name="Curved Up Arrow 144">
              <a:extLst>
                <a:ext uri="{FF2B5EF4-FFF2-40B4-BE49-F238E27FC236}">
                  <a16:creationId xmlns:a16="http://schemas.microsoft.com/office/drawing/2014/main" id="{69097C1B-549D-554E-A1A8-FAE36AF62E8A}"/>
                </a:ext>
              </a:extLst>
            </p:cNvPr>
            <p:cNvSpPr/>
            <p:nvPr/>
          </p:nvSpPr>
          <p:spPr>
            <a:xfrm>
              <a:off x="3000892" y="1529729"/>
              <a:ext cx="432265" cy="136045"/>
            </a:xfrm>
            <a:prstGeom prst="curved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81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2B9D149-C7E6-BF49-B9DB-7FC4371627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190" y="3199622"/>
            <a:ext cx="1465678" cy="1100053"/>
          </a:xfrm>
          <a:prstGeom prst="rect">
            <a:avLst/>
          </a:prstGeom>
          <a:effectLst/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F9D9FCC-0A84-3140-AB40-4D21C0ED3DB4}"/>
              </a:ext>
            </a:extLst>
          </p:cNvPr>
          <p:cNvGrpSpPr/>
          <p:nvPr/>
        </p:nvGrpSpPr>
        <p:grpSpPr>
          <a:xfrm>
            <a:off x="7519418" y="7294716"/>
            <a:ext cx="1413998" cy="468218"/>
            <a:chOff x="4734100" y="856060"/>
            <a:chExt cx="1893027" cy="626839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A0D645E-D0EA-BB4F-94E3-07EABB6F898D}"/>
                </a:ext>
              </a:extLst>
            </p:cNvPr>
            <p:cNvSpPr/>
            <p:nvPr/>
          </p:nvSpPr>
          <p:spPr>
            <a:xfrm>
              <a:off x="4762734" y="856060"/>
              <a:ext cx="1854197" cy="626839"/>
            </a:xfrm>
            <a:custGeom>
              <a:avLst/>
              <a:gdLst>
                <a:gd name="connsiteX0" fmla="*/ 0 w 2360815"/>
                <a:gd name="connsiteY0" fmla="*/ 607015 h 607015"/>
                <a:gd name="connsiteX1" fmla="*/ 116379 w 2360815"/>
                <a:gd name="connsiteY1" fmla="*/ 186 h 607015"/>
                <a:gd name="connsiteX2" fmla="*/ 282633 w 2360815"/>
                <a:gd name="connsiteY2" fmla="*/ 540513 h 607015"/>
                <a:gd name="connsiteX3" fmla="*/ 407324 w 2360815"/>
                <a:gd name="connsiteY3" fmla="*/ 390884 h 607015"/>
                <a:gd name="connsiteX4" fmla="*/ 590204 w 2360815"/>
                <a:gd name="connsiteY4" fmla="*/ 374259 h 607015"/>
                <a:gd name="connsiteX5" fmla="*/ 698269 w 2360815"/>
                <a:gd name="connsiteY5" fmla="*/ 532201 h 607015"/>
                <a:gd name="connsiteX6" fmla="*/ 1147157 w 2360815"/>
                <a:gd name="connsiteY6" fmla="*/ 590390 h 607015"/>
                <a:gd name="connsiteX7" fmla="*/ 1504604 w 2360815"/>
                <a:gd name="connsiteY7" fmla="*/ 565451 h 607015"/>
                <a:gd name="connsiteX8" fmla="*/ 1778924 w 2360815"/>
                <a:gd name="connsiteY8" fmla="*/ 415822 h 607015"/>
                <a:gd name="connsiteX9" fmla="*/ 2019993 w 2360815"/>
                <a:gd name="connsiteY9" fmla="*/ 432448 h 607015"/>
                <a:gd name="connsiteX10" fmla="*/ 2302626 w 2360815"/>
                <a:gd name="connsiteY10" fmla="*/ 573764 h 607015"/>
                <a:gd name="connsiteX11" fmla="*/ 2360815 w 2360815"/>
                <a:gd name="connsiteY11" fmla="*/ 565451 h 607015"/>
                <a:gd name="connsiteX0" fmla="*/ 0 w 2340436"/>
                <a:gd name="connsiteY0" fmla="*/ 607015 h 626839"/>
                <a:gd name="connsiteX1" fmla="*/ 116379 w 2340436"/>
                <a:gd name="connsiteY1" fmla="*/ 186 h 626839"/>
                <a:gd name="connsiteX2" fmla="*/ 282633 w 2340436"/>
                <a:gd name="connsiteY2" fmla="*/ 540513 h 626839"/>
                <a:gd name="connsiteX3" fmla="*/ 407324 w 2340436"/>
                <a:gd name="connsiteY3" fmla="*/ 390884 h 626839"/>
                <a:gd name="connsiteX4" fmla="*/ 590204 w 2340436"/>
                <a:gd name="connsiteY4" fmla="*/ 374259 h 626839"/>
                <a:gd name="connsiteX5" fmla="*/ 698269 w 2340436"/>
                <a:gd name="connsiteY5" fmla="*/ 532201 h 626839"/>
                <a:gd name="connsiteX6" fmla="*/ 1147157 w 2340436"/>
                <a:gd name="connsiteY6" fmla="*/ 590390 h 626839"/>
                <a:gd name="connsiteX7" fmla="*/ 1504604 w 2340436"/>
                <a:gd name="connsiteY7" fmla="*/ 565451 h 626839"/>
                <a:gd name="connsiteX8" fmla="*/ 1778924 w 2340436"/>
                <a:gd name="connsiteY8" fmla="*/ 415822 h 626839"/>
                <a:gd name="connsiteX9" fmla="*/ 2019993 w 2340436"/>
                <a:gd name="connsiteY9" fmla="*/ 432448 h 626839"/>
                <a:gd name="connsiteX10" fmla="*/ 2302626 w 2340436"/>
                <a:gd name="connsiteY10" fmla="*/ 573764 h 626839"/>
                <a:gd name="connsiteX11" fmla="*/ 2335877 w 2340436"/>
                <a:gd name="connsiteY11" fmla="*/ 623640 h 626839"/>
                <a:gd name="connsiteX0" fmla="*/ 0 w 2340436"/>
                <a:gd name="connsiteY0" fmla="*/ 607015 h 626839"/>
                <a:gd name="connsiteX1" fmla="*/ 116379 w 2340436"/>
                <a:gd name="connsiteY1" fmla="*/ 186 h 626839"/>
                <a:gd name="connsiteX2" fmla="*/ 282633 w 2340436"/>
                <a:gd name="connsiteY2" fmla="*/ 540513 h 626839"/>
                <a:gd name="connsiteX3" fmla="*/ 407324 w 2340436"/>
                <a:gd name="connsiteY3" fmla="*/ 390884 h 626839"/>
                <a:gd name="connsiteX4" fmla="*/ 540327 w 2340436"/>
                <a:gd name="connsiteY4" fmla="*/ 382572 h 626839"/>
                <a:gd name="connsiteX5" fmla="*/ 698269 w 2340436"/>
                <a:gd name="connsiteY5" fmla="*/ 532201 h 626839"/>
                <a:gd name="connsiteX6" fmla="*/ 1147157 w 2340436"/>
                <a:gd name="connsiteY6" fmla="*/ 590390 h 626839"/>
                <a:gd name="connsiteX7" fmla="*/ 1504604 w 2340436"/>
                <a:gd name="connsiteY7" fmla="*/ 565451 h 626839"/>
                <a:gd name="connsiteX8" fmla="*/ 1778924 w 2340436"/>
                <a:gd name="connsiteY8" fmla="*/ 415822 h 626839"/>
                <a:gd name="connsiteX9" fmla="*/ 2019993 w 2340436"/>
                <a:gd name="connsiteY9" fmla="*/ 432448 h 626839"/>
                <a:gd name="connsiteX10" fmla="*/ 2302626 w 2340436"/>
                <a:gd name="connsiteY10" fmla="*/ 573764 h 626839"/>
                <a:gd name="connsiteX11" fmla="*/ 2335877 w 2340436"/>
                <a:gd name="connsiteY11" fmla="*/ 623640 h 62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40436" h="626839">
                  <a:moveTo>
                    <a:pt x="0" y="607015"/>
                  </a:moveTo>
                  <a:cubicBezTo>
                    <a:pt x="34637" y="309142"/>
                    <a:pt x="69274" y="11270"/>
                    <a:pt x="116379" y="186"/>
                  </a:cubicBezTo>
                  <a:cubicBezTo>
                    <a:pt x="163485" y="-10898"/>
                    <a:pt x="234142" y="475397"/>
                    <a:pt x="282633" y="540513"/>
                  </a:cubicBezTo>
                  <a:cubicBezTo>
                    <a:pt x="331124" y="605629"/>
                    <a:pt x="364375" y="417207"/>
                    <a:pt x="407324" y="390884"/>
                  </a:cubicBezTo>
                  <a:cubicBezTo>
                    <a:pt x="450273" y="364561"/>
                    <a:pt x="491836" y="359019"/>
                    <a:pt x="540327" y="382572"/>
                  </a:cubicBezTo>
                  <a:cubicBezTo>
                    <a:pt x="588818" y="406125"/>
                    <a:pt x="597131" y="497565"/>
                    <a:pt x="698269" y="532201"/>
                  </a:cubicBezTo>
                  <a:cubicBezTo>
                    <a:pt x="799407" y="566837"/>
                    <a:pt x="1012768" y="584848"/>
                    <a:pt x="1147157" y="590390"/>
                  </a:cubicBezTo>
                  <a:cubicBezTo>
                    <a:pt x="1281546" y="595932"/>
                    <a:pt x="1399310" y="594546"/>
                    <a:pt x="1504604" y="565451"/>
                  </a:cubicBezTo>
                  <a:cubicBezTo>
                    <a:pt x="1609898" y="536356"/>
                    <a:pt x="1693026" y="437989"/>
                    <a:pt x="1778924" y="415822"/>
                  </a:cubicBezTo>
                  <a:cubicBezTo>
                    <a:pt x="1864822" y="393655"/>
                    <a:pt x="1932709" y="406124"/>
                    <a:pt x="2019993" y="432448"/>
                  </a:cubicBezTo>
                  <a:cubicBezTo>
                    <a:pt x="2107277" y="458772"/>
                    <a:pt x="2245822" y="551597"/>
                    <a:pt x="2302626" y="573764"/>
                  </a:cubicBezTo>
                  <a:cubicBezTo>
                    <a:pt x="2359430" y="595931"/>
                    <a:pt x="2335184" y="638880"/>
                    <a:pt x="2335877" y="62364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81"/>
            </a:p>
          </p:txBody>
        </p:sp>
        <p:cxnSp>
          <p:nvCxnSpPr>
            <p:cNvPr id="148" name="Elbow Connector 147">
              <a:extLst>
                <a:ext uri="{FF2B5EF4-FFF2-40B4-BE49-F238E27FC236}">
                  <a16:creationId xmlns:a16="http://schemas.microsoft.com/office/drawing/2014/main" id="{EF682524-E484-544D-A869-AB5259D0654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63743" y="977199"/>
              <a:ext cx="763384" cy="473826"/>
            </a:xfrm>
            <a:prstGeom prst="bentConnector3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58AFA8B1-4585-C147-A3D7-17F2AC7A3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5239" y="989059"/>
              <a:ext cx="781396" cy="473825"/>
            </a:xfrm>
            <a:prstGeom prst="bentConnector3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D1E94C2-1F87-0F46-AF15-38530329AA0B}"/>
                </a:ext>
              </a:extLst>
            </p:cNvPr>
            <p:cNvCxnSpPr>
              <a:cxnSpLocks/>
            </p:cNvCxnSpPr>
            <p:nvPr/>
          </p:nvCxnSpPr>
          <p:spPr>
            <a:xfrm>
              <a:off x="4734100" y="1462884"/>
              <a:ext cx="189302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2" name="Picture 151">
            <a:extLst>
              <a:ext uri="{FF2B5EF4-FFF2-40B4-BE49-F238E27FC236}">
                <a16:creationId xmlns:a16="http://schemas.microsoft.com/office/drawing/2014/main" id="{61B51137-3B21-DD42-BE68-F5B061A574A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1077" r="63621"/>
          <a:stretch/>
        </p:blipFill>
        <p:spPr>
          <a:xfrm>
            <a:off x="7927127" y="3110199"/>
            <a:ext cx="2174706" cy="17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5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gudnrtdpxm@goetheuniversitaet.onmicrosoft.com</dc:creator>
  <cp:lastModifiedBy>gudnrtdpxm@goetheuniversitaet.onmicrosoft.com</cp:lastModifiedBy>
  <cp:revision>1</cp:revision>
  <dcterms:created xsi:type="dcterms:W3CDTF">2020-08-27T12:29:54Z</dcterms:created>
  <dcterms:modified xsi:type="dcterms:W3CDTF">2020-08-27T12:30:17Z</dcterms:modified>
</cp:coreProperties>
</file>