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Box 5"/>
          <p:cNvSpPr txBox="1"/>
          <p:nvPr/>
        </p:nvSpPr>
        <p:spPr>
          <a:xfrm>
            <a:off x="19687705" y="4208940"/>
            <a:ext cx="3837668" cy="64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l" defTabSz="914400">
              <a:defRPr sz="2700">
                <a:latin typeface="Calibri"/>
                <a:ea typeface="Calibri"/>
                <a:cs typeface="Calibri"/>
                <a:sym typeface="Calibri"/>
              </a:defRPr>
            </a:pPr>
            <a:r>
              <a:t>Hi-C_p53_WT+Nut_BR1</a:t>
            </a:r>
          </a:p>
          <a:p>
            <a:pPr algn="l" defTabSz="914400">
              <a:defRPr sz="1100" b="0">
                <a:latin typeface="Calibri"/>
                <a:ea typeface="Calibri"/>
                <a:cs typeface="Calibri"/>
                <a:sym typeface="Calibri"/>
              </a:defRPr>
            </a:pPr>
            <a:r>
              <a:t>  </a:t>
            </a:r>
          </a:p>
        </p:txBody>
      </p:sp>
      <p:pic>
        <p:nvPicPr>
          <p:cNvPr id="1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7187" y="1048778"/>
            <a:ext cx="16589821" cy="7479909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HSD1000"/>
          <p:cNvSpPr txBox="1"/>
          <p:nvPr/>
        </p:nvSpPr>
        <p:spPr>
          <a:xfrm>
            <a:off x="2599611" y="613841"/>
            <a:ext cx="129910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100"/>
              </a:lnSpc>
              <a:spcBef>
                <a:spcPts val="1200"/>
              </a:spcBef>
              <a:defRPr sz="23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HSD1000</a:t>
            </a:r>
          </a:p>
        </p:txBody>
      </p:sp>
      <p:pic>
        <p:nvPicPr>
          <p:cNvPr id="12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40036" y="8252151"/>
            <a:ext cx="11600064" cy="5285443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CuadroTexto 5"/>
          <p:cNvSpPr txBox="1"/>
          <p:nvPr/>
        </p:nvSpPr>
        <p:spPr>
          <a:xfrm>
            <a:off x="19568838" y="5111393"/>
            <a:ext cx="4349907" cy="2785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10ul</a:t>
            </a:r>
          </a:p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1:</a:t>
            </a:r>
            <a:r>
              <a:rPr lang="es-ES" dirty="0"/>
              <a:t>3</a:t>
            </a:r>
            <a:r>
              <a:rPr dirty="0"/>
              <a:t> dilution</a:t>
            </a:r>
          </a:p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4.247 ng/ul </a:t>
            </a:r>
            <a:r>
              <a:rPr dirty="0"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dirty="0"/>
              <a:t>  16.988 ng/ul </a:t>
            </a:r>
          </a:p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169.88 ng total</a:t>
            </a:r>
          </a:p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Mean size 782bp</a:t>
            </a:r>
          </a:p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Barcode (number and sequence)</a:t>
            </a:r>
          </a:p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Index : 48</a:t>
            </a:r>
          </a:p>
        </p:txBody>
      </p:sp>
      <p:sp>
        <p:nvSpPr>
          <p:cNvPr id="124" name="TextBox 3"/>
          <p:cNvSpPr txBox="1"/>
          <p:nvPr/>
        </p:nvSpPr>
        <p:spPr>
          <a:xfrm>
            <a:off x="20444355" y="3081805"/>
            <a:ext cx="1197717" cy="415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l" defTabSz="914400">
              <a:defRPr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Tube nº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4681" y="1260470"/>
            <a:ext cx="16583390" cy="753625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HSD1000"/>
          <p:cNvSpPr txBox="1"/>
          <p:nvPr/>
        </p:nvSpPr>
        <p:spPr>
          <a:xfrm>
            <a:off x="2131588" y="613841"/>
            <a:ext cx="129910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100"/>
              </a:lnSpc>
              <a:spcBef>
                <a:spcPts val="1200"/>
              </a:spcBef>
              <a:defRPr sz="23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HSD1000</a:t>
            </a:r>
          </a:p>
        </p:txBody>
      </p:sp>
      <p:sp>
        <p:nvSpPr>
          <p:cNvPr id="128" name="TextBox 5"/>
          <p:cNvSpPr txBox="1"/>
          <p:nvPr/>
        </p:nvSpPr>
        <p:spPr>
          <a:xfrm>
            <a:off x="19687705" y="4208939"/>
            <a:ext cx="3837668" cy="644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l" defTabSz="914400">
              <a:defRPr sz="2700">
                <a:latin typeface="Calibri"/>
                <a:ea typeface="Calibri"/>
                <a:cs typeface="Calibri"/>
                <a:sym typeface="Calibri"/>
              </a:defRPr>
            </a:pPr>
            <a:r>
              <a:t>Hi-C_p53_WT+Nut_BR2</a:t>
            </a:r>
          </a:p>
          <a:p>
            <a:pPr algn="l" defTabSz="914400">
              <a:defRPr sz="1100" b="0">
                <a:latin typeface="Calibri"/>
                <a:ea typeface="Calibri"/>
                <a:cs typeface="Calibri"/>
                <a:sym typeface="Calibri"/>
              </a:defRPr>
            </a:pPr>
            <a:r>
              <a:t>  </a:t>
            </a:r>
          </a:p>
        </p:txBody>
      </p:sp>
      <p:sp>
        <p:nvSpPr>
          <p:cNvPr id="129" name="CuadroTexto 5"/>
          <p:cNvSpPr txBox="1"/>
          <p:nvPr/>
        </p:nvSpPr>
        <p:spPr>
          <a:xfrm>
            <a:off x="19568838" y="5111393"/>
            <a:ext cx="4349907" cy="2785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10ul</a:t>
            </a:r>
          </a:p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1:</a:t>
            </a:r>
            <a:r>
              <a:rPr lang="es-ES" dirty="0"/>
              <a:t>3</a:t>
            </a:r>
            <a:r>
              <a:rPr dirty="0"/>
              <a:t> dilution</a:t>
            </a:r>
          </a:p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1.531 ng/ul </a:t>
            </a:r>
            <a:r>
              <a:rPr dirty="0"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dirty="0"/>
              <a:t>  6.124 ng/ul </a:t>
            </a:r>
          </a:p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61.24 ng total</a:t>
            </a:r>
          </a:p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Mean size 764bp</a:t>
            </a:r>
          </a:p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Barcode (number and sequence)</a:t>
            </a:r>
          </a:p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Index : 50</a:t>
            </a:r>
          </a:p>
        </p:txBody>
      </p:sp>
      <p:pic>
        <p:nvPicPr>
          <p:cNvPr id="13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33706" y="8986149"/>
            <a:ext cx="13888896" cy="35564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TextBox 3"/>
          <p:cNvSpPr txBox="1"/>
          <p:nvPr/>
        </p:nvSpPr>
        <p:spPr>
          <a:xfrm>
            <a:off x="20444355" y="3081805"/>
            <a:ext cx="1197717" cy="415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l" defTabSz="914400">
              <a:defRPr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Tube nº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Box 3"/>
          <p:cNvSpPr txBox="1"/>
          <p:nvPr/>
        </p:nvSpPr>
        <p:spPr>
          <a:xfrm>
            <a:off x="20444355" y="3081805"/>
            <a:ext cx="1197718" cy="415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l" defTabSz="914400">
              <a:defRPr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Tube nº </a:t>
            </a:r>
          </a:p>
        </p:txBody>
      </p:sp>
      <p:sp>
        <p:nvSpPr>
          <p:cNvPr id="134" name="TextBox 5"/>
          <p:cNvSpPr txBox="1"/>
          <p:nvPr/>
        </p:nvSpPr>
        <p:spPr>
          <a:xfrm>
            <a:off x="19507836" y="3772907"/>
            <a:ext cx="4090353" cy="1273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l" defTabSz="914400">
              <a:defRPr sz="2700" b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algn="l" defTabSz="914400">
              <a:defRPr sz="2700">
                <a:latin typeface="Calibri"/>
                <a:ea typeface="Calibri"/>
                <a:cs typeface="Calibri"/>
                <a:sym typeface="Calibri"/>
              </a:defRPr>
            </a:pPr>
            <a:r>
              <a:t>Hi-C_p53_WT+DMSO_BR1</a:t>
            </a:r>
          </a:p>
          <a:p>
            <a:pPr algn="l" defTabSz="914400">
              <a:defRPr sz="2700" b="0">
                <a:latin typeface="Calibri"/>
                <a:ea typeface="Calibri"/>
                <a:cs typeface="Calibri"/>
                <a:sym typeface="Calibri"/>
              </a:defRPr>
            </a:pPr>
            <a:r>
              <a:t> </a:t>
            </a:r>
          </a:p>
        </p:txBody>
      </p:sp>
      <p:sp>
        <p:nvSpPr>
          <p:cNvPr id="135" name="CuadroTexto 5"/>
          <p:cNvSpPr txBox="1"/>
          <p:nvPr/>
        </p:nvSpPr>
        <p:spPr>
          <a:xfrm>
            <a:off x="19522035" y="5322004"/>
            <a:ext cx="4379694" cy="2808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10ul</a:t>
            </a:r>
          </a:p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1:</a:t>
            </a:r>
            <a:r>
              <a:rPr lang="es-ES" dirty="0"/>
              <a:t>3</a:t>
            </a:r>
            <a:r>
              <a:rPr dirty="0"/>
              <a:t> dilution</a:t>
            </a:r>
          </a:p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3.018 ng/ul </a:t>
            </a:r>
            <a:r>
              <a:rPr dirty="0"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dirty="0"/>
              <a:t>  12.07 ng/ul </a:t>
            </a:r>
          </a:p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120 ng total</a:t>
            </a:r>
          </a:p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Mean size 855bp</a:t>
            </a:r>
          </a:p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Barcode (number and sequence)</a:t>
            </a:r>
          </a:p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Index : 47</a:t>
            </a:r>
          </a:p>
        </p:txBody>
      </p:sp>
      <p:pic>
        <p:nvPicPr>
          <p:cNvPr id="1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7689" y="1641481"/>
            <a:ext cx="16668519" cy="7345756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HSD1000"/>
          <p:cNvSpPr txBox="1"/>
          <p:nvPr/>
        </p:nvSpPr>
        <p:spPr>
          <a:xfrm>
            <a:off x="2061384" y="941457"/>
            <a:ext cx="129910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100"/>
              </a:lnSpc>
              <a:spcBef>
                <a:spcPts val="1200"/>
              </a:spcBef>
              <a:defRPr sz="23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HSD1000</a:t>
            </a:r>
          </a:p>
        </p:txBody>
      </p:sp>
      <p:pic>
        <p:nvPicPr>
          <p:cNvPr id="13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68116" y="9419268"/>
            <a:ext cx="14144515" cy="36834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5"/>
          <p:cNvSpPr txBox="1"/>
          <p:nvPr/>
        </p:nvSpPr>
        <p:spPr>
          <a:xfrm>
            <a:off x="19522626" y="4328687"/>
            <a:ext cx="4065421" cy="701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l" defTabSz="914400">
              <a:defRPr sz="1700" b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algn="l" defTabSz="914400">
              <a:defRPr sz="2700">
                <a:latin typeface="Calibri"/>
                <a:ea typeface="Calibri"/>
                <a:cs typeface="Calibri"/>
                <a:sym typeface="Calibri"/>
              </a:defRPr>
            </a:pPr>
            <a:r>
              <a:t>Hi-C_p53_WT+ DMSO _BR2 </a:t>
            </a:r>
          </a:p>
        </p:txBody>
      </p:sp>
      <p:pic>
        <p:nvPicPr>
          <p:cNvPr id="14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7693" y="1203934"/>
            <a:ext cx="16230659" cy="74861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91639" y="8776716"/>
            <a:ext cx="15417263" cy="3843057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CuadroTexto 5"/>
          <p:cNvSpPr txBox="1"/>
          <p:nvPr/>
        </p:nvSpPr>
        <p:spPr>
          <a:xfrm>
            <a:off x="19522036" y="5322004"/>
            <a:ext cx="4379694" cy="2808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10ul</a:t>
            </a:r>
          </a:p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1:</a:t>
            </a:r>
            <a:r>
              <a:rPr lang="es-ES" dirty="0"/>
              <a:t>1</a:t>
            </a:r>
            <a:r>
              <a:rPr dirty="0"/>
              <a:t> dilution</a:t>
            </a:r>
          </a:p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7.02 ng/ul </a:t>
            </a:r>
            <a:r>
              <a:rPr dirty="0"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dirty="0"/>
              <a:t>  14.04ng/ul </a:t>
            </a:r>
          </a:p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140.4 ng total</a:t>
            </a:r>
          </a:p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Mean size 733bp</a:t>
            </a:r>
          </a:p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Barcode (number and sequence)</a:t>
            </a:r>
          </a:p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Index : 49</a:t>
            </a:r>
          </a:p>
        </p:txBody>
      </p:sp>
      <p:sp>
        <p:nvSpPr>
          <p:cNvPr id="144" name="TextBox 3"/>
          <p:cNvSpPr txBox="1"/>
          <p:nvPr/>
        </p:nvSpPr>
        <p:spPr>
          <a:xfrm>
            <a:off x="20444355" y="3081805"/>
            <a:ext cx="1197717" cy="415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l" defTabSz="914400">
              <a:defRPr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Tube nº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6037" y="919927"/>
            <a:ext cx="16545943" cy="78682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56343" y="8672348"/>
            <a:ext cx="16545943" cy="4414684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TextBox 5"/>
          <p:cNvSpPr txBox="1"/>
          <p:nvPr/>
        </p:nvSpPr>
        <p:spPr>
          <a:xfrm>
            <a:off x="19462970" y="3952366"/>
            <a:ext cx="4090353" cy="434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l" defTabSz="914400">
              <a:defRPr sz="2700" b="0">
                <a:latin typeface="Calibri"/>
                <a:ea typeface="Calibri"/>
                <a:cs typeface="Calibri"/>
                <a:sym typeface="Calibri"/>
              </a:defRPr>
            </a:pPr>
            <a:r>
              <a:t> </a:t>
            </a:r>
            <a:r>
              <a:rPr b="1"/>
              <a:t>Hi-C_p53_KO+Nut_BR1</a:t>
            </a:r>
          </a:p>
        </p:txBody>
      </p:sp>
      <p:sp>
        <p:nvSpPr>
          <p:cNvPr id="149" name="CuadroTexto 5"/>
          <p:cNvSpPr txBox="1"/>
          <p:nvPr/>
        </p:nvSpPr>
        <p:spPr>
          <a:xfrm>
            <a:off x="19318300" y="4842722"/>
            <a:ext cx="4379694" cy="2808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10ul</a:t>
            </a:r>
          </a:p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1:</a:t>
            </a:r>
            <a:r>
              <a:rPr lang="es-ES" dirty="0"/>
              <a:t>1</a:t>
            </a:r>
            <a:r>
              <a:rPr dirty="0"/>
              <a:t> dilution</a:t>
            </a:r>
          </a:p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12.2 ng/ul </a:t>
            </a:r>
            <a:r>
              <a:rPr dirty="0"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dirty="0"/>
              <a:t>  24.4 ng/ul </a:t>
            </a:r>
          </a:p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244 ng total</a:t>
            </a:r>
          </a:p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Mean size 696bp</a:t>
            </a:r>
          </a:p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Barcode (number and sequence)</a:t>
            </a:r>
          </a:p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Index : 43</a:t>
            </a:r>
          </a:p>
        </p:txBody>
      </p:sp>
      <p:sp>
        <p:nvSpPr>
          <p:cNvPr id="150" name="TextBox 3"/>
          <p:cNvSpPr txBox="1"/>
          <p:nvPr/>
        </p:nvSpPr>
        <p:spPr>
          <a:xfrm>
            <a:off x="20444355" y="3081805"/>
            <a:ext cx="1197717" cy="415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l" defTabSz="914400">
              <a:defRPr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Tube nº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5"/>
          <p:cNvSpPr txBox="1"/>
          <p:nvPr/>
        </p:nvSpPr>
        <p:spPr>
          <a:xfrm>
            <a:off x="19346934" y="3952841"/>
            <a:ext cx="3902027" cy="1130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l" defTabSz="914400">
              <a:defRPr sz="1700" b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algn="l" defTabSz="914400">
              <a:defRPr sz="2700">
                <a:latin typeface="Calibri"/>
                <a:ea typeface="Calibri"/>
                <a:cs typeface="Calibri"/>
                <a:sym typeface="Calibri"/>
              </a:defRPr>
            </a:pPr>
            <a:r>
              <a:t>Hi-C_p53_KO +Nut_BR2</a:t>
            </a:r>
          </a:p>
          <a:p>
            <a:pPr algn="l" defTabSz="914400">
              <a:defRPr sz="2800" b="0">
                <a:latin typeface="Calibri"/>
                <a:ea typeface="Calibri"/>
                <a:cs typeface="Calibri"/>
                <a:sym typeface="Calibri"/>
              </a:defRPr>
            </a:pPr>
            <a:r>
              <a:t> </a:t>
            </a:r>
          </a:p>
        </p:txBody>
      </p:sp>
      <p:pic>
        <p:nvPicPr>
          <p:cNvPr id="15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5238" y="1157417"/>
            <a:ext cx="16140941" cy="7516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25584" y="8647917"/>
            <a:ext cx="15573750" cy="3910666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CuadroTexto 5"/>
          <p:cNvSpPr txBox="1"/>
          <p:nvPr/>
        </p:nvSpPr>
        <p:spPr>
          <a:xfrm>
            <a:off x="19108100" y="5064221"/>
            <a:ext cx="4379694" cy="2808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10ul</a:t>
            </a:r>
          </a:p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1:</a:t>
            </a:r>
            <a:r>
              <a:rPr lang="es-ES" dirty="0"/>
              <a:t>1</a:t>
            </a:r>
            <a:r>
              <a:rPr dirty="0"/>
              <a:t> dilution</a:t>
            </a:r>
          </a:p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8.64 ng/ul </a:t>
            </a:r>
            <a:r>
              <a:rPr dirty="0"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dirty="0"/>
              <a:t>  17.28 ng/ul </a:t>
            </a:r>
          </a:p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172.8 ng total</a:t>
            </a:r>
          </a:p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Mean size 818bp</a:t>
            </a:r>
          </a:p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Barcode (number and sequence)</a:t>
            </a:r>
          </a:p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Index : 45</a:t>
            </a:r>
          </a:p>
        </p:txBody>
      </p:sp>
      <p:sp>
        <p:nvSpPr>
          <p:cNvPr id="156" name="TextBox 3"/>
          <p:cNvSpPr txBox="1"/>
          <p:nvPr/>
        </p:nvSpPr>
        <p:spPr>
          <a:xfrm>
            <a:off x="20444355" y="3081805"/>
            <a:ext cx="1197717" cy="415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l" defTabSz="914400">
              <a:defRPr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Tube nº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Box 5"/>
          <p:cNvSpPr txBox="1"/>
          <p:nvPr/>
        </p:nvSpPr>
        <p:spPr>
          <a:xfrm>
            <a:off x="19346019" y="3988965"/>
            <a:ext cx="3845181" cy="996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l" defTabSz="914400">
              <a:defRPr sz="1700" b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algn="l" defTabSz="914400">
              <a:defRPr sz="2700">
                <a:latin typeface="Calibri"/>
                <a:ea typeface="Calibri"/>
                <a:cs typeface="Calibri"/>
                <a:sym typeface="Calibri"/>
              </a:defRPr>
            </a:pPr>
            <a:r>
              <a:t>Hi-C_p53_KO+DMSO_BR1</a:t>
            </a:r>
          </a:p>
        </p:txBody>
      </p:sp>
      <p:sp>
        <p:nvSpPr>
          <p:cNvPr id="159" name="CuadroTexto 5"/>
          <p:cNvSpPr txBox="1"/>
          <p:nvPr/>
        </p:nvSpPr>
        <p:spPr>
          <a:xfrm>
            <a:off x="19358309" y="5177953"/>
            <a:ext cx="4379694" cy="2808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10ul</a:t>
            </a:r>
          </a:p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1:</a:t>
            </a:r>
            <a:r>
              <a:rPr lang="es-ES" dirty="0"/>
              <a:t>1</a:t>
            </a:r>
            <a:r>
              <a:rPr dirty="0"/>
              <a:t> dilution</a:t>
            </a:r>
          </a:p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11.7 ng/ul </a:t>
            </a:r>
            <a:r>
              <a:rPr dirty="0"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dirty="0"/>
              <a:t>  23.4 ng/ul </a:t>
            </a:r>
          </a:p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234 ng total</a:t>
            </a:r>
          </a:p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Mean size 777bp</a:t>
            </a:r>
          </a:p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Barcode (number and sequence)</a:t>
            </a:r>
          </a:p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Index : 42</a:t>
            </a:r>
          </a:p>
        </p:txBody>
      </p:sp>
      <p:pic>
        <p:nvPicPr>
          <p:cNvPr id="1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3238" y="1237645"/>
            <a:ext cx="16419839" cy="75833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3530" y="8930360"/>
            <a:ext cx="15398302" cy="3793351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TextBox 3"/>
          <p:cNvSpPr txBox="1"/>
          <p:nvPr/>
        </p:nvSpPr>
        <p:spPr>
          <a:xfrm>
            <a:off x="20444355" y="3081805"/>
            <a:ext cx="1197717" cy="415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l" defTabSz="914400">
              <a:defRPr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Tube nº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Box 5"/>
          <p:cNvSpPr txBox="1"/>
          <p:nvPr/>
        </p:nvSpPr>
        <p:spPr>
          <a:xfrm>
            <a:off x="19118557" y="3808565"/>
            <a:ext cx="3845180" cy="996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l" defTabSz="914400">
              <a:defRPr sz="1700" b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algn="l" defTabSz="914400">
              <a:defRPr sz="2700">
                <a:latin typeface="Calibri"/>
                <a:ea typeface="Calibri"/>
                <a:cs typeface="Calibri"/>
                <a:sym typeface="Calibri"/>
              </a:defRPr>
            </a:pPr>
            <a:r>
              <a:t>Hi-C_p53_KO+DMSO_BR2</a:t>
            </a:r>
          </a:p>
        </p:txBody>
      </p:sp>
      <p:sp>
        <p:nvSpPr>
          <p:cNvPr id="165" name="CuadroTexto 5"/>
          <p:cNvSpPr txBox="1"/>
          <p:nvPr/>
        </p:nvSpPr>
        <p:spPr>
          <a:xfrm>
            <a:off x="19130846" y="5109714"/>
            <a:ext cx="4379694" cy="2808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10ul</a:t>
            </a:r>
          </a:p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1:</a:t>
            </a:r>
            <a:r>
              <a:rPr lang="es-ES" dirty="0"/>
              <a:t>1</a:t>
            </a:r>
            <a:r>
              <a:rPr dirty="0"/>
              <a:t> dilution</a:t>
            </a:r>
          </a:p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5.6 ng/ul </a:t>
            </a:r>
            <a:r>
              <a:rPr dirty="0"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dirty="0"/>
              <a:t>  11.2 ng/ul </a:t>
            </a:r>
          </a:p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112 ng total</a:t>
            </a:r>
          </a:p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Mean size 814bp</a:t>
            </a:r>
          </a:p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Barcode (number and sequence)</a:t>
            </a:r>
          </a:p>
          <a:p>
            <a:pPr algn="l" defTabSz="914400">
              <a:defRPr sz="2500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Index : 44</a:t>
            </a:r>
          </a:p>
        </p:txBody>
      </p:sp>
      <p:pic>
        <p:nvPicPr>
          <p:cNvPr id="16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4160" y="1045116"/>
            <a:ext cx="16616088" cy="774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62330" y="8843833"/>
            <a:ext cx="15815403" cy="382705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TextBox 3"/>
          <p:cNvSpPr txBox="1"/>
          <p:nvPr/>
        </p:nvSpPr>
        <p:spPr>
          <a:xfrm>
            <a:off x="20444355" y="3081805"/>
            <a:ext cx="1197717" cy="415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l" defTabSz="914400">
              <a:defRPr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Tube nº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Microsoft Office PowerPoint</Application>
  <PresentationFormat>Personalizado</PresentationFormat>
  <Paragraphs>84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Calibri</vt:lpstr>
      <vt:lpstr>Helvetica Neue</vt:lpstr>
      <vt:lpstr>Helvetica Neue Light</vt:lpstr>
      <vt:lpstr>Helvetica Neue Medium</vt:lpstr>
      <vt:lpstr>Times Roman</vt:lpstr>
      <vt:lpstr>Wingdings</vt:lpstr>
      <vt:lpstr>White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Alberto Ramos</dc:creator>
  <cp:lastModifiedBy>Alberto Ramos</cp:lastModifiedBy>
  <cp:revision>1</cp:revision>
  <dcterms:modified xsi:type="dcterms:W3CDTF">2021-04-30T12:31:12Z</dcterms:modified>
</cp:coreProperties>
</file>