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4" d="100"/>
          <a:sy n="64" d="100"/>
        </p:scale>
        <p:origin x="19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2150-46B4-4263-9114-9FADC55D7A89}" type="datetimeFigureOut">
              <a:rPr lang="es-ES" smtClean="0"/>
              <a:t>02/08/2018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5A47-BE45-4451-9DD7-0B4FB139B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488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2150-46B4-4263-9114-9FADC55D7A89}" type="datetimeFigureOut">
              <a:rPr lang="es-ES" smtClean="0"/>
              <a:t>02/08/2018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5A47-BE45-4451-9DD7-0B4FB139B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973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2150-46B4-4263-9114-9FADC55D7A89}" type="datetimeFigureOut">
              <a:rPr lang="es-ES" smtClean="0"/>
              <a:t>02/08/2018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5A47-BE45-4451-9DD7-0B4FB139B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25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2150-46B4-4263-9114-9FADC55D7A89}" type="datetimeFigureOut">
              <a:rPr lang="es-ES" smtClean="0"/>
              <a:t>02/08/2018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5A47-BE45-4451-9DD7-0B4FB139B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98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2150-46B4-4263-9114-9FADC55D7A89}" type="datetimeFigureOut">
              <a:rPr lang="es-ES" smtClean="0"/>
              <a:t>02/08/2018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5A47-BE45-4451-9DD7-0B4FB139B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542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2150-46B4-4263-9114-9FADC55D7A89}" type="datetimeFigureOut">
              <a:rPr lang="es-ES" smtClean="0"/>
              <a:t>02/08/2018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5A47-BE45-4451-9DD7-0B4FB139B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588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2150-46B4-4263-9114-9FADC55D7A89}" type="datetimeFigureOut">
              <a:rPr lang="es-ES" smtClean="0"/>
              <a:t>02/08/2018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5A47-BE45-4451-9DD7-0B4FB139B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62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2150-46B4-4263-9114-9FADC55D7A89}" type="datetimeFigureOut">
              <a:rPr lang="es-ES" smtClean="0"/>
              <a:t>02/08/2018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5A47-BE45-4451-9DD7-0B4FB139B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578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2150-46B4-4263-9114-9FADC55D7A89}" type="datetimeFigureOut">
              <a:rPr lang="es-ES" smtClean="0"/>
              <a:t>02/08/2018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5A47-BE45-4451-9DD7-0B4FB139B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498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2150-46B4-4263-9114-9FADC55D7A89}" type="datetimeFigureOut">
              <a:rPr lang="es-ES" smtClean="0"/>
              <a:t>02/08/2018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5A47-BE45-4451-9DD7-0B4FB139B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501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2150-46B4-4263-9114-9FADC55D7A89}" type="datetimeFigureOut">
              <a:rPr lang="es-ES" smtClean="0"/>
              <a:t>02/08/2018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5A47-BE45-4451-9DD7-0B4FB139B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463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2150-46B4-4263-9114-9FADC55D7A89}" type="datetimeFigureOut">
              <a:rPr lang="es-ES" smtClean="0"/>
              <a:t>02/08/2018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65A47-BE45-4451-9DD7-0B4FB139B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910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reeform 7"/>
          <p:cNvSpPr>
            <a:spLocks noChangeAspect="1"/>
          </p:cNvSpPr>
          <p:nvPr/>
        </p:nvSpPr>
        <p:spPr bwMode="auto">
          <a:xfrm>
            <a:off x="343792" y="10152779"/>
            <a:ext cx="2376000" cy="1535391"/>
          </a:xfrm>
          <a:custGeom>
            <a:avLst/>
            <a:gdLst>
              <a:gd name="T0" fmla="*/ 2095500 w 1320"/>
              <a:gd name="T1" fmla="*/ 1354137 h 853"/>
              <a:gd name="T2" fmla="*/ 0 w 1320"/>
              <a:gd name="T3" fmla="*/ 1354137 h 853"/>
              <a:gd name="T4" fmla="*/ 0 w 1320"/>
              <a:gd name="T5" fmla="*/ 298450 h 853"/>
              <a:gd name="T6" fmla="*/ 1049338 w 1320"/>
              <a:gd name="T7" fmla="*/ 0 h 853"/>
              <a:gd name="T8" fmla="*/ 2095500 w 1320"/>
              <a:gd name="T9" fmla="*/ 298450 h 853"/>
              <a:gd name="T10" fmla="*/ 2095500 w 1320"/>
              <a:gd name="T11" fmla="*/ 1354137 h 8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20" h="853">
                <a:moveTo>
                  <a:pt x="1320" y="853"/>
                </a:moveTo>
                <a:lnTo>
                  <a:pt x="0" y="853"/>
                </a:lnTo>
                <a:lnTo>
                  <a:pt x="0" y="188"/>
                </a:lnTo>
                <a:lnTo>
                  <a:pt x="661" y="0"/>
                </a:lnTo>
                <a:lnTo>
                  <a:pt x="1320" y="188"/>
                </a:lnTo>
                <a:lnTo>
                  <a:pt x="1320" y="853"/>
                </a:lnTo>
                <a:close/>
              </a:path>
            </a:pathLst>
          </a:custGeom>
          <a:solidFill>
            <a:srgbClr val="616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3200" dirty="0"/>
          </a:p>
        </p:txBody>
      </p:sp>
      <p:sp>
        <p:nvSpPr>
          <p:cNvPr id="2052" name="Freeform 8"/>
          <p:cNvSpPr>
            <a:spLocks noChangeAspect="1"/>
          </p:cNvSpPr>
          <p:nvPr/>
        </p:nvSpPr>
        <p:spPr bwMode="auto">
          <a:xfrm>
            <a:off x="343792" y="8455486"/>
            <a:ext cx="2376000" cy="1744210"/>
          </a:xfrm>
          <a:custGeom>
            <a:avLst/>
            <a:gdLst>
              <a:gd name="T0" fmla="*/ 2095500 w 1320"/>
              <a:gd name="T1" fmla="*/ 1538287 h 969"/>
              <a:gd name="T2" fmla="*/ 1049338 w 1320"/>
              <a:gd name="T3" fmla="*/ 1243012 h 969"/>
              <a:gd name="T4" fmla="*/ 0 w 1320"/>
              <a:gd name="T5" fmla="*/ 1538287 h 969"/>
              <a:gd name="T6" fmla="*/ 0 w 1320"/>
              <a:gd name="T7" fmla="*/ 295275 h 969"/>
              <a:gd name="T8" fmla="*/ 1049338 w 1320"/>
              <a:gd name="T9" fmla="*/ 0 h 969"/>
              <a:gd name="T10" fmla="*/ 2095500 w 1320"/>
              <a:gd name="T11" fmla="*/ 295275 h 969"/>
              <a:gd name="T12" fmla="*/ 2095500 w 1320"/>
              <a:gd name="T13" fmla="*/ 1538287 h 9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20" h="969">
                <a:moveTo>
                  <a:pt x="1320" y="969"/>
                </a:moveTo>
                <a:lnTo>
                  <a:pt x="661" y="783"/>
                </a:lnTo>
                <a:lnTo>
                  <a:pt x="0" y="969"/>
                </a:lnTo>
                <a:lnTo>
                  <a:pt x="0" y="186"/>
                </a:lnTo>
                <a:lnTo>
                  <a:pt x="661" y="0"/>
                </a:lnTo>
                <a:lnTo>
                  <a:pt x="1320" y="186"/>
                </a:lnTo>
                <a:lnTo>
                  <a:pt x="1320" y="969"/>
                </a:lnTo>
                <a:close/>
              </a:path>
            </a:pathLst>
          </a:custGeom>
          <a:solidFill>
            <a:srgbClr val="C3C5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053" name="Freeform 9"/>
          <p:cNvSpPr>
            <a:spLocks noChangeAspect="1"/>
          </p:cNvSpPr>
          <p:nvPr/>
        </p:nvSpPr>
        <p:spPr bwMode="auto">
          <a:xfrm>
            <a:off x="343792" y="5055511"/>
            <a:ext cx="2376000" cy="1749603"/>
          </a:xfrm>
          <a:custGeom>
            <a:avLst/>
            <a:gdLst>
              <a:gd name="T0" fmla="*/ 2095500 w 1320"/>
              <a:gd name="T1" fmla="*/ 1543050 h 972"/>
              <a:gd name="T2" fmla="*/ 1049338 w 1320"/>
              <a:gd name="T3" fmla="*/ 1244600 h 972"/>
              <a:gd name="T4" fmla="*/ 0 w 1320"/>
              <a:gd name="T5" fmla="*/ 1543050 h 972"/>
              <a:gd name="T6" fmla="*/ 0 w 1320"/>
              <a:gd name="T7" fmla="*/ 296863 h 972"/>
              <a:gd name="T8" fmla="*/ 1049338 w 1320"/>
              <a:gd name="T9" fmla="*/ 0 h 972"/>
              <a:gd name="T10" fmla="*/ 2095500 w 1320"/>
              <a:gd name="T11" fmla="*/ 296863 h 972"/>
              <a:gd name="T12" fmla="*/ 2095500 w 1320"/>
              <a:gd name="T13" fmla="*/ 1543050 h 9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20" h="972">
                <a:moveTo>
                  <a:pt x="1320" y="972"/>
                </a:moveTo>
                <a:lnTo>
                  <a:pt x="661" y="784"/>
                </a:lnTo>
                <a:lnTo>
                  <a:pt x="0" y="972"/>
                </a:lnTo>
                <a:lnTo>
                  <a:pt x="0" y="187"/>
                </a:lnTo>
                <a:lnTo>
                  <a:pt x="661" y="0"/>
                </a:lnTo>
                <a:lnTo>
                  <a:pt x="1320" y="187"/>
                </a:lnTo>
                <a:lnTo>
                  <a:pt x="1320" y="972"/>
                </a:lnTo>
                <a:close/>
              </a:path>
            </a:pathLst>
          </a:custGeom>
          <a:solidFill>
            <a:srgbClr val="2392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054" name="Freeform 10"/>
          <p:cNvSpPr>
            <a:spLocks noChangeAspect="1"/>
          </p:cNvSpPr>
          <p:nvPr/>
        </p:nvSpPr>
        <p:spPr bwMode="auto">
          <a:xfrm>
            <a:off x="343792" y="1650143"/>
            <a:ext cx="2376000" cy="1749603"/>
          </a:xfrm>
          <a:custGeom>
            <a:avLst/>
            <a:gdLst>
              <a:gd name="T0" fmla="*/ 2095500 w 1320"/>
              <a:gd name="T1" fmla="*/ 1543050 h 972"/>
              <a:gd name="T2" fmla="*/ 1049338 w 1320"/>
              <a:gd name="T3" fmla="*/ 1247775 h 972"/>
              <a:gd name="T4" fmla="*/ 0 w 1320"/>
              <a:gd name="T5" fmla="*/ 1543050 h 972"/>
              <a:gd name="T6" fmla="*/ 0 w 1320"/>
              <a:gd name="T7" fmla="*/ 295275 h 972"/>
              <a:gd name="T8" fmla="*/ 1049338 w 1320"/>
              <a:gd name="T9" fmla="*/ 0 h 972"/>
              <a:gd name="T10" fmla="*/ 2095500 w 1320"/>
              <a:gd name="T11" fmla="*/ 295275 h 972"/>
              <a:gd name="T12" fmla="*/ 2095500 w 1320"/>
              <a:gd name="T13" fmla="*/ 1543050 h 9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20" h="972">
                <a:moveTo>
                  <a:pt x="1320" y="972"/>
                </a:moveTo>
                <a:lnTo>
                  <a:pt x="661" y="786"/>
                </a:lnTo>
                <a:lnTo>
                  <a:pt x="0" y="972"/>
                </a:lnTo>
                <a:lnTo>
                  <a:pt x="0" y="186"/>
                </a:lnTo>
                <a:lnTo>
                  <a:pt x="661" y="0"/>
                </a:lnTo>
                <a:lnTo>
                  <a:pt x="1320" y="186"/>
                </a:lnTo>
                <a:lnTo>
                  <a:pt x="1320" y="972"/>
                </a:lnTo>
                <a:close/>
              </a:path>
            </a:pathLst>
          </a:custGeom>
          <a:solidFill>
            <a:srgbClr val="FAC3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2F04720E-B20B-4919-B0BE-914366D718EF}"/>
              </a:ext>
            </a:extLst>
          </p:cNvPr>
          <p:cNvSpPr>
            <a:spLocks noChangeAspect="1"/>
          </p:cNvSpPr>
          <p:nvPr/>
        </p:nvSpPr>
        <p:spPr bwMode="auto">
          <a:xfrm>
            <a:off x="343792" y="6758195"/>
            <a:ext cx="2376000" cy="1744210"/>
          </a:xfrm>
          <a:custGeom>
            <a:avLst/>
            <a:gdLst>
              <a:gd name="T0" fmla="*/ 2095500 w 1320"/>
              <a:gd name="T1" fmla="*/ 1538287 h 969"/>
              <a:gd name="T2" fmla="*/ 1049338 w 1320"/>
              <a:gd name="T3" fmla="*/ 1243012 h 969"/>
              <a:gd name="T4" fmla="*/ 0 w 1320"/>
              <a:gd name="T5" fmla="*/ 1538287 h 969"/>
              <a:gd name="T6" fmla="*/ 0 w 1320"/>
              <a:gd name="T7" fmla="*/ 295275 h 969"/>
              <a:gd name="T8" fmla="*/ 1049338 w 1320"/>
              <a:gd name="T9" fmla="*/ 0 h 969"/>
              <a:gd name="T10" fmla="*/ 2095500 w 1320"/>
              <a:gd name="T11" fmla="*/ 295275 h 969"/>
              <a:gd name="T12" fmla="*/ 2095500 w 1320"/>
              <a:gd name="T13" fmla="*/ 1538287 h 9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20" h="969">
                <a:moveTo>
                  <a:pt x="1320" y="969"/>
                </a:moveTo>
                <a:lnTo>
                  <a:pt x="661" y="783"/>
                </a:lnTo>
                <a:lnTo>
                  <a:pt x="0" y="969"/>
                </a:lnTo>
                <a:lnTo>
                  <a:pt x="0" y="186"/>
                </a:lnTo>
                <a:lnTo>
                  <a:pt x="661" y="0"/>
                </a:lnTo>
                <a:lnTo>
                  <a:pt x="1320" y="186"/>
                </a:lnTo>
                <a:lnTo>
                  <a:pt x="1320" y="969"/>
                </a:lnTo>
                <a:close/>
              </a:path>
            </a:pathLst>
          </a:custGeom>
          <a:solidFill>
            <a:srgbClr val="2F52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2EFF4B0D-9600-45FD-90A5-4F23AF8E9DD3}"/>
              </a:ext>
            </a:extLst>
          </p:cNvPr>
          <p:cNvSpPr>
            <a:spLocks noChangeAspect="1"/>
          </p:cNvSpPr>
          <p:nvPr/>
        </p:nvSpPr>
        <p:spPr bwMode="auto">
          <a:xfrm>
            <a:off x="343792" y="3352827"/>
            <a:ext cx="2376000" cy="1749603"/>
          </a:xfrm>
          <a:custGeom>
            <a:avLst/>
            <a:gdLst>
              <a:gd name="T0" fmla="*/ 2095500 w 1320"/>
              <a:gd name="T1" fmla="*/ 1543050 h 972"/>
              <a:gd name="T2" fmla="*/ 1049338 w 1320"/>
              <a:gd name="T3" fmla="*/ 1244600 h 972"/>
              <a:gd name="T4" fmla="*/ 0 w 1320"/>
              <a:gd name="T5" fmla="*/ 1543050 h 972"/>
              <a:gd name="T6" fmla="*/ 0 w 1320"/>
              <a:gd name="T7" fmla="*/ 296863 h 972"/>
              <a:gd name="T8" fmla="*/ 1049338 w 1320"/>
              <a:gd name="T9" fmla="*/ 0 h 972"/>
              <a:gd name="T10" fmla="*/ 2095500 w 1320"/>
              <a:gd name="T11" fmla="*/ 296863 h 972"/>
              <a:gd name="T12" fmla="*/ 2095500 w 1320"/>
              <a:gd name="T13" fmla="*/ 1543050 h 9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20" h="972">
                <a:moveTo>
                  <a:pt x="1320" y="972"/>
                </a:moveTo>
                <a:lnTo>
                  <a:pt x="661" y="784"/>
                </a:lnTo>
                <a:lnTo>
                  <a:pt x="0" y="972"/>
                </a:lnTo>
                <a:lnTo>
                  <a:pt x="0" y="187"/>
                </a:lnTo>
                <a:lnTo>
                  <a:pt x="661" y="0"/>
                </a:lnTo>
                <a:lnTo>
                  <a:pt x="1320" y="187"/>
                </a:lnTo>
                <a:lnTo>
                  <a:pt x="1320" y="972"/>
                </a:lnTo>
                <a:close/>
              </a:path>
            </a:pathLst>
          </a:custGeom>
          <a:solidFill>
            <a:srgbClr val="E241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E59C19E3-9B5C-4ADE-9AC6-9A87F0758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215" y="411892"/>
            <a:ext cx="6138862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4400" dirty="0" err="1">
                <a:solidFill>
                  <a:srgbClr val="000000"/>
                </a:solidFill>
                <a:latin typeface="Montserrat" panose="02000505000000020004" pitchFamily="2" charset="0"/>
              </a:rPr>
              <a:t>Taxonomía</a:t>
            </a:r>
            <a:r>
              <a:rPr lang="en-US" altLang="en-US" sz="4400" dirty="0">
                <a:solidFill>
                  <a:srgbClr val="000000"/>
                </a:solidFill>
                <a:latin typeface="Montserrat" panose="02000505000000020004" pitchFamily="2" charset="0"/>
              </a:rPr>
              <a:t> de Bloom</a:t>
            </a:r>
            <a:endParaRPr lang="en-US" altLang="en-US" sz="1400" dirty="0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8D70BE03-0EA3-4002-9F14-623D8A9D5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791" y="10712952"/>
            <a:ext cx="23759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3000" b="1" dirty="0">
                <a:solidFill>
                  <a:srgbClr val="FFFFFF"/>
                </a:solidFill>
              </a:rPr>
              <a:t>RECORDAR</a:t>
            </a:r>
            <a:endParaRPr lang="en-US" altLang="en-US" dirty="0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5178C8BF-4AF3-49A7-991E-813F38CE4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790" y="9042041"/>
            <a:ext cx="23759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3000" b="1" dirty="0">
                <a:solidFill>
                  <a:srgbClr val="FFFFFF"/>
                </a:solidFill>
              </a:rPr>
              <a:t>COMPRENDER</a:t>
            </a:r>
            <a:endParaRPr lang="en-US" altLang="en-US" dirty="0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976D4026-6220-461F-AEFA-BD99BCDC3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1" y="7342664"/>
            <a:ext cx="23759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3000" b="1" dirty="0">
                <a:solidFill>
                  <a:srgbClr val="FFFFFF"/>
                </a:solidFill>
              </a:rPr>
              <a:t>APLICAR</a:t>
            </a:r>
            <a:endParaRPr lang="en-US" altLang="en-US" dirty="0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7C43886A-A774-4242-8921-B6F52C4AC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11" y="5723726"/>
            <a:ext cx="23759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3000" b="1" dirty="0">
                <a:solidFill>
                  <a:srgbClr val="FFFFFF"/>
                </a:solidFill>
              </a:rPr>
              <a:t>ANALIZAR</a:t>
            </a:r>
            <a:endParaRPr lang="en-US" altLang="en-US" dirty="0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A24025B5-577B-4D58-B2CB-88D81350B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1" y="3999848"/>
            <a:ext cx="23759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3000" b="1" dirty="0">
                <a:solidFill>
                  <a:srgbClr val="FFFFFF"/>
                </a:solidFill>
              </a:rPr>
              <a:t>EVALUAR</a:t>
            </a:r>
            <a:endParaRPr lang="en-US" altLang="en-US" dirty="0"/>
          </a:p>
        </p:txBody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267226D6-0E3B-40AC-BCCA-F4406B153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70" y="2277707"/>
            <a:ext cx="23759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3000" b="1" dirty="0">
                <a:solidFill>
                  <a:srgbClr val="FFFFFF"/>
                </a:solidFill>
              </a:rPr>
              <a:t>CREAR</a:t>
            </a:r>
            <a:endParaRPr lang="en-US" altLang="en-US" dirty="0"/>
          </a:p>
        </p:txBody>
      </p:sp>
      <p:sp>
        <p:nvSpPr>
          <p:cNvPr id="31" name="TextBox 93">
            <a:extLst>
              <a:ext uri="{FF2B5EF4-FFF2-40B4-BE49-F238E27FC236}">
                <a16:creationId xmlns:a16="http://schemas.microsoft.com/office/drawing/2014/main" id="{590A04AE-578A-47FC-A611-557B9EF75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4166" y="10461601"/>
            <a:ext cx="334004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2000" dirty="0" err="1">
                <a:latin typeface="Open Sans" panose="020B0606030504020204" pitchFamily="34" charset="0"/>
                <a:cs typeface="Open Sans" panose="020B0606030504020204" pitchFamily="34" charset="0"/>
              </a:rPr>
              <a:t>Recordar</a:t>
            </a:r>
            <a:r>
              <a:rPr lang="en-US" altLang="ru-RU" sz="2000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ru-RU" sz="2000" dirty="0" err="1">
                <a:latin typeface="Open Sans" panose="020B0606030504020204" pitchFamily="34" charset="0"/>
                <a:cs typeface="Open Sans" panose="020B0606030504020204" pitchFamily="34" charset="0"/>
              </a:rPr>
              <a:t>hechos</a:t>
            </a:r>
            <a:r>
              <a:rPr lang="en-US" altLang="ru-RU" sz="2000" dirty="0">
                <a:latin typeface="Open Sans" panose="020B0606030504020204" pitchFamily="34" charset="0"/>
                <a:cs typeface="Open Sans" panose="020B0606030504020204" pitchFamily="34" charset="0"/>
              </a:rPr>
              <a:t> y </a:t>
            </a:r>
            <a:r>
              <a:rPr lang="en-US" altLang="ru-RU" sz="2000" dirty="0" err="1">
                <a:latin typeface="Open Sans" panose="020B0606030504020204" pitchFamily="34" charset="0"/>
                <a:cs typeface="Open Sans" panose="020B0606030504020204" pitchFamily="34" charset="0"/>
              </a:rPr>
              <a:t>conceptos</a:t>
            </a:r>
            <a:r>
              <a:rPr lang="en-US" altLang="ru-RU" sz="2000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ru-RU" sz="2000" dirty="0" err="1">
                <a:latin typeface="Open Sans" panose="020B0606030504020204" pitchFamily="34" charset="0"/>
                <a:cs typeface="Open Sans" panose="020B0606030504020204" pitchFamily="34" charset="0"/>
              </a:rPr>
              <a:t>básicos</a:t>
            </a:r>
            <a:r>
              <a:rPr lang="en-US" altLang="ru-RU" sz="2000" dirty="0">
                <a:latin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2000" i="1" dirty="0">
                <a:latin typeface="Open Sans" panose="020B0606030504020204" pitchFamily="34" charset="0"/>
                <a:cs typeface="Open Sans" panose="020B0606030504020204" pitchFamily="34" charset="0"/>
              </a:rPr>
              <a:t>define, </a:t>
            </a:r>
            <a:r>
              <a:rPr lang="en-US" altLang="ru-RU" sz="2000" i="1" dirty="0" err="1">
                <a:latin typeface="Open Sans" panose="020B0606030504020204" pitchFamily="34" charset="0"/>
                <a:cs typeface="Open Sans" panose="020B0606030504020204" pitchFamily="34" charset="0"/>
              </a:rPr>
              <a:t>lista</a:t>
            </a:r>
            <a:r>
              <a:rPr lang="en-US" altLang="ru-RU" sz="2000" i="1" dirty="0">
                <a:latin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ru-RU" sz="2000" i="1" dirty="0" err="1">
                <a:latin typeface="Open Sans" panose="020B0606030504020204" pitchFamily="34" charset="0"/>
                <a:cs typeface="Open Sans" panose="020B0606030504020204" pitchFamily="34" charset="0"/>
              </a:rPr>
              <a:t>repite</a:t>
            </a:r>
            <a:r>
              <a:rPr lang="en-US" altLang="ru-RU" sz="2000" i="1" dirty="0">
                <a:latin typeface="Open Sans" panose="020B0606030504020204" pitchFamily="34" charset="0"/>
                <a:cs typeface="Open Sans" panose="020B0606030504020204" pitchFamily="34" charset="0"/>
              </a:rPr>
              <a:t>, reproduce…</a:t>
            </a:r>
            <a:endParaRPr lang="ru-RU" altLang="ru-RU" sz="2000" i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TextBox 93">
            <a:extLst>
              <a:ext uri="{FF2B5EF4-FFF2-40B4-BE49-F238E27FC236}">
                <a16:creationId xmlns:a16="http://schemas.microsoft.com/office/drawing/2014/main" id="{B17F98E2-C529-414C-8609-4FDACDFF8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4165" y="8955072"/>
            <a:ext cx="334004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2000" dirty="0" err="1">
                <a:latin typeface="Open Sans" panose="020B0606030504020204" pitchFamily="34" charset="0"/>
                <a:cs typeface="Open Sans" panose="020B0606030504020204" pitchFamily="34" charset="0"/>
              </a:rPr>
              <a:t>Explicar</a:t>
            </a:r>
            <a:r>
              <a:rPr lang="en-US" altLang="ru-RU" sz="2000" dirty="0">
                <a:latin typeface="Open Sans" panose="020B0606030504020204" pitchFamily="34" charset="0"/>
                <a:cs typeface="Open Sans" panose="020B0606030504020204" pitchFamily="34" charset="0"/>
              </a:rPr>
              <a:t> ideas y </a:t>
            </a:r>
            <a:r>
              <a:rPr lang="en-US" altLang="ru-RU" sz="2000" dirty="0" err="1">
                <a:latin typeface="Open Sans" panose="020B0606030504020204" pitchFamily="34" charset="0"/>
                <a:cs typeface="Open Sans" panose="020B0606030504020204" pitchFamily="34" charset="0"/>
              </a:rPr>
              <a:t>conceptos</a:t>
            </a:r>
            <a:r>
              <a:rPr lang="en-US" altLang="ru-RU" sz="2000" dirty="0">
                <a:latin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2000" i="1" dirty="0" err="1">
                <a:latin typeface="Open Sans" panose="020B0606030504020204" pitchFamily="34" charset="0"/>
                <a:cs typeface="Open Sans" panose="020B0606030504020204" pitchFamily="34" charset="0"/>
              </a:rPr>
              <a:t>clasifica</a:t>
            </a:r>
            <a:r>
              <a:rPr lang="en-US" altLang="ru-RU" sz="2000" i="1" dirty="0">
                <a:latin typeface="Open Sans" panose="020B0606030504020204" pitchFamily="34" charset="0"/>
                <a:cs typeface="Open Sans" panose="020B0606030504020204" pitchFamily="34" charset="0"/>
              </a:rPr>
              <a:t>, describe, </a:t>
            </a:r>
            <a:r>
              <a:rPr lang="en-US" altLang="ru-RU" sz="2000" i="1" dirty="0" err="1">
                <a:latin typeface="Open Sans" panose="020B0606030504020204" pitchFamily="34" charset="0"/>
                <a:cs typeface="Open Sans" panose="020B0606030504020204" pitchFamily="34" charset="0"/>
              </a:rPr>
              <a:t>discute</a:t>
            </a:r>
            <a:r>
              <a:rPr lang="en-US" altLang="ru-RU" sz="2000" i="1" dirty="0">
                <a:latin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ru-RU" sz="2000" i="1" dirty="0" err="1">
                <a:latin typeface="Open Sans" panose="020B0606030504020204" pitchFamily="34" charset="0"/>
                <a:cs typeface="Open Sans" panose="020B0606030504020204" pitchFamily="34" charset="0"/>
              </a:rPr>
              <a:t>explica</a:t>
            </a:r>
            <a:r>
              <a:rPr lang="en-US" altLang="ru-RU" sz="2000" i="1" dirty="0">
                <a:latin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ru-RU" sz="2000" i="1" dirty="0" err="1">
                <a:latin typeface="Open Sans" panose="020B0606030504020204" pitchFamily="34" charset="0"/>
                <a:cs typeface="Open Sans" panose="020B0606030504020204" pitchFamily="34" charset="0"/>
              </a:rPr>
              <a:t>identifica</a:t>
            </a:r>
            <a:r>
              <a:rPr lang="en-US" altLang="ru-RU" sz="2000" i="1" dirty="0">
                <a:latin typeface="Open Sans" panose="020B0606030504020204" pitchFamily="34" charset="0"/>
                <a:cs typeface="Open Sans" panose="020B0606030504020204" pitchFamily="34" charset="0"/>
              </a:rPr>
              <a:t>…</a:t>
            </a:r>
            <a:endParaRPr lang="ru-RU" altLang="ru-RU" sz="2000" i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Box 93">
            <a:extLst>
              <a:ext uri="{FF2B5EF4-FFF2-40B4-BE49-F238E27FC236}">
                <a16:creationId xmlns:a16="http://schemas.microsoft.com/office/drawing/2014/main" id="{19CC24BD-57E4-4C27-A2DC-ACE127037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4164" y="7065664"/>
            <a:ext cx="334004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2000" dirty="0" err="1">
                <a:latin typeface="Open Sans" panose="020B0606030504020204" pitchFamily="34" charset="0"/>
                <a:cs typeface="Open Sans" panose="020B0606030504020204" pitchFamily="34" charset="0"/>
              </a:rPr>
              <a:t>Utiliza</a:t>
            </a:r>
            <a:r>
              <a:rPr lang="en-US" altLang="ru-RU" sz="2000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ru-RU" sz="2000" dirty="0" err="1">
                <a:latin typeface="Open Sans" panose="020B0606030504020204" pitchFamily="34" charset="0"/>
                <a:cs typeface="Open Sans" panose="020B0606030504020204" pitchFamily="34" charset="0"/>
              </a:rPr>
              <a:t>información</a:t>
            </a:r>
            <a:r>
              <a:rPr lang="en-US" altLang="ru-RU" sz="2000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ru-RU" sz="2000" dirty="0" err="1">
                <a:latin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US" altLang="ru-RU" sz="2000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ru-RU" sz="2000" dirty="0" err="1">
                <a:latin typeface="Open Sans" panose="020B0606030504020204" pitchFamily="34" charset="0"/>
                <a:cs typeface="Open Sans" panose="020B0606030504020204" pitchFamily="34" charset="0"/>
              </a:rPr>
              <a:t>nuevas</a:t>
            </a:r>
            <a:r>
              <a:rPr lang="en-US" altLang="ru-RU" sz="2000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ru-RU" sz="2000" dirty="0" err="1">
                <a:latin typeface="Open Sans" panose="020B0606030504020204" pitchFamily="34" charset="0"/>
                <a:cs typeface="Open Sans" panose="020B0606030504020204" pitchFamily="34" charset="0"/>
              </a:rPr>
              <a:t>situaciones</a:t>
            </a:r>
            <a:r>
              <a:rPr lang="en-US" altLang="ru-RU" sz="2000" dirty="0">
                <a:latin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2000" i="1" dirty="0" err="1">
                <a:latin typeface="Open Sans" panose="020B0606030504020204" pitchFamily="34" charset="0"/>
                <a:cs typeface="Open Sans" panose="020B0606030504020204" pitchFamily="34" charset="0"/>
              </a:rPr>
              <a:t>Ejecuta</a:t>
            </a:r>
            <a:r>
              <a:rPr lang="en-US" altLang="ru-RU" sz="2000" i="1" dirty="0">
                <a:latin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ru-RU" sz="2000" i="1" dirty="0" err="1">
                <a:latin typeface="Open Sans" panose="020B0606030504020204" pitchFamily="34" charset="0"/>
                <a:cs typeface="Open Sans" panose="020B0606030504020204" pitchFamily="34" charset="0"/>
              </a:rPr>
              <a:t>implementa</a:t>
            </a:r>
            <a:r>
              <a:rPr lang="en-US" altLang="ru-RU" sz="2000" i="1" dirty="0">
                <a:latin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ru-RU" sz="2000" i="1" dirty="0" err="1">
                <a:latin typeface="Open Sans" panose="020B0606030504020204" pitchFamily="34" charset="0"/>
                <a:cs typeface="Open Sans" panose="020B0606030504020204" pitchFamily="34" charset="0"/>
              </a:rPr>
              <a:t>aplica</a:t>
            </a:r>
            <a:r>
              <a:rPr lang="en-US" altLang="ru-RU" sz="2000" i="1" dirty="0">
                <a:latin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ru-RU" sz="2000" i="1" dirty="0" err="1">
                <a:latin typeface="Open Sans" panose="020B0606030504020204" pitchFamily="34" charset="0"/>
                <a:cs typeface="Open Sans" panose="020B0606030504020204" pitchFamily="34" charset="0"/>
              </a:rPr>
              <a:t>demuestra</a:t>
            </a:r>
            <a:r>
              <a:rPr lang="en-US" altLang="ru-RU" sz="2000" i="1" dirty="0">
                <a:latin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ru-RU" sz="2000" i="1" dirty="0" err="1">
                <a:latin typeface="Open Sans" panose="020B0606030504020204" pitchFamily="34" charset="0"/>
                <a:cs typeface="Open Sans" panose="020B0606030504020204" pitchFamily="34" charset="0"/>
              </a:rPr>
              <a:t>utiliza</a:t>
            </a:r>
            <a:r>
              <a:rPr lang="en-US" altLang="ru-RU" sz="2000" i="1" dirty="0">
                <a:latin typeface="Open Sans" panose="020B0606030504020204" pitchFamily="34" charset="0"/>
                <a:cs typeface="Open Sans" panose="020B0606030504020204" pitchFamily="34" charset="0"/>
              </a:rPr>
              <a:t>…</a:t>
            </a:r>
            <a:endParaRPr lang="ru-RU" altLang="ru-RU" sz="2000" i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TextBox 93">
            <a:extLst>
              <a:ext uri="{FF2B5EF4-FFF2-40B4-BE49-F238E27FC236}">
                <a16:creationId xmlns:a16="http://schemas.microsoft.com/office/drawing/2014/main" id="{55944695-9560-40BA-AAF1-A78B3D26D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4163" y="5409706"/>
            <a:ext cx="334004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2000" dirty="0" err="1">
                <a:latin typeface="Open Sans" panose="020B0606030504020204" pitchFamily="34" charset="0"/>
                <a:cs typeface="Open Sans" panose="020B0606030504020204" pitchFamily="34" charset="0"/>
              </a:rPr>
              <a:t>Conecta</a:t>
            </a:r>
            <a:r>
              <a:rPr lang="en-US" altLang="ru-RU" sz="2000" dirty="0">
                <a:latin typeface="Open Sans" panose="020B0606030504020204" pitchFamily="34" charset="0"/>
                <a:cs typeface="Open Sans" panose="020B0606030504020204" pitchFamily="34" charset="0"/>
              </a:rPr>
              <a:t> ideas: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2000" i="1" dirty="0" err="1">
                <a:latin typeface="Open Sans" panose="020B0606030504020204" pitchFamily="34" charset="0"/>
                <a:cs typeface="Open Sans" panose="020B0606030504020204" pitchFamily="34" charset="0"/>
              </a:rPr>
              <a:t>diferencia</a:t>
            </a:r>
            <a:r>
              <a:rPr lang="en-US" altLang="ru-RU" sz="2000" i="1" dirty="0">
                <a:latin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ru-RU" sz="2000" i="1" dirty="0" err="1">
                <a:latin typeface="Open Sans" panose="020B0606030504020204" pitchFamily="34" charset="0"/>
                <a:cs typeface="Open Sans" panose="020B0606030504020204" pitchFamily="34" charset="0"/>
              </a:rPr>
              <a:t>organiza</a:t>
            </a:r>
            <a:r>
              <a:rPr lang="en-US" altLang="ru-RU" sz="2000" i="1" dirty="0">
                <a:latin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ru-RU" sz="2000" i="1" dirty="0" err="1">
                <a:latin typeface="Open Sans" panose="020B0606030504020204" pitchFamily="34" charset="0"/>
                <a:cs typeface="Open Sans" panose="020B0606030504020204" pitchFamily="34" charset="0"/>
              </a:rPr>
              <a:t>compara</a:t>
            </a:r>
            <a:r>
              <a:rPr lang="en-US" altLang="ru-RU" sz="2000" i="1" dirty="0">
                <a:latin typeface="Open Sans" panose="020B0606030504020204" pitchFamily="34" charset="0"/>
                <a:cs typeface="Open Sans" panose="020B0606030504020204" pitchFamily="34" charset="0"/>
              </a:rPr>
              <a:t>, distingue…</a:t>
            </a:r>
            <a:endParaRPr lang="ru-RU" altLang="ru-RU" sz="2000" i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TextBox 93">
            <a:extLst>
              <a:ext uri="{FF2B5EF4-FFF2-40B4-BE49-F238E27FC236}">
                <a16:creationId xmlns:a16="http://schemas.microsoft.com/office/drawing/2014/main" id="{D6D44FBE-F56B-4CE8-A159-760EF79B0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4162" y="3719796"/>
            <a:ext cx="334004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2000" dirty="0" err="1">
                <a:latin typeface="Open Sans" panose="020B0606030504020204" pitchFamily="34" charset="0"/>
                <a:cs typeface="Open Sans" panose="020B0606030504020204" pitchFamily="34" charset="0"/>
              </a:rPr>
              <a:t>Justifica</a:t>
            </a:r>
            <a:r>
              <a:rPr lang="en-US" altLang="ru-RU" sz="2000" dirty="0">
                <a:latin typeface="Open Sans" panose="020B0606030504020204" pitchFamily="34" charset="0"/>
                <a:cs typeface="Open Sans" panose="020B0606030504020204" pitchFamily="34" charset="0"/>
              </a:rPr>
              <a:t> una </a:t>
            </a:r>
            <a:r>
              <a:rPr lang="en-US" altLang="ru-RU" sz="2000" dirty="0" err="1">
                <a:latin typeface="Open Sans" panose="020B0606030504020204" pitchFamily="34" charset="0"/>
                <a:cs typeface="Open Sans" panose="020B0606030504020204" pitchFamily="34" charset="0"/>
              </a:rPr>
              <a:t>decisión</a:t>
            </a:r>
            <a:r>
              <a:rPr lang="en-US" altLang="ru-RU" sz="2000" dirty="0">
                <a:latin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2000" i="1" dirty="0">
                <a:latin typeface="Open Sans" panose="020B0606030504020204" pitchFamily="34" charset="0"/>
                <a:cs typeface="Open Sans" panose="020B0606030504020204" pitchFamily="34" charset="0"/>
              </a:rPr>
              <a:t>argumenta, </a:t>
            </a:r>
            <a:r>
              <a:rPr lang="en-US" altLang="ru-RU" sz="2000" i="1" dirty="0" err="1">
                <a:latin typeface="Open Sans" panose="020B0606030504020204" pitchFamily="34" charset="0"/>
                <a:cs typeface="Open Sans" panose="020B0606030504020204" pitchFamily="34" charset="0"/>
              </a:rPr>
              <a:t>defiende</a:t>
            </a:r>
            <a:r>
              <a:rPr lang="en-US" altLang="ru-RU" sz="2000" i="1" dirty="0">
                <a:latin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ru-RU" sz="2000" i="1" dirty="0" err="1">
                <a:latin typeface="Open Sans" panose="020B0606030504020204" pitchFamily="34" charset="0"/>
                <a:cs typeface="Open Sans" panose="020B0606030504020204" pitchFamily="34" charset="0"/>
              </a:rPr>
              <a:t>critica</a:t>
            </a:r>
            <a:r>
              <a:rPr lang="en-US" altLang="ru-RU" sz="2000" i="1" dirty="0">
                <a:latin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ru-RU" sz="2000" i="1" dirty="0" err="1">
                <a:latin typeface="Open Sans" panose="020B0606030504020204" pitchFamily="34" charset="0"/>
                <a:cs typeface="Open Sans" panose="020B0606030504020204" pitchFamily="34" charset="0"/>
              </a:rPr>
              <a:t>valora</a:t>
            </a:r>
            <a:r>
              <a:rPr lang="en-US" altLang="ru-RU" sz="2000" i="1" dirty="0">
                <a:latin typeface="Open Sans" panose="020B0606030504020204" pitchFamily="34" charset="0"/>
                <a:cs typeface="Open Sans" panose="020B0606030504020204" pitchFamily="34" charset="0"/>
              </a:rPr>
              <a:t>…</a:t>
            </a:r>
            <a:endParaRPr lang="ru-RU" altLang="ru-RU" sz="2000" i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TextBox 93">
            <a:extLst>
              <a:ext uri="{FF2B5EF4-FFF2-40B4-BE49-F238E27FC236}">
                <a16:creationId xmlns:a16="http://schemas.microsoft.com/office/drawing/2014/main" id="{5E61CE6A-9611-422D-A53E-56ACB3F44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4161" y="1947113"/>
            <a:ext cx="334004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2000" dirty="0">
                <a:latin typeface="Open Sans" panose="020B0606030504020204" pitchFamily="34" charset="0"/>
                <a:cs typeface="Open Sans" panose="020B0606030504020204" pitchFamily="34" charset="0"/>
              </a:rPr>
              <a:t>Genera </a:t>
            </a:r>
            <a:r>
              <a:rPr lang="en-US" altLang="ru-RU" sz="2000" dirty="0" err="1">
                <a:latin typeface="Open Sans" panose="020B0606030504020204" pitchFamily="34" charset="0"/>
                <a:cs typeface="Open Sans" panose="020B0606030504020204" pitchFamily="34" charset="0"/>
              </a:rPr>
              <a:t>contenido</a:t>
            </a:r>
            <a:r>
              <a:rPr lang="en-US" altLang="ru-RU" sz="2000" dirty="0">
                <a:latin typeface="Open Sans" panose="020B0606030504020204" pitchFamily="34" charset="0"/>
                <a:cs typeface="Open Sans" panose="020B0606030504020204" pitchFamily="34" charset="0"/>
              </a:rPr>
              <a:t> nuevo: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2000" i="1" dirty="0" err="1">
                <a:latin typeface="Open Sans" panose="020B0606030504020204" pitchFamily="34" charset="0"/>
                <a:cs typeface="Open Sans" panose="020B0606030504020204" pitchFamily="34" charset="0"/>
              </a:rPr>
              <a:t>diseña</a:t>
            </a:r>
            <a:r>
              <a:rPr lang="en-US" altLang="ru-RU" sz="2000" i="1" dirty="0">
                <a:latin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ru-RU" sz="2000" i="1" dirty="0" err="1">
                <a:latin typeface="Open Sans" panose="020B0606030504020204" pitchFamily="34" charset="0"/>
                <a:cs typeface="Open Sans" panose="020B0606030504020204" pitchFamily="34" charset="0"/>
              </a:rPr>
              <a:t>construye</a:t>
            </a:r>
            <a:r>
              <a:rPr lang="en-US" altLang="ru-RU" sz="2000" i="1" dirty="0">
                <a:latin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ru-RU" sz="2000" i="1" dirty="0" err="1">
                <a:latin typeface="Open Sans" panose="020B0606030504020204" pitchFamily="34" charset="0"/>
                <a:cs typeface="Open Sans" panose="020B0606030504020204" pitchFamily="34" charset="0"/>
              </a:rPr>
              <a:t>desarrolla</a:t>
            </a:r>
            <a:r>
              <a:rPr lang="en-US" altLang="ru-RU" sz="2000" i="1" dirty="0">
                <a:latin typeface="Open Sans" panose="020B0606030504020204" pitchFamily="34" charset="0"/>
                <a:cs typeface="Open Sans" panose="020B0606030504020204" pitchFamily="34" charset="0"/>
              </a:rPr>
              <a:t>, formula, </a:t>
            </a:r>
            <a:r>
              <a:rPr lang="en-US" altLang="ru-RU" sz="2000" i="1" dirty="0" err="1">
                <a:latin typeface="Open Sans" panose="020B0606030504020204" pitchFamily="34" charset="0"/>
                <a:cs typeface="Open Sans" panose="020B0606030504020204" pitchFamily="34" charset="0"/>
              </a:rPr>
              <a:t>investiga</a:t>
            </a:r>
            <a:r>
              <a:rPr lang="en-US" altLang="ru-RU" sz="2000" i="1" dirty="0">
                <a:latin typeface="Open Sans" panose="020B0606030504020204" pitchFamily="34" charset="0"/>
                <a:cs typeface="Open Sans" panose="020B0606030504020204" pitchFamily="34" charset="0"/>
              </a:rPr>
              <a:t>…</a:t>
            </a:r>
            <a:endParaRPr lang="ru-RU" altLang="ru-RU" sz="2000" i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08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91</Words>
  <Application>Microsoft Office PowerPoint</Application>
  <PresentationFormat>Panorámica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Open Sans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Mónica Cortiñas Ugalde</dc:creator>
  <cp:lastModifiedBy>Mónica Cortiñas Ugalde</cp:lastModifiedBy>
  <cp:revision>2</cp:revision>
  <dcterms:created xsi:type="dcterms:W3CDTF">2018-08-02T08:18:53Z</dcterms:created>
  <dcterms:modified xsi:type="dcterms:W3CDTF">2018-08-02T08:30:35Z</dcterms:modified>
</cp:coreProperties>
</file>