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6411" autoAdjust="0"/>
  </p:normalViewPr>
  <p:slideViewPr>
    <p:cSldViewPr snapToGrid="0">
      <p:cViewPr varScale="1">
        <p:scale>
          <a:sx n="96" d="100"/>
          <a:sy n="96" d="100"/>
        </p:scale>
        <p:origin x="18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05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8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7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31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42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91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6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77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1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24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84E1-9DD7-4090-B8BD-4F9E23FF5892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1EA9-DFA1-420E-AD72-33DD7C88CE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4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9819469-756D-4D06-9DAB-6B7288D8DCDA}"/>
              </a:ext>
            </a:extLst>
          </p:cNvPr>
          <p:cNvGrpSpPr>
            <a:grpSpLocks noChangeAspect="1"/>
          </p:cNvGrpSpPr>
          <p:nvPr/>
        </p:nvGrpSpPr>
        <p:grpSpPr>
          <a:xfrm>
            <a:off x="3667616" y="2028066"/>
            <a:ext cx="2248603" cy="2038566"/>
            <a:chOff x="2757487" y="1547982"/>
            <a:chExt cx="3505201" cy="3177779"/>
          </a:xfrm>
        </p:grpSpPr>
        <p:sp>
          <p:nvSpPr>
            <p:cNvPr id="2051" name="Freeform 7"/>
            <p:cNvSpPr>
              <a:spLocks/>
            </p:cNvSpPr>
            <p:nvPr/>
          </p:nvSpPr>
          <p:spPr bwMode="auto">
            <a:xfrm>
              <a:off x="2757487" y="2731464"/>
              <a:ext cx="1709738" cy="1994297"/>
            </a:xfrm>
            <a:custGeom>
              <a:avLst/>
              <a:gdLst>
                <a:gd name="T0" fmla="*/ 1608659 w 530"/>
                <a:gd name="T1" fmla="*/ 1191845 h 618"/>
                <a:gd name="T2" fmla="*/ 873149 w 530"/>
                <a:gd name="T3" fmla="*/ 55935 h 618"/>
                <a:gd name="T4" fmla="*/ 795727 w 530"/>
                <a:gd name="T5" fmla="*/ 21513 h 618"/>
                <a:gd name="T6" fmla="*/ 378508 w 530"/>
                <a:gd name="T7" fmla="*/ 1931908 h 618"/>
                <a:gd name="T8" fmla="*/ 1634466 w 530"/>
                <a:gd name="T9" fmla="*/ 2659062 h 618"/>
                <a:gd name="T10" fmla="*/ 1634466 w 530"/>
                <a:gd name="T11" fmla="*/ 2659062 h 618"/>
                <a:gd name="T12" fmla="*/ 2240939 w 530"/>
                <a:gd name="T13" fmla="*/ 2521376 h 618"/>
                <a:gd name="T14" fmla="*/ 2249541 w 530"/>
                <a:gd name="T15" fmla="*/ 2439625 h 618"/>
                <a:gd name="T16" fmla="*/ 1634466 w 530"/>
                <a:gd name="T17" fmla="*/ 1234872 h 618"/>
                <a:gd name="T18" fmla="*/ 1608659 w 530"/>
                <a:gd name="T19" fmla="*/ 1191845 h 6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52" name="Freeform 8"/>
            <p:cNvSpPr>
              <a:spLocks/>
            </p:cNvSpPr>
            <p:nvPr/>
          </p:nvSpPr>
          <p:spPr bwMode="auto">
            <a:xfrm>
              <a:off x="4654154" y="2731464"/>
              <a:ext cx="1608534" cy="1994297"/>
            </a:xfrm>
            <a:custGeom>
              <a:avLst/>
              <a:gdLst>
                <a:gd name="T0" fmla="*/ 1401155 w 499"/>
                <a:gd name="T1" fmla="*/ 55935 h 618"/>
                <a:gd name="T2" fmla="*/ 666193 w 499"/>
                <a:gd name="T3" fmla="*/ 1191845 h 618"/>
                <a:gd name="T4" fmla="*/ 640405 w 499"/>
                <a:gd name="T5" fmla="*/ 1234872 h 618"/>
                <a:gd name="T6" fmla="*/ 30086 w 499"/>
                <a:gd name="T7" fmla="*/ 2439625 h 618"/>
                <a:gd name="T8" fmla="*/ 38682 w 499"/>
                <a:gd name="T9" fmla="*/ 2521376 h 618"/>
                <a:gd name="T10" fmla="*/ 644703 w 499"/>
                <a:gd name="T11" fmla="*/ 2659062 h 618"/>
                <a:gd name="T12" fmla="*/ 1899726 w 499"/>
                <a:gd name="T13" fmla="*/ 1931908 h 618"/>
                <a:gd name="T14" fmla="*/ 2045858 w 499"/>
                <a:gd name="T15" fmla="*/ 834722 h 618"/>
                <a:gd name="T16" fmla="*/ 1478520 w 499"/>
                <a:gd name="T17" fmla="*/ 21513 h 618"/>
                <a:gd name="T18" fmla="*/ 1401155 w 499"/>
                <a:gd name="T19" fmla="*/ 55935 h 6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53" name="Freeform 9"/>
            <p:cNvSpPr>
              <a:spLocks/>
            </p:cNvSpPr>
            <p:nvPr/>
          </p:nvSpPr>
          <p:spPr bwMode="auto">
            <a:xfrm>
              <a:off x="4048125" y="3676820"/>
              <a:ext cx="1025129" cy="884635"/>
            </a:xfrm>
            <a:custGeom>
              <a:avLst/>
              <a:gdLst>
                <a:gd name="T0" fmla="*/ 709208 w 318"/>
                <a:gd name="T1" fmla="*/ 1166598 h 274"/>
                <a:gd name="T2" fmla="*/ 1362540 w 318"/>
                <a:gd name="T3" fmla="*/ 60267 h 274"/>
                <a:gd name="T4" fmla="*/ 1293768 w 318"/>
                <a:gd name="T5" fmla="*/ 12914 h 274"/>
                <a:gd name="T6" fmla="*/ 683419 w 318"/>
                <a:gd name="T7" fmla="*/ 142058 h 274"/>
                <a:gd name="T8" fmla="*/ 68772 w 318"/>
                <a:gd name="T9" fmla="*/ 12914 h 274"/>
                <a:gd name="T10" fmla="*/ 0 w 318"/>
                <a:gd name="T11" fmla="*/ 60267 h 274"/>
                <a:gd name="T12" fmla="*/ 653331 w 318"/>
                <a:gd name="T13" fmla="*/ 1166598 h 274"/>
                <a:gd name="T14" fmla="*/ 709208 w 318"/>
                <a:gd name="T15" fmla="*/ 1166598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54" name="Freeform 10"/>
            <p:cNvSpPr>
              <a:spLocks/>
            </p:cNvSpPr>
            <p:nvPr/>
          </p:nvSpPr>
          <p:spPr bwMode="auto">
            <a:xfrm>
              <a:off x="3476625" y="1547982"/>
              <a:ext cx="2166938" cy="1087041"/>
            </a:xfrm>
            <a:custGeom>
              <a:avLst/>
              <a:gdLst>
                <a:gd name="T0" fmla="*/ 1444625 w 672"/>
                <a:gd name="T1" fmla="*/ 0 h 337"/>
                <a:gd name="T2" fmla="*/ 0 w 672"/>
                <a:gd name="T3" fmla="*/ 1320361 h 337"/>
                <a:gd name="T4" fmla="*/ 68792 w 672"/>
                <a:gd name="T5" fmla="*/ 1367671 h 337"/>
                <a:gd name="T6" fmla="*/ 670719 w 672"/>
                <a:gd name="T7" fmla="*/ 1247247 h 337"/>
                <a:gd name="T8" fmla="*/ 1418828 w 672"/>
                <a:gd name="T9" fmla="*/ 1440785 h 337"/>
                <a:gd name="T10" fmla="*/ 1466122 w 672"/>
                <a:gd name="T11" fmla="*/ 1440785 h 337"/>
                <a:gd name="T12" fmla="*/ 2218531 w 672"/>
                <a:gd name="T13" fmla="*/ 1247247 h 337"/>
                <a:gd name="T14" fmla="*/ 2816159 w 672"/>
                <a:gd name="T15" fmla="*/ 1367671 h 337"/>
                <a:gd name="T16" fmla="*/ 2884951 w 672"/>
                <a:gd name="T17" fmla="*/ 1320361 h 337"/>
                <a:gd name="T18" fmla="*/ 1444625 w 672"/>
                <a:gd name="T19" fmla="*/ 0 h 3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55" name="Freeform 11"/>
            <p:cNvSpPr>
              <a:spLocks/>
            </p:cNvSpPr>
            <p:nvPr/>
          </p:nvSpPr>
          <p:spPr bwMode="auto">
            <a:xfrm>
              <a:off x="3467101" y="2544536"/>
              <a:ext cx="1012031" cy="1007269"/>
            </a:xfrm>
            <a:custGeom>
              <a:avLst/>
              <a:gdLst>
                <a:gd name="T0" fmla="*/ 631714 w 314"/>
                <a:gd name="T1" fmla="*/ 1321502 h 312"/>
                <a:gd name="T2" fmla="*/ 704769 w 314"/>
                <a:gd name="T3" fmla="*/ 1287066 h 312"/>
                <a:gd name="T4" fmla="*/ 902448 w 314"/>
                <a:gd name="T5" fmla="*/ 693035 h 312"/>
                <a:gd name="T6" fmla="*/ 1319293 w 314"/>
                <a:gd name="T7" fmla="*/ 223838 h 312"/>
                <a:gd name="T8" fmla="*/ 1310699 w 314"/>
                <a:gd name="T9" fmla="*/ 142051 h 312"/>
                <a:gd name="T10" fmla="*/ 683282 w 314"/>
                <a:gd name="T11" fmla="*/ 0 h 312"/>
                <a:gd name="T12" fmla="*/ 0 w 314"/>
                <a:gd name="T13" fmla="*/ 172183 h 312"/>
                <a:gd name="T14" fmla="*/ 631714 w 314"/>
                <a:gd name="T15" fmla="*/ 1321502 h 3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56" name="Freeform 12"/>
            <p:cNvSpPr>
              <a:spLocks/>
            </p:cNvSpPr>
            <p:nvPr/>
          </p:nvSpPr>
          <p:spPr bwMode="auto">
            <a:xfrm>
              <a:off x="4654154" y="2551679"/>
              <a:ext cx="989409" cy="987028"/>
            </a:xfrm>
            <a:custGeom>
              <a:avLst/>
              <a:gdLst>
                <a:gd name="T0" fmla="*/ 38674 w 307"/>
                <a:gd name="T1" fmla="*/ 133324 h 306"/>
                <a:gd name="T2" fmla="*/ 30080 w 307"/>
                <a:gd name="T3" fmla="*/ 219340 h 306"/>
                <a:gd name="T4" fmla="*/ 434008 w 307"/>
                <a:gd name="T5" fmla="*/ 679522 h 306"/>
                <a:gd name="T6" fmla="*/ 631675 w 307"/>
                <a:gd name="T7" fmla="*/ 1260127 h 306"/>
                <a:gd name="T8" fmla="*/ 709023 w 307"/>
                <a:gd name="T9" fmla="*/ 1294533 h 306"/>
                <a:gd name="T10" fmla="*/ 1319213 w 307"/>
                <a:gd name="T11" fmla="*/ 197836 h 306"/>
                <a:gd name="T12" fmla="*/ 1293430 w 307"/>
                <a:gd name="T13" fmla="*/ 150527 h 306"/>
                <a:gd name="T14" fmla="*/ 648864 w 307"/>
                <a:gd name="T15" fmla="*/ 0 h 306"/>
                <a:gd name="T16" fmla="*/ 38674 w 307"/>
                <a:gd name="T17" fmla="*/ 133324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069" name="Rectangle 25"/>
          <p:cNvSpPr>
            <a:spLocks noChangeArrowheads="1"/>
          </p:cNvSpPr>
          <p:nvPr/>
        </p:nvSpPr>
        <p:spPr bwMode="auto">
          <a:xfrm>
            <a:off x="3121952" y="47555"/>
            <a:ext cx="290009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dirty="0" err="1">
                <a:solidFill>
                  <a:srgbClr val="000000"/>
                </a:solidFill>
                <a:latin typeface="Montserrat" panose="02000505000000020004" pitchFamily="2" charset="0"/>
              </a:rPr>
              <a:t>Ciencia</a:t>
            </a:r>
            <a:r>
              <a:rPr lang="en-US" altLang="en-US" sz="4000" dirty="0">
                <a:solidFill>
                  <a:srgbClr val="000000"/>
                </a:solidFill>
                <a:latin typeface="Montserrat" panose="02000505000000020004" pitchFamily="2" charset="0"/>
              </a:rPr>
              <a:t> 2.0</a:t>
            </a:r>
            <a:endParaRPr lang="en-US" altLang="en-US" sz="1400" dirty="0"/>
          </a:p>
        </p:txBody>
      </p:sp>
      <p:sp>
        <p:nvSpPr>
          <p:cNvPr id="2071" name="TextBox 93"/>
          <p:cNvSpPr txBox="1">
            <a:spLocks noChangeArrowheads="1"/>
          </p:cNvSpPr>
          <p:nvPr/>
        </p:nvSpPr>
        <p:spPr bwMode="auto">
          <a:xfrm>
            <a:off x="5638624" y="4857400"/>
            <a:ext cx="315798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b="1" cap="all">
                <a:latin typeface="Open Sans Semibold" panose="020B0706030804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ru-RU" sz="2000" dirty="0" err="1"/>
              <a:t>Recogida</a:t>
            </a:r>
            <a:r>
              <a:rPr lang="en-US" altLang="ru-RU" sz="2000" dirty="0"/>
              <a:t> de </a:t>
            </a:r>
            <a:r>
              <a:rPr lang="en-US" altLang="ru-RU" sz="2000" dirty="0" err="1"/>
              <a:t>datos</a:t>
            </a:r>
            <a:endParaRPr lang="en-US" altLang="ru-RU" sz="2000" dirty="0"/>
          </a:p>
          <a:p>
            <a:r>
              <a:rPr lang="en-US" altLang="ru-RU" sz="2000" dirty="0" err="1"/>
              <a:t>Análisis</a:t>
            </a:r>
            <a:r>
              <a:rPr lang="en-US" altLang="ru-RU" sz="2000" dirty="0"/>
              <a:t> de </a:t>
            </a:r>
            <a:r>
              <a:rPr lang="en-US" altLang="ru-RU" sz="2000" dirty="0" err="1"/>
              <a:t>datos</a:t>
            </a:r>
            <a:endParaRPr lang="ru-RU" altLang="ru-RU" sz="2000" dirty="0"/>
          </a:p>
        </p:txBody>
      </p:sp>
      <p:sp>
        <p:nvSpPr>
          <p:cNvPr id="2073" name="TextBox 93"/>
          <p:cNvSpPr txBox="1">
            <a:spLocks noChangeArrowheads="1"/>
          </p:cNvSpPr>
          <p:nvPr/>
        </p:nvSpPr>
        <p:spPr bwMode="auto">
          <a:xfrm>
            <a:off x="0" y="4788402"/>
            <a:ext cx="344660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b="1" cap="all">
                <a:latin typeface="Open Sans Semibold" panose="020B0706030804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ru-RU" sz="2000" dirty="0" err="1"/>
              <a:t>Difusión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comunicación</a:t>
            </a:r>
            <a:r>
              <a:rPr lang="en-US" altLang="ru-RU" sz="2000" dirty="0"/>
              <a:t> y gestion de </a:t>
            </a:r>
            <a:r>
              <a:rPr lang="en-US" altLang="ru-RU" sz="2000" dirty="0" err="1"/>
              <a:t>impacto</a:t>
            </a:r>
            <a:endParaRPr lang="ru-RU" altLang="ru-RU" sz="2000" dirty="0"/>
          </a:p>
        </p:txBody>
      </p:sp>
      <p:sp>
        <p:nvSpPr>
          <p:cNvPr id="27" name="TextBox 93">
            <a:extLst>
              <a:ext uri="{FF2B5EF4-FFF2-40B4-BE49-F238E27FC236}">
                <a16:creationId xmlns:a16="http://schemas.microsoft.com/office/drawing/2014/main" id="{835D4940-7094-45D9-B9A0-3702979FA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006" y="823909"/>
            <a:ext cx="31579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AC344"/>
                </a:solidFill>
                <a:latin typeface="Open Sans Semibold" panose="020B0706030804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ru-RU" sz="2000" cap="all" dirty="0" err="1">
                <a:solidFill>
                  <a:schemeClr val="tx1"/>
                </a:solidFill>
              </a:rPr>
              <a:t>Búsqueda</a:t>
            </a:r>
            <a:r>
              <a:rPr lang="en-US" altLang="ru-RU" sz="2000" cap="all" dirty="0">
                <a:solidFill>
                  <a:schemeClr val="tx1"/>
                </a:solidFill>
              </a:rPr>
              <a:t>, </a:t>
            </a:r>
            <a:r>
              <a:rPr lang="en-US" altLang="ru-RU" sz="2000" cap="all" dirty="0" err="1">
                <a:solidFill>
                  <a:schemeClr val="tx1"/>
                </a:solidFill>
              </a:rPr>
              <a:t>Acceso</a:t>
            </a:r>
            <a:r>
              <a:rPr lang="en-US" altLang="ru-RU" sz="2000" cap="all" dirty="0">
                <a:solidFill>
                  <a:schemeClr val="tx1"/>
                </a:solidFill>
              </a:rPr>
              <a:t> y </a:t>
            </a:r>
            <a:r>
              <a:rPr lang="en-US" altLang="ru-RU" sz="2000" cap="all" dirty="0" err="1">
                <a:solidFill>
                  <a:schemeClr val="tx1"/>
                </a:solidFill>
              </a:rPr>
              <a:t>Gestión</a:t>
            </a:r>
            <a:r>
              <a:rPr lang="en-US" altLang="ru-RU" sz="2000" cap="all" dirty="0">
                <a:solidFill>
                  <a:schemeClr val="tx1"/>
                </a:solidFill>
              </a:rPr>
              <a:t> de </a:t>
            </a:r>
            <a:r>
              <a:rPr lang="en-US" altLang="ru-RU" sz="2000" cap="all" dirty="0" err="1">
                <a:solidFill>
                  <a:schemeClr val="tx1"/>
                </a:solidFill>
              </a:rPr>
              <a:t>Información</a:t>
            </a:r>
            <a:endParaRPr lang="ru-RU" altLang="ru-RU" sz="2000" cap="all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E8AF3B3-22F3-42F4-A69A-D0505561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9" y="1532265"/>
            <a:ext cx="1524732" cy="6098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F7CDAE4-478D-4BDB-8EDD-E6DC0E3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92" y="1692353"/>
            <a:ext cx="912981" cy="4771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F629135-54ED-44A5-9F7B-F1C5F1A3D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5" y="3498367"/>
            <a:ext cx="1170791" cy="7296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EDC034-A54C-46CF-B249-72F8EF80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972" y="5756974"/>
            <a:ext cx="1497935" cy="6320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31FD1F-8B97-42CE-9431-C077D0D61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999" y="5587588"/>
            <a:ext cx="1289367" cy="8930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DF27626-7547-4974-B72D-1BA29F74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1402" y="2613510"/>
            <a:ext cx="798268" cy="5360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E1646F-7F19-44F5-9292-CC01F08B2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415" y="2413985"/>
            <a:ext cx="2001126" cy="3680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74086A0-82A8-426D-B7E6-B49DEB40A5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93" y="1512679"/>
            <a:ext cx="1616633" cy="7636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68B8F4B-EB8F-470A-ADB0-93606A433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1014" y="3012163"/>
            <a:ext cx="1211381" cy="47710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BB05C3C-F9F8-464A-A12A-58D6580F82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71" y="2651985"/>
            <a:ext cx="1278126" cy="4542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FAEBC80-E2F7-4607-9446-9E0F9CF04C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5986" y="5575128"/>
            <a:ext cx="893005" cy="89300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A73BDE4-546D-4917-AD33-457825A7C8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4331" y="5365505"/>
            <a:ext cx="1337172" cy="133717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4D4163D-7932-4473-B32A-799D02AFC0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4751" y="3628344"/>
            <a:ext cx="1520440" cy="60989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86E2E6E-5D21-4D43-8D6C-2C87E50731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985" y="5759807"/>
            <a:ext cx="1605811" cy="66908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A81F752-6496-4B1E-B700-A39C8B632F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6333" y="3648150"/>
            <a:ext cx="1300742" cy="55909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FBBEEA1-2412-4873-B7E3-99E90D8FA9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7927" y="5755865"/>
            <a:ext cx="1130689" cy="633186"/>
          </a:xfrm>
          <a:prstGeom prst="rect">
            <a:avLst/>
          </a:prstGeom>
        </p:spPr>
      </p:pic>
      <p:sp>
        <p:nvSpPr>
          <p:cNvPr id="62" name="TextBox 93">
            <a:extLst>
              <a:ext uri="{FF2B5EF4-FFF2-40B4-BE49-F238E27FC236}">
                <a16:creationId xmlns:a16="http://schemas.microsoft.com/office/drawing/2014/main" id="{1F6555DB-69D0-4A82-9CA0-97A0A52A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047" y="35677"/>
            <a:ext cx="30360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Fuente: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Elaboración</a:t>
            </a:r>
            <a:r>
              <a:rPr lang="en-US" sz="24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4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propia</a:t>
            </a:r>
            <a:endParaRPr lang="ru-RU" altLang="ru-RU" sz="2400" dirty="0">
              <a:solidFill>
                <a:srgbClr val="CC0033"/>
              </a:solidFill>
              <a:latin typeface="Yanone Kaffeesatz" panose="00000500000000000000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94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26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Open Sans Semibold</vt:lpstr>
      <vt:lpstr>Roboto Light</vt:lpstr>
      <vt:lpstr>Yanone Kaffeesatz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11</cp:revision>
  <dcterms:created xsi:type="dcterms:W3CDTF">2018-07-31T08:41:41Z</dcterms:created>
  <dcterms:modified xsi:type="dcterms:W3CDTF">2018-10-21T18:04:14Z</dcterms:modified>
</cp:coreProperties>
</file>