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DIN" panose="02000503040000020003" pitchFamily="2" charset="0"/>
      <p:regular r:id="rId9"/>
    </p:embeddedFont>
    <p:embeddedFont>
      <p:font typeface="FontAwesome" pitchFamily="2" charset="0"/>
      <p:regular r:id="rId10"/>
    </p:embeddedFont>
    <p:embeddedFont>
      <p:font typeface="Montserrat" panose="02000505000000020004" pitchFamily="2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6B"/>
    <a:srgbClr val="FAC344"/>
    <a:srgbClr val="E2412A"/>
    <a:srgbClr val="23929E"/>
    <a:srgbClr val="E787C3"/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0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26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28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54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19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1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73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0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61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68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50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AFED-A783-4187-8D78-00AE2FAA8417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6E92-2A0A-47FE-85AB-1A635A19E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7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22A46FAE-45A4-4361-9FAA-05BE2FB68D68}"/>
              </a:ext>
            </a:extLst>
          </p:cNvPr>
          <p:cNvGrpSpPr/>
          <p:nvPr/>
        </p:nvGrpSpPr>
        <p:grpSpPr>
          <a:xfrm>
            <a:off x="513207" y="1844961"/>
            <a:ext cx="5896763" cy="1661838"/>
            <a:chOff x="3191071" y="1013765"/>
            <a:chExt cx="3316929" cy="77916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3E88033-94DA-46F1-9B71-6F5023214FD5}"/>
                </a:ext>
              </a:extLst>
            </p:cNvPr>
            <p:cNvSpPr/>
            <p:nvPr/>
          </p:nvSpPr>
          <p:spPr>
            <a:xfrm>
              <a:off x="3191071" y="1013765"/>
              <a:ext cx="793102" cy="73594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s-ES" sz="9600" dirty="0">
                  <a:solidFill>
                    <a:srgbClr val="23929E"/>
                  </a:solidFill>
                  <a:latin typeface="FontAwesome" pitchFamily="2" charset="0"/>
                </a:rPr>
                <a:t></a:t>
              </a:r>
              <a:endParaRPr lang="es-ES" sz="9600" dirty="0">
                <a:solidFill>
                  <a:srgbClr val="23929E"/>
                </a:solidFill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579AC12-985A-41F0-9219-6248FCB6CD4F}"/>
                </a:ext>
              </a:extLst>
            </p:cNvPr>
            <p:cNvSpPr txBox="1"/>
            <p:nvPr/>
          </p:nvSpPr>
          <p:spPr>
            <a:xfrm>
              <a:off x="3915547" y="1071516"/>
              <a:ext cx="989333" cy="351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267" dirty="0">
                  <a:solidFill>
                    <a:srgbClr val="23929E"/>
                  </a:solidFill>
                  <a:latin typeface="DIN" panose="02000503040000020003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30.569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BBB5029-B5B0-44EC-BE74-ABBA39CB5F57}"/>
                </a:ext>
              </a:extLst>
            </p:cNvPr>
            <p:cNvSpPr txBox="1"/>
            <p:nvPr/>
          </p:nvSpPr>
          <p:spPr>
            <a:xfrm>
              <a:off x="3937518" y="1390442"/>
              <a:ext cx="2570482" cy="402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89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Millones de Inversión total en marketing en España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C82DC52-5FF5-4BE3-ADCC-0BC6244D01D7}"/>
              </a:ext>
            </a:extLst>
          </p:cNvPr>
          <p:cNvGrpSpPr/>
          <p:nvPr/>
        </p:nvGrpSpPr>
        <p:grpSpPr>
          <a:xfrm>
            <a:off x="513208" y="3891865"/>
            <a:ext cx="5653534" cy="1544569"/>
            <a:chOff x="3191071" y="1932231"/>
            <a:chExt cx="3180113" cy="724179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B5B9FEA-AC41-4E0A-BDF8-9748FADE48FE}"/>
                </a:ext>
              </a:extLst>
            </p:cNvPr>
            <p:cNvSpPr/>
            <p:nvPr/>
          </p:nvSpPr>
          <p:spPr>
            <a:xfrm>
              <a:off x="3191071" y="1952484"/>
              <a:ext cx="793102" cy="607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7822" dirty="0">
                  <a:solidFill>
                    <a:srgbClr val="E2412A"/>
                  </a:solidFill>
                  <a:latin typeface="FontAwesome" pitchFamily="2" charset="0"/>
                </a:rPr>
                <a:t>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197AB2C-DC64-4F33-8611-5CFCB0945979}"/>
                </a:ext>
              </a:extLst>
            </p:cNvPr>
            <p:cNvSpPr txBox="1"/>
            <p:nvPr/>
          </p:nvSpPr>
          <p:spPr>
            <a:xfrm>
              <a:off x="3921244" y="1932231"/>
              <a:ext cx="1149834" cy="351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267" dirty="0">
                  <a:solidFill>
                    <a:srgbClr val="E2412A"/>
                  </a:solidFill>
                  <a:latin typeface="DIN" panose="02000503040000020003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104.000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8CBDCB7-A83A-4216-8CA2-D69F393AD530}"/>
                </a:ext>
              </a:extLst>
            </p:cNvPr>
            <p:cNvSpPr txBox="1"/>
            <p:nvPr/>
          </p:nvSpPr>
          <p:spPr>
            <a:xfrm>
              <a:off x="3950631" y="2253926"/>
              <a:ext cx="2420553" cy="402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89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Personas empleadas en 63.000 empresas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BB38A0D-E24F-4590-B084-5B689E88A3AC}"/>
              </a:ext>
            </a:extLst>
          </p:cNvPr>
          <p:cNvGrpSpPr/>
          <p:nvPr/>
        </p:nvGrpSpPr>
        <p:grpSpPr>
          <a:xfrm>
            <a:off x="502143" y="5696937"/>
            <a:ext cx="5975115" cy="1739584"/>
            <a:chOff x="3184848" y="2767358"/>
            <a:chExt cx="3361002" cy="81561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46C9BEF-41B7-47AE-8A22-C598A73603FA}"/>
                </a:ext>
              </a:extLst>
            </p:cNvPr>
            <p:cNvSpPr/>
            <p:nvPr/>
          </p:nvSpPr>
          <p:spPr>
            <a:xfrm>
              <a:off x="3184848" y="2767358"/>
              <a:ext cx="793102" cy="607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7822" dirty="0">
                  <a:solidFill>
                    <a:srgbClr val="FAC344"/>
                  </a:solidFill>
                  <a:latin typeface="FontAwesome" pitchFamily="2" charset="0"/>
                </a:rPr>
                <a:t>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27083BA-2F29-4DCD-A756-A35097B49BF7}"/>
                </a:ext>
              </a:extLst>
            </p:cNvPr>
            <p:cNvSpPr txBox="1"/>
            <p:nvPr/>
          </p:nvSpPr>
          <p:spPr>
            <a:xfrm>
              <a:off x="3905723" y="2797941"/>
              <a:ext cx="585377" cy="351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267" dirty="0">
                  <a:solidFill>
                    <a:srgbClr val="FAC344"/>
                  </a:solidFill>
                  <a:latin typeface="DIN" panose="02000503040000020003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84FA93B-F148-4150-AD04-C40FE8898FFD}"/>
                </a:ext>
              </a:extLst>
            </p:cNvPr>
            <p:cNvSpPr txBox="1"/>
            <p:nvPr/>
          </p:nvSpPr>
          <p:spPr>
            <a:xfrm>
              <a:off x="3915547" y="3180487"/>
              <a:ext cx="2630303" cy="402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89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Crecimiento en comunicación digital y marketing móvil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2394444-024C-4895-9558-0B9937F111C1}"/>
              </a:ext>
            </a:extLst>
          </p:cNvPr>
          <p:cNvGrpSpPr/>
          <p:nvPr/>
        </p:nvGrpSpPr>
        <p:grpSpPr>
          <a:xfrm>
            <a:off x="513208" y="7687162"/>
            <a:ext cx="4178825" cy="1428306"/>
            <a:chOff x="3184848" y="3645848"/>
            <a:chExt cx="2350589" cy="669669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B520632-8BAB-4857-9A2A-AA2E391DAA76}"/>
                </a:ext>
              </a:extLst>
            </p:cNvPr>
            <p:cNvSpPr/>
            <p:nvPr/>
          </p:nvSpPr>
          <p:spPr>
            <a:xfrm>
              <a:off x="3184848" y="3645848"/>
              <a:ext cx="793102" cy="60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7822" dirty="0">
                  <a:solidFill>
                    <a:srgbClr val="2F526B"/>
                  </a:solidFill>
                  <a:latin typeface="FontAwesome" pitchFamily="2" charset="0"/>
                </a:rPr>
                <a:t>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134A169-D3A1-4480-9750-192AD0DD9063}"/>
                </a:ext>
              </a:extLst>
            </p:cNvPr>
            <p:cNvSpPr txBox="1"/>
            <p:nvPr/>
          </p:nvSpPr>
          <p:spPr>
            <a:xfrm>
              <a:off x="3949959" y="3698023"/>
              <a:ext cx="762108" cy="351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267" dirty="0">
                  <a:solidFill>
                    <a:srgbClr val="2F526B"/>
                  </a:solidFill>
                  <a:latin typeface="DIN" panose="02000503040000020003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2,7%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72E3BF-1167-466B-9F77-8A0EC031A968}"/>
                </a:ext>
              </a:extLst>
            </p:cNvPr>
            <p:cNvSpPr txBox="1"/>
            <p:nvPr/>
          </p:nvSpPr>
          <p:spPr>
            <a:xfrm>
              <a:off x="3971727" y="4092629"/>
              <a:ext cx="1563710" cy="22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89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Porcentaje del PIB</a:t>
              </a: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566C70B-87CF-43EC-9509-7C0AD8E493EA}"/>
              </a:ext>
            </a:extLst>
          </p:cNvPr>
          <p:cNvSpPr txBox="1"/>
          <p:nvPr/>
        </p:nvSpPr>
        <p:spPr>
          <a:xfrm>
            <a:off x="413591" y="367581"/>
            <a:ext cx="6030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>
                <a:solidFill>
                  <a:srgbClr val="61605E"/>
                </a:solidFill>
                <a:latin typeface="Montserrat" panose="02000505000000020004" pitchFamily="2" charset="0"/>
                <a:ea typeface="Roboto" panose="02000000000000000000" pitchFamily="2" charset="0"/>
              </a:rPr>
              <a:t>MARKETING EN ESPAÑA</a:t>
            </a:r>
          </a:p>
          <a:p>
            <a:pPr algn="ctr"/>
            <a:r>
              <a:rPr lang="es-ES" sz="3600" b="1" dirty="0">
                <a:solidFill>
                  <a:srgbClr val="61605E"/>
                </a:solidFill>
                <a:latin typeface="Montserrat" panose="02000505000000020004" pitchFamily="2" charset="0"/>
                <a:ea typeface="Roboto" panose="02000000000000000000" pitchFamily="2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227408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36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Roboto</vt:lpstr>
      <vt:lpstr>DIN</vt:lpstr>
      <vt:lpstr>Arial</vt:lpstr>
      <vt:lpstr>Open Sans</vt:lpstr>
      <vt:lpstr>Calibri Light</vt:lpstr>
      <vt:lpstr>FontAwesome</vt:lpstr>
      <vt:lpstr>Montserrat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11</cp:revision>
  <dcterms:created xsi:type="dcterms:W3CDTF">2018-01-29T13:15:01Z</dcterms:created>
  <dcterms:modified xsi:type="dcterms:W3CDTF">2018-08-12T06:55:07Z</dcterms:modified>
</cp:coreProperties>
</file>