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379" r:id="rId2"/>
    <p:sldId id="380" r:id="rId3"/>
    <p:sldId id="261" r:id="rId4"/>
    <p:sldId id="263" r:id="rId5"/>
  </p:sldIdLst>
  <p:sldSz cx="12192000" cy="6858000"/>
  <p:notesSz cx="6797675" cy="9926638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DIN" panose="02000503040000020003" pitchFamily="2" charset="0"/>
      <p:regular r:id="rId12"/>
      <p:bold r:id="rId13"/>
    </p:embeddedFont>
    <p:embeddedFont>
      <p:font typeface="Montserrat" panose="02000505000000020004" pitchFamily="2" charset="0"/>
      <p:regular r:id="rId14"/>
    </p:embeddedFont>
    <p:embeddedFont>
      <p:font typeface="Roboto Condensed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65280"/>
    <a:srgbClr val="23929E"/>
    <a:srgbClr val="E2412A"/>
    <a:srgbClr val="E24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5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7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13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07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83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1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88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4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92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8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58C0-A34E-4F5E-A700-B13336C1CA8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C643-A5AD-453A-8209-160E987275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2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keting-trends-congress.com/content/journal-marketing-trends-published-issues" TargetMode="External"/><Relationship Id="rId2" Type="http://schemas.openxmlformats.org/officeDocument/2006/relationships/hyperlink" Target="https://doi.org/10.1108/IJWBR-2012-001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11">
            <a:extLst>
              <a:ext uri="{FF2B5EF4-FFF2-40B4-BE49-F238E27FC236}">
                <a16:creationId xmlns:a16="http://schemas.microsoft.com/office/drawing/2014/main" id="{58F783FF-615F-4911-A056-485F3D53E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2728" y="1868108"/>
            <a:ext cx="2739745" cy="2743200"/>
          </a:xfrm>
          <a:prstGeom prst="ellipse">
            <a:avLst/>
          </a:prstGeom>
          <a:solidFill>
            <a:srgbClr val="065280">
              <a:alpha val="89804"/>
            </a:srgbClr>
          </a:solidFill>
          <a:ln>
            <a:noFill/>
          </a:ln>
          <a:extLst/>
        </p:spPr>
        <p:txBody>
          <a:bodyPr lIns="0" rIns="0" anchor="ctr" anchorCtr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s-ES" altLang="en-US" sz="5400" dirty="0">
                <a:solidFill>
                  <a:schemeClr val="bg1"/>
                </a:solidFill>
                <a:latin typeface="DIN" panose="02000503040000020003" pitchFamily="2" charset="0"/>
              </a:rPr>
              <a:t>1</a:t>
            </a:r>
          </a:p>
          <a:p>
            <a:pPr algn="ctr">
              <a:buNone/>
            </a:pPr>
            <a:r>
              <a:rPr lang="es-ES" altLang="en-US" sz="18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Estrategia y gestión de los canales de distribución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6F0CD035-39F9-4469-A00B-D405606E1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9637" y="3064427"/>
            <a:ext cx="2730729" cy="2743200"/>
          </a:xfrm>
          <a:prstGeom prst="ellipse">
            <a:avLst/>
          </a:prstGeom>
          <a:solidFill>
            <a:srgbClr val="23929E">
              <a:alpha val="89804"/>
            </a:srgbClr>
          </a:solidFill>
          <a:ln>
            <a:noFill/>
          </a:ln>
          <a:extLst/>
        </p:spPr>
        <p:txBody>
          <a:bodyPr anchor="ctr" anchorCtr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s-ES" altLang="en-US" sz="5400" dirty="0">
                <a:solidFill>
                  <a:schemeClr val="bg1"/>
                </a:solidFill>
                <a:latin typeface="DIN" panose="02000503040000020003" pitchFamily="2" charset="0"/>
              </a:rPr>
              <a:t>3</a:t>
            </a:r>
            <a:endParaRPr lang="en-US" altLang="en-US" sz="5400" dirty="0">
              <a:solidFill>
                <a:schemeClr val="bg1"/>
              </a:solidFill>
              <a:latin typeface="DIN" panose="02000503040000020003" pitchFamily="2" charset="0"/>
            </a:endParaRPr>
          </a:p>
          <a:p>
            <a:pPr algn="ctr">
              <a:buNone/>
            </a:pPr>
            <a:r>
              <a:rPr lang="en-US" altLang="en-US" sz="18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El </a:t>
            </a:r>
            <a:r>
              <a:rPr lang="en-US" altLang="en-US" sz="1800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encuentro</a:t>
            </a:r>
            <a:r>
              <a:rPr lang="en-US" altLang="en-US" sz="18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entre la </a:t>
            </a:r>
            <a:r>
              <a:rPr lang="en-US" altLang="en-US" sz="1800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oferta</a:t>
            </a:r>
            <a:r>
              <a:rPr lang="en-US" altLang="en-US" sz="18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y la </a:t>
            </a:r>
            <a:r>
              <a:rPr lang="en-US" altLang="en-US" sz="1800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demanda</a:t>
            </a:r>
            <a:r>
              <a:rPr lang="en-US" altLang="en-US" sz="18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y la </a:t>
            </a:r>
            <a:r>
              <a:rPr lang="en-US" altLang="en-US" sz="1800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productividad</a:t>
            </a:r>
            <a:r>
              <a:rPr lang="en-US" altLang="en-US" sz="18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del marketing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4299678A-A677-4589-A6AA-E1307DF7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253977"/>
            <a:ext cx="79669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350" b="1" dirty="0">
                <a:solidFill>
                  <a:srgbClr val="C3C5C4"/>
                </a:solidFill>
                <a:latin typeface="Montserrat" panose="02000505000000020004" pitchFamily="2" charset="0"/>
              </a:rPr>
              <a:t>PRECIOS</a:t>
            </a:r>
            <a:endParaRPr lang="en-US" altLang="en-US" sz="1350" dirty="0">
              <a:solidFill>
                <a:srgbClr val="C3C5C4"/>
              </a:solidFill>
              <a:latin typeface="Montserrat" panose="02000505000000020004" pitchFamily="2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48E9C7B1-74F3-4E0B-8359-035A4C871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6" y="1289522"/>
            <a:ext cx="1312859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350" b="1" dirty="0">
                <a:solidFill>
                  <a:srgbClr val="C3C5C4"/>
                </a:solidFill>
                <a:latin typeface="Montserrat" panose="02000505000000020004" pitchFamily="2" charset="0"/>
              </a:rPr>
              <a:t>DISTRIBUCIÓN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5387865-B294-469B-906B-E6D240F9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857" y="5426984"/>
            <a:ext cx="137377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350" b="1" dirty="0">
                <a:solidFill>
                  <a:srgbClr val="C3C5C4"/>
                </a:solidFill>
                <a:latin typeface="Montserrat" panose="02000505000000020004" pitchFamily="2" charset="0"/>
              </a:rPr>
              <a:t>METODOLOGÍA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ABF72C0-3069-4EB0-B005-24D043E9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558" y="5115359"/>
            <a:ext cx="1980481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350" b="1" dirty="0">
                <a:solidFill>
                  <a:srgbClr val="C3C5C4"/>
                </a:solidFill>
                <a:latin typeface="Montserrat" panose="02000505000000020004" pitchFamily="2" charset="0"/>
              </a:rPr>
              <a:t>MARKETING PRODUCTOS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350" b="1" dirty="0">
                <a:solidFill>
                  <a:srgbClr val="C3C5C4"/>
                </a:solidFill>
                <a:latin typeface="Montserrat" panose="02000505000000020004" pitchFamily="2" charset="0"/>
              </a:rPr>
              <a:t>AGROALIMENTARIOS</a:t>
            </a:r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1A6851CF-423A-4091-8967-9986BFDC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639" y="1172009"/>
            <a:ext cx="1038746" cy="4154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350" b="1" dirty="0">
                <a:solidFill>
                  <a:srgbClr val="C3C5C4"/>
                </a:solidFill>
                <a:latin typeface="Montserrat" panose="02000505000000020004" pitchFamily="2" charset="0"/>
              </a:rPr>
              <a:t>PRODUCTO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350" b="1" dirty="0">
                <a:solidFill>
                  <a:srgbClr val="C3C5C4"/>
                </a:solidFill>
                <a:latin typeface="Montserrat" panose="02000505000000020004" pitchFamily="2" charset="0"/>
              </a:rPr>
              <a:t> Y MARCA</a:t>
            </a: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3349953-0FD9-45F6-93A6-42DF205F00E5}"/>
              </a:ext>
            </a:extLst>
          </p:cNvPr>
          <p:cNvGrpSpPr/>
          <p:nvPr/>
        </p:nvGrpSpPr>
        <p:grpSpPr>
          <a:xfrm>
            <a:off x="5103582" y="6084999"/>
            <a:ext cx="2541331" cy="594000"/>
            <a:chOff x="4333710" y="5688610"/>
            <a:chExt cx="3388441" cy="792000"/>
          </a:xfrm>
        </p:grpSpPr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E66862BC-CED6-48C9-92A2-5B408522C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1" y="5807611"/>
              <a:ext cx="2464350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350" b="1" dirty="0">
                  <a:solidFill>
                    <a:srgbClr val="C3C5C4"/>
                  </a:solidFill>
                  <a:latin typeface="Montserrat" panose="02000505000000020004" pitchFamily="2" charset="0"/>
                </a:rPr>
                <a:t>COMPORTAMIENTO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350" b="1" dirty="0">
                  <a:solidFill>
                    <a:srgbClr val="C3C5C4"/>
                  </a:solidFill>
                  <a:latin typeface="Montserrat" panose="02000505000000020004" pitchFamily="2" charset="0"/>
                </a:rPr>
                <a:t>DEL CONSUMIDOR</a:t>
              </a:r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959A10E6-2034-4F62-A76E-8C0A08C2B7F8}"/>
                </a:ext>
              </a:extLst>
            </p:cNvPr>
            <p:cNvGrpSpPr/>
            <p:nvPr/>
          </p:nvGrpSpPr>
          <p:grpSpPr>
            <a:xfrm>
              <a:off x="4333710" y="5688610"/>
              <a:ext cx="792000" cy="792000"/>
              <a:chOff x="4333710" y="5688610"/>
              <a:chExt cx="792000" cy="792000"/>
            </a:xfrm>
          </p:grpSpPr>
          <p:sp>
            <p:nvSpPr>
              <p:cNvPr id="50" name="Oval 8">
                <a:extLst>
                  <a:ext uri="{FF2B5EF4-FFF2-40B4-BE49-F238E27FC236}">
                    <a16:creationId xmlns:a16="http://schemas.microsoft.com/office/drawing/2014/main" id="{AF7AC0BB-EBD3-4B3C-9277-F5954B43D3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33710" y="5688610"/>
                <a:ext cx="792000" cy="79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350"/>
              </a:p>
            </p:txBody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0DA30530-344F-4EF8-9405-45F903369BB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403302" y="5919618"/>
                <a:ext cx="652817" cy="329985"/>
              </a:xfrm>
              <a:custGeom>
                <a:avLst/>
                <a:gdLst>
                  <a:gd name="T0" fmla="*/ 1015761185 w 230"/>
                  <a:gd name="T1" fmla="*/ 1566381102 h 116"/>
                  <a:gd name="T2" fmla="*/ 1244663942 w 230"/>
                  <a:gd name="T3" fmla="*/ 1063416745 h 116"/>
                  <a:gd name="T4" fmla="*/ 1444956691 w 230"/>
                  <a:gd name="T5" fmla="*/ 948452056 h 116"/>
                  <a:gd name="T6" fmla="*/ 1559408069 w 230"/>
                  <a:gd name="T7" fmla="*/ 14371060 h 116"/>
                  <a:gd name="T8" fmla="*/ 2117359958 w 230"/>
                  <a:gd name="T9" fmla="*/ 388003458 h 116"/>
                  <a:gd name="T10" fmla="*/ 1959989785 w 230"/>
                  <a:gd name="T11" fmla="*/ 1005932505 h 116"/>
                  <a:gd name="T12" fmla="*/ 2147483646 w 230"/>
                  <a:gd name="T13" fmla="*/ 1264600214 h 116"/>
                  <a:gd name="T14" fmla="*/ 2147483646 w 230"/>
                  <a:gd name="T15" fmla="*/ 1566381102 h 116"/>
                  <a:gd name="T16" fmla="*/ 1673859448 w 230"/>
                  <a:gd name="T17" fmla="*/ 86222570 h 116"/>
                  <a:gd name="T18" fmla="*/ 1487875485 w 230"/>
                  <a:gd name="T19" fmla="*/ 833487366 h 116"/>
                  <a:gd name="T20" fmla="*/ 1387729110 w 230"/>
                  <a:gd name="T21" fmla="*/ 1106526135 h 116"/>
                  <a:gd name="T22" fmla="*/ 987147395 w 230"/>
                  <a:gd name="T23" fmla="*/ 1408307023 h 116"/>
                  <a:gd name="T24" fmla="*/ 1673859448 w 230"/>
                  <a:gd name="T25" fmla="*/ 1580752162 h 116"/>
                  <a:gd name="T26" fmla="*/ 2147483646 w 230"/>
                  <a:gd name="T27" fmla="*/ 1408307023 h 116"/>
                  <a:gd name="T28" fmla="*/ 1959989785 w 230"/>
                  <a:gd name="T29" fmla="*/ 1106526135 h 116"/>
                  <a:gd name="T30" fmla="*/ 1859843411 w 230"/>
                  <a:gd name="T31" fmla="*/ 833487366 h 116"/>
                  <a:gd name="T32" fmla="*/ 1673859448 w 230"/>
                  <a:gd name="T33" fmla="*/ 86222570 h 116"/>
                  <a:gd name="T34" fmla="*/ 2147483646 w 230"/>
                  <a:gd name="T35" fmla="*/ 1666974732 h 116"/>
                  <a:gd name="T36" fmla="*/ 2147483646 w 230"/>
                  <a:gd name="T37" fmla="*/ 1609494283 h 116"/>
                  <a:gd name="T38" fmla="*/ 2147483646 w 230"/>
                  <a:gd name="T39" fmla="*/ 1580752162 h 116"/>
                  <a:gd name="T40" fmla="*/ 2147483646 w 230"/>
                  <a:gd name="T41" fmla="*/ 1465787473 h 116"/>
                  <a:gd name="T42" fmla="*/ 2147483646 w 230"/>
                  <a:gd name="T43" fmla="*/ 1278971274 h 116"/>
                  <a:gd name="T44" fmla="*/ 2147483646 w 230"/>
                  <a:gd name="T45" fmla="*/ 1063416745 h 116"/>
                  <a:gd name="T46" fmla="*/ 2147483646 w 230"/>
                  <a:gd name="T47" fmla="*/ 574819657 h 116"/>
                  <a:gd name="T48" fmla="*/ 2147483646 w 230"/>
                  <a:gd name="T49" fmla="*/ 1063416745 h 116"/>
                  <a:gd name="T50" fmla="*/ 2147483646 w 230"/>
                  <a:gd name="T51" fmla="*/ 1264600214 h 116"/>
                  <a:gd name="T52" fmla="*/ 2147483646 w 230"/>
                  <a:gd name="T53" fmla="*/ 1178377644 h 116"/>
                  <a:gd name="T54" fmla="*/ 2147483646 w 230"/>
                  <a:gd name="T55" fmla="*/ 761635857 h 116"/>
                  <a:gd name="T56" fmla="*/ 2147483646 w 230"/>
                  <a:gd name="T57" fmla="*/ 488597088 h 116"/>
                  <a:gd name="T58" fmla="*/ 2147483646 w 230"/>
                  <a:gd name="T59" fmla="*/ 1149639315 h 116"/>
                  <a:gd name="T60" fmla="*/ 2147483646 w 230"/>
                  <a:gd name="T61" fmla="*/ 1221490824 h 116"/>
                  <a:gd name="T62" fmla="*/ 2147483646 w 230"/>
                  <a:gd name="T63" fmla="*/ 1595123222 h 116"/>
                  <a:gd name="T64" fmla="*/ 615179469 w 230"/>
                  <a:gd name="T65" fmla="*/ 1666974732 h 116"/>
                  <a:gd name="T66" fmla="*/ 0 w 230"/>
                  <a:gd name="T67" fmla="*/ 1465787473 h 116"/>
                  <a:gd name="T68" fmla="*/ 371967926 w 230"/>
                  <a:gd name="T69" fmla="*/ 1149639315 h 116"/>
                  <a:gd name="T70" fmla="*/ 414886720 w 230"/>
                  <a:gd name="T71" fmla="*/ 1063416745 h 116"/>
                  <a:gd name="T72" fmla="*/ 615179469 w 230"/>
                  <a:gd name="T73" fmla="*/ 359261338 h 116"/>
                  <a:gd name="T74" fmla="*/ 815468436 w 230"/>
                  <a:gd name="T75" fmla="*/ 1063416745 h 116"/>
                  <a:gd name="T76" fmla="*/ 858387230 w 230"/>
                  <a:gd name="T77" fmla="*/ 1149639315 h 116"/>
                  <a:gd name="T78" fmla="*/ 801163432 w 230"/>
                  <a:gd name="T79" fmla="*/ 1221490824 h 116"/>
                  <a:gd name="T80" fmla="*/ 872696016 w 230"/>
                  <a:gd name="T81" fmla="*/ 675413287 h 116"/>
                  <a:gd name="T82" fmla="*/ 543646885 w 230"/>
                  <a:gd name="T83" fmla="*/ 459854968 h 116"/>
                  <a:gd name="T84" fmla="*/ 515033094 w 230"/>
                  <a:gd name="T85" fmla="*/ 1120897195 h 116"/>
                  <a:gd name="T86" fmla="*/ 314744128 w 230"/>
                  <a:gd name="T87" fmla="*/ 1264600214 h 116"/>
                  <a:gd name="T88" fmla="*/ 143065169 w 230"/>
                  <a:gd name="T89" fmla="*/ 1508900653 h 116"/>
                  <a:gd name="T90" fmla="*/ 829777222 w 230"/>
                  <a:gd name="T91" fmla="*/ 1566381102 h 116"/>
                  <a:gd name="T92" fmla="*/ 615179469 w 230"/>
                  <a:gd name="T93" fmla="*/ 1666974732 h 11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30" h="116">
                    <a:moveTo>
                      <a:pt x="117" y="116"/>
                    </a:moveTo>
                    <a:cubicBezTo>
                      <a:pt x="104" y="116"/>
                      <a:pt x="93" y="116"/>
                      <a:pt x="82" y="113"/>
                    </a:cubicBezTo>
                    <a:cubicBezTo>
                      <a:pt x="78" y="112"/>
                      <a:pt x="74" y="111"/>
                      <a:pt x="71" y="109"/>
                    </a:cubicBezTo>
                    <a:cubicBezTo>
                      <a:pt x="65" y="106"/>
                      <a:pt x="63" y="102"/>
                      <a:pt x="62" y="99"/>
                    </a:cubicBezTo>
                    <a:cubicBezTo>
                      <a:pt x="62" y="95"/>
                      <a:pt x="63" y="91"/>
                      <a:pt x="66" y="88"/>
                    </a:cubicBezTo>
                    <a:cubicBezTo>
                      <a:pt x="72" y="82"/>
                      <a:pt x="78" y="78"/>
                      <a:pt x="87" y="74"/>
                    </a:cubicBezTo>
                    <a:cubicBezTo>
                      <a:pt x="90" y="73"/>
                      <a:pt x="92" y="72"/>
                      <a:pt x="95" y="71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9" y="69"/>
                      <a:pt x="100" y="68"/>
                      <a:pt x="101" y="66"/>
                    </a:cubicBezTo>
                    <a:cubicBezTo>
                      <a:pt x="101" y="65"/>
                      <a:pt x="100" y="63"/>
                      <a:pt x="99" y="62"/>
                    </a:cubicBezTo>
                    <a:cubicBezTo>
                      <a:pt x="90" y="53"/>
                      <a:pt x="85" y="41"/>
                      <a:pt x="86" y="27"/>
                    </a:cubicBezTo>
                    <a:cubicBezTo>
                      <a:pt x="87" y="13"/>
                      <a:pt x="94" y="5"/>
                      <a:pt x="109" y="1"/>
                    </a:cubicBezTo>
                    <a:cubicBezTo>
                      <a:pt x="111" y="0"/>
                      <a:pt x="114" y="0"/>
                      <a:pt x="117" y="0"/>
                    </a:cubicBezTo>
                    <a:cubicBezTo>
                      <a:pt x="120" y="0"/>
                      <a:pt x="123" y="0"/>
                      <a:pt x="125" y="1"/>
                    </a:cubicBezTo>
                    <a:cubicBezTo>
                      <a:pt x="140" y="5"/>
                      <a:pt x="147" y="13"/>
                      <a:pt x="148" y="27"/>
                    </a:cubicBezTo>
                    <a:cubicBezTo>
                      <a:pt x="148" y="41"/>
                      <a:pt x="144" y="53"/>
                      <a:pt x="135" y="62"/>
                    </a:cubicBezTo>
                    <a:cubicBezTo>
                      <a:pt x="133" y="63"/>
                      <a:pt x="133" y="65"/>
                      <a:pt x="133" y="66"/>
                    </a:cubicBezTo>
                    <a:cubicBezTo>
                      <a:pt x="134" y="68"/>
                      <a:pt x="135" y="69"/>
                      <a:pt x="137" y="70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42" y="72"/>
                      <a:pt x="144" y="73"/>
                      <a:pt x="147" y="74"/>
                    </a:cubicBezTo>
                    <a:cubicBezTo>
                      <a:pt x="156" y="78"/>
                      <a:pt x="162" y="82"/>
                      <a:pt x="167" y="88"/>
                    </a:cubicBezTo>
                    <a:cubicBezTo>
                      <a:pt x="170" y="90"/>
                      <a:pt x="172" y="95"/>
                      <a:pt x="171" y="99"/>
                    </a:cubicBezTo>
                    <a:cubicBezTo>
                      <a:pt x="170" y="104"/>
                      <a:pt x="167" y="107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0" y="111"/>
                      <a:pt x="156" y="112"/>
                      <a:pt x="152" y="113"/>
                    </a:cubicBezTo>
                    <a:cubicBezTo>
                      <a:pt x="141" y="116"/>
                      <a:pt x="130" y="116"/>
                      <a:pt x="117" y="116"/>
                    </a:cubicBezTo>
                    <a:close/>
                    <a:moveTo>
                      <a:pt x="117" y="6"/>
                    </a:moveTo>
                    <a:cubicBezTo>
                      <a:pt x="115" y="6"/>
                      <a:pt x="112" y="7"/>
                      <a:pt x="110" y="7"/>
                    </a:cubicBezTo>
                    <a:cubicBezTo>
                      <a:pt x="98" y="10"/>
                      <a:pt x="93" y="16"/>
                      <a:pt x="92" y="27"/>
                    </a:cubicBezTo>
                    <a:cubicBezTo>
                      <a:pt x="92" y="40"/>
                      <a:pt x="96" y="50"/>
                      <a:pt x="104" y="58"/>
                    </a:cubicBezTo>
                    <a:cubicBezTo>
                      <a:pt x="106" y="60"/>
                      <a:pt x="108" y="64"/>
                      <a:pt x="107" y="68"/>
                    </a:cubicBezTo>
                    <a:cubicBezTo>
                      <a:pt x="106" y="71"/>
                      <a:pt x="103" y="74"/>
                      <a:pt x="99" y="76"/>
                    </a:cubicBezTo>
                    <a:cubicBezTo>
                      <a:pt x="97" y="77"/>
                      <a:pt x="97" y="77"/>
                      <a:pt x="97" y="77"/>
                    </a:cubicBezTo>
                    <a:cubicBezTo>
                      <a:pt x="95" y="78"/>
                      <a:pt x="92" y="79"/>
                      <a:pt x="90" y="80"/>
                    </a:cubicBezTo>
                    <a:cubicBezTo>
                      <a:pt x="81" y="84"/>
                      <a:pt x="76" y="87"/>
                      <a:pt x="71" y="92"/>
                    </a:cubicBezTo>
                    <a:cubicBezTo>
                      <a:pt x="69" y="94"/>
                      <a:pt x="68" y="96"/>
                      <a:pt x="69" y="98"/>
                    </a:cubicBezTo>
                    <a:cubicBezTo>
                      <a:pt x="69" y="100"/>
                      <a:pt x="71" y="102"/>
                      <a:pt x="74" y="104"/>
                    </a:cubicBezTo>
                    <a:cubicBezTo>
                      <a:pt x="77" y="105"/>
                      <a:pt x="80" y="106"/>
                      <a:pt x="83" y="107"/>
                    </a:cubicBezTo>
                    <a:cubicBezTo>
                      <a:pt x="93" y="109"/>
                      <a:pt x="104" y="110"/>
                      <a:pt x="117" y="110"/>
                    </a:cubicBezTo>
                    <a:cubicBezTo>
                      <a:pt x="130" y="110"/>
                      <a:pt x="141" y="109"/>
                      <a:pt x="151" y="107"/>
                    </a:cubicBezTo>
                    <a:cubicBezTo>
                      <a:pt x="154" y="106"/>
                      <a:pt x="157" y="105"/>
                      <a:pt x="160" y="104"/>
                    </a:cubicBezTo>
                    <a:cubicBezTo>
                      <a:pt x="163" y="102"/>
                      <a:pt x="164" y="101"/>
                      <a:pt x="165" y="98"/>
                    </a:cubicBezTo>
                    <a:cubicBezTo>
                      <a:pt x="165" y="96"/>
                      <a:pt x="164" y="93"/>
                      <a:pt x="163" y="92"/>
                    </a:cubicBezTo>
                    <a:cubicBezTo>
                      <a:pt x="158" y="87"/>
                      <a:pt x="153" y="84"/>
                      <a:pt x="144" y="80"/>
                    </a:cubicBezTo>
                    <a:cubicBezTo>
                      <a:pt x="142" y="79"/>
                      <a:pt x="139" y="78"/>
                      <a:pt x="137" y="77"/>
                    </a:cubicBezTo>
                    <a:cubicBezTo>
                      <a:pt x="135" y="76"/>
                      <a:pt x="135" y="76"/>
                      <a:pt x="135" y="76"/>
                    </a:cubicBezTo>
                    <a:cubicBezTo>
                      <a:pt x="131" y="74"/>
                      <a:pt x="128" y="71"/>
                      <a:pt x="127" y="68"/>
                    </a:cubicBezTo>
                    <a:cubicBezTo>
                      <a:pt x="126" y="64"/>
                      <a:pt x="128" y="60"/>
                      <a:pt x="130" y="58"/>
                    </a:cubicBezTo>
                    <a:cubicBezTo>
                      <a:pt x="138" y="50"/>
                      <a:pt x="142" y="40"/>
                      <a:pt x="142" y="27"/>
                    </a:cubicBezTo>
                    <a:cubicBezTo>
                      <a:pt x="141" y="16"/>
                      <a:pt x="136" y="10"/>
                      <a:pt x="124" y="7"/>
                    </a:cubicBezTo>
                    <a:cubicBezTo>
                      <a:pt x="122" y="7"/>
                      <a:pt x="119" y="6"/>
                      <a:pt x="117" y="6"/>
                    </a:cubicBezTo>
                    <a:close/>
                    <a:moveTo>
                      <a:pt x="161" y="107"/>
                    </a:moveTo>
                    <a:cubicBezTo>
                      <a:pt x="161" y="107"/>
                      <a:pt x="161" y="107"/>
                      <a:pt x="161" y="107"/>
                    </a:cubicBezTo>
                    <a:close/>
                    <a:moveTo>
                      <a:pt x="191" y="116"/>
                    </a:moveTo>
                    <a:cubicBezTo>
                      <a:pt x="188" y="116"/>
                      <a:pt x="188" y="116"/>
                      <a:pt x="188" y="116"/>
                    </a:cubicBezTo>
                    <a:cubicBezTo>
                      <a:pt x="182" y="116"/>
                      <a:pt x="180" y="116"/>
                      <a:pt x="174" y="115"/>
                    </a:cubicBezTo>
                    <a:cubicBezTo>
                      <a:pt x="172" y="115"/>
                      <a:pt x="171" y="113"/>
                      <a:pt x="171" y="112"/>
                    </a:cubicBezTo>
                    <a:cubicBezTo>
                      <a:pt x="171" y="110"/>
                      <a:pt x="173" y="109"/>
                      <a:pt x="174" y="109"/>
                    </a:cubicBezTo>
                    <a:cubicBezTo>
                      <a:pt x="181" y="110"/>
                      <a:pt x="182" y="110"/>
                      <a:pt x="189" y="110"/>
                    </a:cubicBezTo>
                    <a:cubicBezTo>
                      <a:pt x="191" y="110"/>
                      <a:pt x="191" y="110"/>
                      <a:pt x="191" y="110"/>
                    </a:cubicBezTo>
                    <a:cubicBezTo>
                      <a:pt x="199" y="110"/>
                      <a:pt x="207" y="109"/>
                      <a:pt x="214" y="108"/>
                    </a:cubicBezTo>
                    <a:cubicBezTo>
                      <a:pt x="216" y="107"/>
                      <a:pt x="218" y="107"/>
                      <a:pt x="220" y="106"/>
                    </a:cubicBezTo>
                    <a:cubicBezTo>
                      <a:pt x="222" y="105"/>
                      <a:pt x="222" y="104"/>
                      <a:pt x="223" y="102"/>
                    </a:cubicBezTo>
                    <a:cubicBezTo>
                      <a:pt x="223" y="101"/>
                      <a:pt x="222" y="100"/>
                      <a:pt x="222" y="99"/>
                    </a:cubicBezTo>
                    <a:cubicBezTo>
                      <a:pt x="219" y="96"/>
                      <a:pt x="215" y="93"/>
                      <a:pt x="209" y="91"/>
                    </a:cubicBezTo>
                    <a:cubicBezTo>
                      <a:pt x="207" y="90"/>
                      <a:pt x="206" y="89"/>
                      <a:pt x="204" y="89"/>
                    </a:cubicBezTo>
                    <a:cubicBezTo>
                      <a:pt x="202" y="88"/>
                      <a:pt x="202" y="88"/>
                      <a:pt x="202" y="88"/>
                    </a:cubicBezTo>
                    <a:cubicBezTo>
                      <a:pt x="199" y="87"/>
                      <a:pt x="197" y="84"/>
                      <a:pt x="197" y="82"/>
                    </a:cubicBezTo>
                    <a:cubicBezTo>
                      <a:pt x="196" y="79"/>
                      <a:pt x="197" y="76"/>
                      <a:pt x="199" y="74"/>
                    </a:cubicBezTo>
                    <a:cubicBezTo>
                      <a:pt x="205" y="68"/>
                      <a:pt x="207" y="62"/>
                      <a:pt x="207" y="53"/>
                    </a:cubicBezTo>
                    <a:cubicBezTo>
                      <a:pt x="206" y="46"/>
                      <a:pt x="203" y="42"/>
                      <a:pt x="195" y="40"/>
                    </a:cubicBezTo>
                    <a:cubicBezTo>
                      <a:pt x="194" y="40"/>
                      <a:pt x="192" y="40"/>
                      <a:pt x="190" y="40"/>
                    </a:cubicBezTo>
                    <a:cubicBezTo>
                      <a:pt x="189" y="40"/>
                      <a:pt x="187" y="40"/>
                      <a:pt x="186" y="40"/>
                    </a:cubicBezTo>
                    <a:cubicBezTo>
                      <a:pt x="178" y="42"/>
                      <a:pt x="175" y="46"/>
                      <a:pt x="174" y="53"/>
                    </a:cubicBezTo>
                    <a:cubicBezTo>
                      <a:pt x="174" y="62"/>
                      <a:pt x="176" y="68"/>
                      <a:pt x="182" y="74"/>
                    </a:cubicBezTo>
                    <a:cubicBezTo>
                      <a:pt x="184" y="76"/>
                      <a:pt x="185" y="79"/>
                      <a:pt x="185" y="82"/>
                    </a:cubicBezTo>
                    <a:cubicBezTo>
                      <a:pt x="184" y="84"/>
                      <a:pt x="182" y="86"/>
                      <a:pt x="180" y="88"/>
                    </a:cubicBezTo>
                    <a:cubicBezTo>
                      <a:pt x="179" y="88"/>
                      <a:pt x="179" y="88"/>
                      <a:pt x="179" y="88"/>
                    </a:cubicBezTo>
                    <a:cubicBezTo>
                      <a:pt x="177" y="88"/>
                      <a:pt x="176" y="88"/>
                      <a:pt x="175" y="86"/>
                    </a:cubicBezTo>
                    <a:cubicBezTo>
                      <a:pt x="174" y="84"/>
                      <a:pt x="175" y="82"/>
                      <a:pt x="177" y="82"/>
                    </a:cubicBezTo>
                    <a:cubicBezTo>
                      <a:pt x="177" y="82"/>
                      <a:pt x="177" y="82"/>
                      <a:pt x="177" y="82"/>
                    </a:cubicBezTo>
                    <a:cubicBezTo>
                      <a:pt x="178" y="81"/>
                      <a:pt x="179" y="81"/>
                      <a:pt x="179" y="81"/>
                    </a:cubicBezTo>
                    <a:cubicBezTo>
                      <a:pt x="179" y="80"/>
                      <a:pt x="178" y="79"/>
                      <a:pt x="177" y="78"/>
                    </a:cubicBezTo>
                    <a:cubicBezTo>
                      <a:pt x="171" y="72"/>
                      <a:pt x="168" y="63"/>
                      <a:pt x="168" y="53"/>
                    </a:cubicBezTo>
                    <a:cubicBezTo>
                      <a:pt x="168" y="46"/>
                      <a:pt x="171" y="37"/>
                      <a:pt x="184" y="34"/>
                    </a:cubicBezTo>
                    <a:cubicBezTo>
                      <a:pt x="186" y="34"/>
                      <a:pt x="188" y="33"/>
                      <a:pt x="190" y="33"/>
                    </a:cubicBezTo>
                    <a:cubicBezTo>
                      <a:pt x="193" y="33"/>
                      <a:pt x="195" y="34"/>
                      <a:pt x="197" y="34"/>
                    </a:cubicBezTo>
                    <a:cubicBezTo>
                      <a:pt x="210" y="37"/>
                      <a:pt x="213" y="46"/>
                      <a:pt x="213" y="53"/>
                    </a:cubicBezTo>
                    <a:cubicBezTo>
                      <a:pt x="213" y="63"/>
                      <a:pt x="210" y="72"/>
                      <a:pt x="204" y="78"/>
                    </a:cubicBezTo>
                    <a:cubicBezTo>
                      <a:pt x="203" y="79"/>
                      <a:pt x="203" y="79"/>
                      <a:pt x="203" y="80"/>
                    </a:cubicBezTo>
                    <a:cubicBezTo>
                      <a:pt x="203" y="81"/>
                      <a:pt x="204" y="82"/>
                      <a:pt x="205" y="82"/>
                    </a:cubicBezTo>
                    <a:cubicBezTo>
                      <a:pt x="206" y="83"/>
                      <a:pt x="206" y="83"/>
                      <a:pt x="206" y="83"/>
                    </a:cubicBezTo>
                    <a:cubicBezTo>
                      <a:pt x="208" y="83"/>
                      <a:pt x="210" y="84"/>
                      <a:pt x="212" y="85"/>
                    </a:cubicBezTo>
                    <a:cubicBezTo>
                      <a:pt x="218" y="88"/>
                      <a:pt x="223" y="91"/>
                      <a:pt x="226" y="95"/>
                    </a:cubicBezTo>
                    <a:cubicBezTo>
                      <a:pt x="228" y="97"/>
                      <a:pt x="230" y="100"/>
                      <a:pt x="229" y="104"/>
                    </a:cubicBezTo>
                    <a:cubicBezTo>
                      <a:pt x="228" y="107"/>
                      <a:pt x="226" y="110"/>
                      <a:pt x="223" y="111"/>
                    </a:cubicBezTo>
                    <a:cubicBezTo>
                      <a:pt x="220" y="112"/>
                      <a:pt x="218" y="113"/>
                      <a:pt x="215" y="114"/>
                    </a:cubicBezTo>
                    <a:cubicBezTo>
                      <a:pt x="208" y="116"/>
                      <a:pt x="200" y="116"/>
                      <a:pt x="191" y="116"/>
                    </a:cubicBezTo>
                    <a:close/>
                    <a:moveTo>
                      <a:pt x="43" y="116"/>
                    </a:moveTo>
                    <a:cubicBezTo>
                      <a:pt x="33" y="116"/>
                      <a:pt x="24" y="116"/>
                      <a:pt x="16" y="114"/>
                    </a:cubicBezTo>
                    <a:cubicBezTo>
                      <a:pt x="13" y="113"/>
                      <a:pt x="10" y="112"/>
                      <a:pt x="8" y="111"/>
                    </a:cubicBezTo>
                    <a:cubicBezTo>
                      <a:pt x="3" y="109"/>
                      <a:pt x="1" y="106"/>
                      <a:pt x="0" y="102"/>
                    </a:cubicBezTo>
                    <a:cubicBezTo>
                      <a:pt x="0" y="99"/>
                      <a:pt x="1" y="96"/>
                      <a:pt x="4" y="93"/>
                    </a:cubicBezTo>
                    <a:cubicBezTo>
                      <a:pt x="8" y="89"/>
                      <a:pt x="13" y="86"/>
                      <a:pt x="20" y="82"/>
                    </a:cubicBezTo>
                    <a:cubicBezTo>
                      <a:pt x="22" y="81"/>
                      <a:pt x="24" y="81"/>
                      <a:pt x="26" y="80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29" y="79"/>
                      <a:pt x="30" y="78"/>
                      <a:pt x="30" y="77"/>
                    </a:cubicBezTo>
                    <a:cubicBezTo>
                      <a:pt x="30" y="76"/>
                      <a:pt x="29" y="75"/>
                      <a:pt x="29" y="74"/>
                    </a:cubicBezTo>
                    <a:cubicBezTo>
                      <a:pt x="21" y="67"/>
                      <a:pt x="18" y="58"/>
                      <a:pt x="18" y="47"/>
                    </a:cubicBezTo>
                    <a:cubicBezTo>
                      <a:pt x="19" y="39"/>
                      <a:pt x="22" y="30"/>
                      <a:pt x="36" y="26"/>
                    </a:cubicBezTo>
                    <a:cubicBezTo>
                      <a:pt x="39" y="26"/>
                      <a:pt x="41" y="25"/>
                      <a:pt x="43" y="25"/>
                    </a:cubicBezTo>
                    <a:cubicBezTo>
                      <a:pt x="45" y="25"/>
                      <a:pt x="47" y="26"/>
                      <a:pt x="50" y="26"/>
                    </a:cubicBezTo>
                    <a:cubicBezTo>
                      <a:pt x="64" y="30"/>
                      <a:pt x="67" y="39"/>
                      <a:pt x="68" y="47"/>
                    </a:cubicBezTo>
                    <a:cubicBezTo>
                      <a:pt x="68" y="58"/>
                      <a:pt x="65" y="67"/>
                      <a:pt x="57" y="74"/>
                    </a:cubicBezTo>
                    <a:cubicBezTo>
                      <a:pt x="57" y="75"/>
                      <a:pt x="56" y="76"/>
                      <a:pt x="56" y="77"/>
                    </a:cubicBezTo>
                    <a:cubicBezTo>
                      <a:pt x="56" y="78"/>
                      <a:pt x="57" y="79"/>
                      <a:pt x="59" y="79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2" y="80"/>
                      <a:pt x="63" y="82"/>
                      <a:pt x="62" y="84"/>
                    </a:cubicBezTo>
                    <a:cubicBezTo>
                      <a:pt x="61" y="86"/>
                      <a:pt x="60" y="86"/>
                      <a:pt x="58" y="86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3" y="84"/>
                      <a:pt x="51" y="81"/>
                      <a:pt x="50" y="78"/>
                    </a:cubicBezTo>
                    <a:cubicBezTo>
                      <a:pt x="49" y="75"/>
                      <a:pt x="50" y="72"/>
                      <a:pt x="53" y="70"/>
                    </a:cubicBezTo>
                    <a:cubicBezTo>
                      <a:pt x="59" y="64"/>
                      <a:pt x="62" y="56"/>
                      <a:pt x="61" y="47"/>
                    </a:cubicBezTo>
                    <a:cubicBezTo>
                      <a:pt x="61" y="39"/>
                      <a:pt x="57" y="34"/>
                      <a:pt x="48" y="32"/>
                    </a:cubicBezTo>
                    <a:cubicBezTo>
                      <a:pt x="46" y="32"/>
                      <a:pt x="45" y="32"/>
                      <a:pt x="43" y="32"/>
                    </a:cubicBezTo>
                    <a:cubicBezTo>
                      <a:pt x="41" y="32"/>
                      <a:pt x="40" y="32"/>
                      <a:pt x="38" y="32"/>
                    </a:cubicBezTo>
                    <a:cubicBezTo>
                      <a:pt x="29" y="34"/>
                      <a:pt x="25" y="39"/>
                      <a:pt x="25" y="47"/>
                    </a:cubicBezTo>
                    <a:cubicBezTo>
                      <a:pt x="24" y="56"/>
                      <a:pt x="27" y="64"/>
                      <a:pt x="33" y="70"/>
                    </a:cubicBezTo>
                    <a:cubicBezTo>
                      <a:pt x="36" y="72"/>
                      <a:pt x="37" y="75"/>
                      <a:pt x="36" y="78"/>
                    </a:cubicBezTo>
                    <a:cubicBezTo>
                      <a:pt x="35" y="81"/>
                      <a:pt x="33" y="84"/>
                      <a:pt x="30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6" y="87"/>
                      <a:pt x="24" y="87"/>
                      <a:pt x="22" y="88"/>
                    </a:cubicBezTo>
                    <a:cubicBezTo>
                      <a:pt x="16" y="91"/>
                      <a:pt x="12" y="94"/>
                      <a:pt x="8" y="97"/>
                    </a:cubicBezTo>
                    <a:cubicBezTo>
                      <a:pt x="7" y="99"/>
                      <a:pt x="6" y="100"/>
                      <a:pt x="6" y="101"/>
                    </a:cubicBezTo>
                    <a:cubicBezTo>
                      <a:pt x="7" y="103"/>
                      <a:pt x="8" y="104"/>
                      <a:pt x="10" y="105"/>
                    </a:cubicBezTo>
                    <a:cubicBezTo>
                      <a:pt x="12" y="106"/>
                      <a:pt x="15" y="107"/>
                      <a:pt x="17" y="107"/>
                    </a:cubicBezTo>
                    <a:cubicBezTo>
                      <a:pt x="25" y="109"/>
                      <a:pt x="33" y="110"/>
                      <a:pt x="43" y="110"/>
                    </a:cubicBezTo>
                    <a:cubicBezTo>
                      <a:pt x="49" y="110"/>
                      <a:pt x="54" y="110"/>
                      <a:pt x="58" y="109"/>
                    </a:cubicBezTo>
                    <a:cubicBezTo>
                      <a:pt x="60" y="109"/>
                      <a:pt x="62" y="110"/>
                      <a:pt x="62" y="112"/>
                    </a:cubicBezTo>
                    <a:cubicBezTo>
                      <a:pt x="62" y="114"/>
                      <a:pt x="61" y="115"/>
                      <a:pt x="59" y="115"/>
                    </a:cubicBezTo>
                    <a:cubicBezTo>
                      <a:pt x="54" y="116"/>
                      <a:pt x="49" y="116"/>
                      <a:pt x="43" y="1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48506D7D-3904-4DBC-890B-AEF3BBB3035B}"/>
              </a:ext>
            </a:extLst>
          </p:cNvPr>
          <p:cNvSpPr/>
          <p:nvPr/>
        </p:nvSpPr>
        <p:spPr>
          <a:xfrm>
            <a:off x="2823145" y="179002"/>
            <a:ext cx="59470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El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encuentro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 entre la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oferta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 de las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empresas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 y la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demanda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 de los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consumidores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en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 el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mercado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FF43561-48C5-4EF8-9576-7937718DCF6A}"/>
              </a:ext>
            </a:extLst>
          </p:cNvPr>
          <p:cNvSpPr>
            <a:spLocks noChangeAspect="1"/>
          </p:cNvSpPr>
          <p:nvPr/>
        </p:nvSpPr>
        <p:spPr>
          <a:xfrm>
            <a:off x="6612910" y="1872628"/>
            <a:ext cx="2732314" cy="2743200"/>
          </a:xfrm>
          <a:prstGeom prst="ellipse">
            <a:avLst/>
          </a:prstGeom>
          <a:solidFill>
            <a:srgbClr val="E2412A">
              <a:alpha val="89804"/>
            </a:srgbClr>
          </a:solidFill>
          <a:ln>
            <a:noFill/>
          </a:ln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s-ES" altLang="en-US" sz="5400" dirty="0">
                <a:solidFill>
                  <a:schemeClr val="bg1"/>
                </a:solidFill>
                <a:latin typeface="DIN" panose="02000503040000020003" pitchFamily="2" charset="0"/>
              </a:rPr>
              <a:t>2</a:t>
            </a:r>
          </a:p>
          <a:p>
            <a:pPr algn="ctr"/>
            <a:r>
              <a:rPr lang="es-ES" alt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Procesos de elección en mercados online y offline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97E3E9-93F6-4515-A3C7-699B4DF5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19" y="1071187"/>
            <a:ext cx="627942" cy="6279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56C7BE-3C9B-4017-9F65-AB642D0A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775" y="1072784"/>
            <a:ext cx="755970" cy="7193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E8928D8-526B-44DD-805B-4F2C8505B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913" y="5141957"/>
            <a:ext cx="798645" cy="72548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9BC7714-B527-4454-9ABD-CE810CCD5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454" y="5189896"/>
            <a:ext cx="786452" cy="7498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F1CC668-0DFF-42BA-86E9-4687140ED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261" y="1056296"/>
            <a:ext cx="597460" cy="670618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CB5C4D7-2843-4425-8F24-25AA295406B0}"/>
              </a:ext>
            </a:extLst>
          </p:cNvPr>
          <p:cNvSpPr>
            <a:spLocks/>
          </p:cNvSpPr>
          <p:nvPr/>
        </p:nvSpPr>
        <p:spPr bwMode="auto">
          <a:xfrm flipH="1">
            <a:off x="1111972" y="3531715"/>
            <a:ext cx="1695450" cy="1220787"/>
          </a:xfrm>
          <a:custGeom>
            <a:avLst/>
            <a:gdLst>
              <a:gd name="T0" fmla="*/ 759034 w 411"/>
              <a:gd name="T1" fmla="*/ 1051692 h 296"/>
              <a:gd name="T2" fmla="*/ 1394312 w 411"/>
              <a:gd name="T3" fmla="*/ 1204290 h 296"/>
              <a:gd name="T4" fmla="*/ 1485066 w 411"/>
              <a:gd name="T5" fmla="*/ 1163047 h 296"/>
              <a:gd name="T6" fmla="*/ 1683074 w 411"/>
              <a:gd name="T7" fmla="*/ 684631 h 296"/>
              <a:gd name="T8" fmla="*/ 1650073 w 411"/>
              <a:gd name="T9" fmla="*/ 589772 h 296"/>
              <a:gd name="T10" fmla="*/ 1089048 w 411"/>
              <a:gd name="T11" fmla="*/ 247457 h 296"/>
              <a:gd name="T12" fmla="*/ 1093173 w 411"/>
              <a:gd name="T13" fmla="*/ 226835 h 296"/>
              <a:gd name="T14" fmla="*/ 1109674 w 411"/>
              <a:gd name="T15" fmla="*/ 61864 h 296"/>
              <a:gd name="T16" fmla="*/ 1047796 w 411"/>
              <a:gd name="T17" fmla="*/ 0 h 296"/>
              <a:gd name="T18" fmla="*/ 301138 w 411"/>
              <a:gd name="T19" fmla="*/ 0 h 296"/>
              <a:gd name="T20" fmla="*/ 239261 w 411"/>
              <a:gd name="T21" fmla="*/ 57740 h 296"/>
              <a:gd name="T22" fmla="*/ 169132 w 411"/>
              <a:gd name="T23" fmla="*/ 338191 h 296"/>
              <a:gd name="T24" fmla="*/ 20626 w 411"/>
              <a:gd name="T25" fmla="*/ 581524 h 296"/>
              <a:gd name="T26" fmla="*/ 24751 w 411"/>
              <a:gd name="T27" fmla="*/ 668133 h 296"/>
              <a:gd name="T28" fmla="*/ 552774 w 411"/>
              <a:gd name="T29" fmla="*/ 1196041 h 296"/>
              <a:gd name="T30" fmla="*/ 639403 w 411"/>
              <a:gd name="T31" fmla="*/ 1196041 h 296"/>
              <a:gd name="T32" fmla="*/ 746658 w 411"/>
              <a:gd name="T33" fmla="*/ 1068189 h 296"/>
              <a:gd name="T34" fmla="*/ 759034 w 411"/>
              <a:gd name="T35" fmla="*/ 1051692 h 29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11" h="296">
                <a:moveTo>
                  <a:pt x="184" y="255"/>
                </a:moveTo>
                <a:cubicBezTo>
                  <a:pt x="338" y="292"/>
                  <a:pt x="338" y="292"/>
                  <a:pt x="338" y="292"/>
                </a:cubicBezTo>
                <a:cubicBezTo>
                  <a:pt x="347" y="295"/>
                  <a:pt x="357" y="290"/>
                  <a:pt x="360" y="282"/>
                </a:cubicBezTo>
                <a:cubicBezTo>
                  <a:pt x="408" y="166"/>
                  <a:pt x="408" y="166"/>
                  <a:pt x="408" y="166"/>
                </a:cubicBezTo>
                <a:cubicBezTo>
                  <a:pt x="411" y="158"/>
                  <a:pt x="408" y="147"/>
                  <a:pt x="400" y="143"/>
                </a:cubicBezTo>
                <a:cubicBezTo>
                  <a:pt x="264" y="60"/>
                  <a:pt x="264" y="60"/>
                  <a:pt x="264" y="60"/>
                </a:cubicBezTo>
                <a:cubicBezTo>
                  <a:pt x="265" y="55"/>
                  <a:pt x="265" y="55"/>
                  <a:pt x="265" y="55"/>
                </a:cubicBezTo>
                <a:cubicBezTo>
                  <a:pt x="267" y="42"/>
                  <a:pt x="268" y="29"/>
                  <a:pt x="269" y="15"/>
                </a:cubicBezTo>
                <a:cubicBezTo>
                  <a:pt x="269" y="7"/>
                  <a:pt x="262" y="0"/>
                  <a:pt x="254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65" y="0"/>
                  <a:pt x="59" y="6"/>
                  <a:pt x="58" y="14"/>
                </a:cubicBezTo>
                <a:cubicBezTo>
                  <a:pt x="56" y="37"/>
                  <a:pt x="50" y="60"/>
                  <a:pt x="41" y="82"/>
                </a:cubicBezTo>
                <a:cubicBezTo>
                  <a:pt x="32" y="104"/>
                  <a:pt x="20" y="124"/>
                  <a:pt x="5" y="141"/>
                </a:cubicBezTo>
                <a:cubicBezTo>
                  <a:pt x="0" y="147"/>
                  <a:pt x="0" y="156"/>
                  <a:pt x="6" y="162"/>
                </a:cubicBezTo>
                <a:cubicBezTo>
                  <a:pt x="134" y="290"/>
                  <a:pt x="134" y="290"/>
                  <a:pt x="134" y="290"/>
                </a:cubicBezTo>
                <a:cubicBezTo>
                  <a:pt x="140" y="296"/>
                  <a:pt x="150" y="296"/>
                  <a:pt x="155" y="290"/>
                </a:cubicBezTo>
                <a:cubicBezTo>
                  <a:pt x="164" y="280"/>
                  <a:pt x="173" y="269"/>
                  <a:pt x="181" y="259"/>
                </a:cubicBezTo>
                <a:lnTo>
                  <a:pt x="184" y="255"/>
                </a:ln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35">
            <a:extLst>
              <a:ext uri="{FF2B5EF4-FFF2-40B4-BE49-F238E27FC236}">
                <a16:creationId xmlns:a16="http://schemas.microsoft.com/office/drawing/2014/main" id="{5A6C370F-3A96-47FD-A24F-13DDE8363D4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645888" y="3935732"/>
            <a:ext cx="457200" cy="412750"/>
          </a:xfrm>
          <a:custGeom>
            <a:avLst/>
            <a:gdLst>
              <a:gd name="T0" fmla="*/ 280086 w 111"/>
              <a:gd name="T1" fmla="*/ 57785 h 100"/>
              <a:gd name="T2" fmla="*/ 201827 w 111"/>
              <a:gd name="T3" fmla="*/ 28893 h 100"/>
              <a:gd name="T4" fmla="*/ 144162 w 111"/>
              <a:gd name="T5" fmla="*/ 57785 h 100"/>
              <a:gd name="T6" fmla="*/ 259492 w 111"/>
              <a:gd name="T7" fmla="*/ 0 h 100"/>
              <a:gd name="T8" fmla="*/ 65903 w 111"/>
              <a:gd name="T9" fmla="*/ 231140 h 100"/>
              <a:gd name="T10" fmla="*/ 181232 w 111"/>
              <a:gd name="T11" fmla="*/ 214630 h 100"/>
              <a:gd name="T12" fmla="*/ 251254 w 111"/>
              <a:gd name="T13" fmla="*/ 189865 h 100"/>
              <a:gd name="T14" fmla="*/ 271849 w 111"/>
              <a:gd name="T15" fmla="*/ 231140 h 100"/>
              <a:gd name="T16" fmla="*/ 457200 w 111"/>
              <a:gd name="T17" fmla="*/ 165100 h 100"/>
              <a:gd name="T18" fmla="*/ 403654 w 111"/>
              <a:gd name="T19" fmla="*/ 70168 h 100"/>
              <a:gd name="T20" fmla="*/ 366584 w 111"/>
              <a:gd name="T21" fmla="*/ 70168 h 100"/>
              <a:gd name="T22" fmla="*/ 325395 w 111"/>
              <a:gd name="T23" fmla="*/ 70168 h 100"/>
              <a:gd name="T24" fmla="*/ 280086 w 111"/>
              <a:gd name="T25" fmla="*/ 70168 h 100"/>
              <a:gd name="T26" fmla="*/ 144162 w 111"/>
              <a:gd name="T27" fmla="*/ 70168 h 100"/>
              <a:gd name="T28" fmla="*/ 86497 w 111"/>
              <a:gd name="T29" fmla="*/ 70168 h 100"/>
              <a:gd name="T30" fmla="*/ 53546 w 111"/>
              <a:gd name="T31" fmla="*/ 70168 h 100"/>
              <a:gd name="T32" fmla="*/ 0 w 111"/>
              <a:gd name="T33" fmla="*/ 165100 h 100"/>
              <a:gd name="T34" fmla="*/ 387178 w 111"/>
              <a:gd name="T35" fmla="*/ 247650 h 100"/>
              <a:gd name="T36" fmla="*/ 271849 w 111"/>
              <a:gd name="T37" fmla="*/ 264160 h 100"/>
              <a:gd name="T38" fmla="*/ 205946 w 111"/>
              <a:gd name="T39" fmla="*/ 288925 h 100"/>
              <a:gd name="T40" fmla="*/ 181232 w 111"/>
              <a:gd name="T41" fmla="*/ 247650 h 100"/>
              <a:gd name="T42" fmla="*/ 0 w 111"/>
              <a:gd name="T43" fmla="*/ 210503 h 100"/>
              <a:gd name="T44" fmla="*/ 53546 w 111"/>
              <a:gd name="T45" fmla="*/ 412750 h 100"/>
              <a:gd name="T46" fmla="*/ 86497 w 111"/>
              <a:gd name="T47" fmla="*/ 412750 h 100"/>
              <a:gd name="T48" fmla="*/ 345989 w 111"/>
              <a:gd name="T49" fmla="*/ 412750 h 100"/>
              <a:gd name="T50" fmla="*/ 374822 w 111"/>
              <a:gd name="T51" fmla="*/ 412750 h 100"/>
              <a:gd name="T52" fmla="*/ 457200 w 111"/>
              <a:gd name="T53" fmla="*/ 350838 h 100"/>
              <a:gd name="T54" fmla="*/ 387178 w 111"/>
              <a:gd name="T55" fmla="*/ 247650 h 100"/>
              <a:gd name="T56" fmla="*/ 205946 w 111"/>
              <a:gd name="T57" fmla="*/ 206375 h 100"/>
              <a:gd name="T58" fmla="*/ 197708 w 111"/>
              <a:gd name="T59" fmla="*/ 227013 h 100"/>
              <a:gd name="T60" fmla="*/ 197708 w 111"/>
              <a:gd name="T61" fmla="*/ 247650 h 100"/>
              <a:gd name="T62" fmla="*/ 197708 w 111"/>
              <a:gd name="T63" fmla="*/ 264160 h 100"/>
              <a:gd name="T64" fmla="*/ 247135 w 111"/>
              <a:gd name="T65" fmla="*/ 272415 h 100"/>
              <a:gd name="T66" fmla="*/ 255373 w 111"/>
              <a:gd name="T67" fmla="*/ 251778 h 100"/>
              <a:gd name="T68" fmla="*/ 255373 w 111"/>
              <a:gd name="T69" fmla="*/ 235268 h 100"/>
              <a:gd name="T70" fmla="*/ 255373 w 111"/>
              <a:gd name="T71" fmla="*/ 218758 h 1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1" h="100">
                <a:moveTo>
                  <a:pt x="75" y="14"/>
                </a:moveTo>
                <a:cubicBezTo>
                  <a:pt x="68" y="14"/>
                  <a:pt x="68" y="14"/>
                  <a:pt x="68" y="14"/>
                </a:cubicBezTo>
                <a:cubicBezTo>
                  <a:pt x="68" y="10"/>
                  <a:pt x="65" y="7"/>
                  <a:pt x="61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5" y="7"/>
                  <a:pt x="42" y="10"/>
                  <a:pt x="42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6"/>
                  <a:pt x="41" y="0"/>
                  <a:pt x="4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9" y="0"/>
                  <a:pt x="75" y="6"/>
                  <a:pt x="75" y="14"/>
                </a:cubicBezTo>
                <a:close/>
                <a:moveTo>
                  <a:pt x="16" y="56"/>
                </a:moveTo>
                <a:cubicBezTo>
                  <a:pt x="44" y="56"/>
                  <a:pt x="44" y="56"/>
                  <a:pt x="44" y="56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49"/>
                  <a:pt x="47" y="46"/>
                  <a:pt x="50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6" y="49"/>
                  <a:pt x="66" y="52"/>
                </a:cubicBezTo>
                <a:cubicBezTo>
                  <a:pt x="66" y="56"/>
                  <a:pt x="66" y="56"/>
                  <a:pt x="66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102" y="56"/>
                  <a:pt x="109" y="49"/>
                  <a:pt x="111" y="40"/>
                </a:cubicBezTo>
                <a:cubicBezTo>
                  <a:pt x="111" y="31"/>
                  <a:pt x="111" y="31"/>
                  <a:pt x="111" y="31"/>
                </a:cubicBezTo>
                <a:cubicBezTo>
                  <a:pt x="111" y="23"/>
                  <a:pt x="105" y="17"/>
                  <a:pt x="98" y="17"/>
                </a:cubicBezTo>
                <a:cubicBezTo>
                  <a:pt x="91" y="17"/>
                  <a:pt x="91" y="17"/>
                  <a:pt x="91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79" y="17"/>
                  <a:pt x="79" y="17"/>
                  <a:pt x="79" y="17"/>
                </a:cubicBezTo>
                <a:cubicBezTo>
                  <a:pt x="76" y="17"/>
                  <a:pt x="76" y="17"/>
                  <a:pt x="76" y="17"/>
                </a:cubicBezTo>
                <a:cubicBezTo>
                  <a:pt x="68" y="17"/>
                  <a:pt x="68" y="17"/>
                  <a:pt x="68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5" y="17"/>
                  <a:pt x="0" y="23"/>
                  <a:pt x="0" y="31"/>
                </a:cubicBezTo>
                <a:cubicBezTo>
                  <a:pt x="0" y="40"/>
                  <a:pt x="0" y="40"/>
                  <a:pt x="0" y="40"/>
                </a:cubicBezTo>
                <a:cubicBezTo>
                  <a:pt x="1" y="49"/>
                  <a:pt x="8" y="56"/>
                  <a:pt x="16" y="56"/>
                </a:cubicBezTo>
                <a:close/>
                <a:moveTo>
                  <a:pt x="94" y="60"/>
                </a:moveTo>
                <a:cubicBezTo>
                  <a:pt x="66" y="60"/>
                  <a:pt x="66" y="60"/>
                  <a:pt x="66" y="60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7"/>
                  <a:pt x="63" y="70"/>
                  <a:pt x="61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7" y="70"/>
                  <a:pt x="44" y="67"/>
                  <a:pt x="44" y="64"/>
                </a:cubicBezTo>
                <a:cubicBezTo>
                  <a:pt x="44" y="60"/>
                  <a:pt x="44" y="60"/>
                  <a:pt x="4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9" y="60"/>
                  <a:pt x="3" y="57"/>
                  <a:pt x="0" y="51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93"/>
                  <a:pt x="5" y="100"/>
                  <a:pt x="13" y="100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21" y="100"/>
                  <a:pt x="21" y="100"/>
                  <a:pt x="21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9" y="100"/>
                  <a:pt x="89" y="100"/>
                  <a:pt x="89" y="100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98" y="100"/>
                  <a:pt x="98" y="100"/>
                  <a:pt x="98" y="100"/>
                </a:cubicBezTo>
                <a:cubicBezTo>
                  <a:pt x="105" y="100"/>
                  <a:pt x="111" y="93"/>
                  <a:pt x="111" y="85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07" y="57"/>
                  <a:pt x="101" y="60"/>
                  <a:pt x="94" y="60"/>
                </a:cubicBezTo>
                <a:close/>
                <a:moveTo>
                  <a:pt x="60" y="50"/>
                </a:moveTo>
                <a:cubicBezTo>
                  <a:pt x="50" y="50"/>
                  <a:pt x="50" y="50"/>
                  <a:pt x="50" y="50"/>
                </a:cubicBezTo>
                <a:cubicBezTo>
                  <a:pt x="49" y="50"/>
                  <a:pt x="48" y="51"/>
                  <a:pt x="48" y="53"/>
                </a:cubicBezTo>
                <a:cubicBezTo>
                  <a:pt x="48" y="55"/>
                  <a:pt x="48" y="55"/>
                  <a:pt x="48" y="55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5"/>
                  <a:pt x="49" y="66"/>
                  <a:pt x="50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61" y="66"/>
                  <a:pt x="62" y="65"/>
                  <a:pt x="62" y="6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7"/>
                  <a:pt x="62" y="57"/>
                  <a:pt x="62" y="57"/>
                </a:cubicBezTo>
                <a:cubicBezTo>
                  <a:pt x="62" y="55"/>
                  <a:pt x="62" y="55"/>
                  <a:pt x="62" y="55"/>
                </a:cubicBezTo>
                <a:cubicBezTo>
                  <a:pt x="62" y="53"/>
                  <a:pt x="62" y="53"/>
                  <a:pt x="62" y="53"/>
                </a:cubicBezTo>
                <a:cubicBezTo>
                  <a:pt x="62" y="51"/>
                  <a:pt x="61" y="50"/>
                  <a:pt x="6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0AE1DE-EE03-4BD2-82BD-E1F3DC831EBE}"/>
              </a:ext>
            </a:extLst>
          </p:cNvPr>
          <p:cNvSpPr/>
          <p:nvPr/>
        </p:nvSpPr>
        <p:spPr>
          <a:xfrm>
            <a:off x="345769" y="2870632"/>
            <a:ext cx="2265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61605E"/>
                </a:solidFill>
                <a:latin typeface="Montserrat" panose="02000505000000020004" pitchFamily="2" charset="0"/>
              </a:rPr>
              <a:t>EMPRESA</a:t>
            </a:r>
            <a:endParaRPr lang="es-ES" sz="3200" dirty="0">
              <a:solidFill>
                <a:srgbClr val="61605E"/>
              </a:solidFill>
              <a:latin typeface="Montserrat" panose="02000505000000020004" pitchFamily="2" charset="0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BEEFCC7-E6EB-402F-9BC9-9F77F0DE76E7}"/>
              </a:ext>
            </a:extLst>
          </p:cNvPr>
          <p:cNvSpPr>
            <a:spLocks/>
          </p:cNvSpPr>
          <p:nvPr/>
        </p:nvSpPr>
        <p:spPr bwMode="auto">
          <a:xfrm>
            <a:off x="9277012" y="1792174"/>
            <a:ext cx="1695450" cy="1220787"/>
          </a:xfrm>
          <a:custGeom>
            <a:avLst/>
            <a:gdLst>
              <a:gd name="T0" fmla="*/ 746658 w 411"/>
              <a:gd name="T1" fmla="*/ 152598 h 296"/>
              <a:gd name="T2" fmla="*/ 639403 w 411"/>
              <a:gd name="T3" fmla="*/ 24746 h 296"/>
              <a:gd name="T4" fmla="*/ 552774 w 411"/>
              <a:gd name="T5" fmla="*/ 24746 h 296"/>
              <a:gd name="T6" fmla="*/ 24751 w 411"/>
              <a:gd name="T7" fmla="*/ 552654 h 296"/>
              <a:gd name="T8" fmla="*/ 16501 w 411"/>
              <a:gd name="T9" fmla="*/ 635139 h 296"/>
              <a:gd name="T10" fmla="*/ 239261 w 411"/>
              <a:gd name="T11" fmla="*/ 1167171 h 296"/>
              <a:gd name="T12" fmla="*/ 301138 w 411"/>
              <a:gd name="T13" fmla="*/ 1220787 h 296"/>
              <a:gd name="T14" fmla="*/ 1047796 w 411"/>
              <a:gd name="T15" fmla="*/ 1220787 h 296"/>
              <a:gd name="T16" fmla="*/ 1109674 w 411"/>
              <a:gd name="T17" fmla="*/ 1158923 h 296"/>
              <a:gd name="T18" fmla="*/ 1093173 w 411"/>
              <a:gd name="T19" fmla="*/ 993952 h 296"/>
              <a:gd name="T20" fmla="*/ 1089048 w 411"/>
              <a:gd name="T21" fmla="*/ 973330 h 296"/>
              <a:gd name="T22" fmla="*/ 1650073 w 411"/>
              <a:gd name="T23" fmla="*/ 631015 h 296"/>
              <a:gd name="T24" fmla="*/ 1683074 w 411"/>
              <a:gd name="T25" fmla="*/ 536156 h 296"/>
              <a:gd name="T26" fmla="*/ 1485066 w 411"/>
              <a:gd name="T27" fmla="*/ 61864 h 296"/>
              <a:gd name="T28" fmla="*/ 1398437 w 411"/>
              <a:gd name="T29" fmla="*/ 16497 h 296"/>
              <a:gd name="T30" fmla="*/ 759034 w 411"/>
              <a:gd name="T31" fmla="*/ 169095 h 296"/>
              <a:gd name="T32" fmla="*/ 746658 w 411"/>
              <a:gd name="T33" fmla="*/ 152598 h 2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11" h="296">
                <a:moveTo>
                  <a:pt x="181" y="37"/>
                </a:moveTo>
                <a:cubicBezTo>
                  <a:pt x="173" y="27"/>
                  <a:pt x="164" y="16"/>
                  <a:pt x="155" y="6"/>
                </a:cubicBezTo>
                <a:cubicBezTo>
                  <a:pt x="149" y="0"/>
                  <a:pt x="140" y="0"/>
                  <a:pt x="134" y="6"/>
                </a:cubicBezTo>
                <a:cubicBezTo>
                  <a:pt x="6" y="134"/>
                  <a:pt x="6" y="134"/>
                  <a:pt x="6" y="134"/>
                </a:cubicBezTo>
                <a:cubicBezTo>
                  <a:pt x="0" y="140"/>
                  <a:pt x="0" y="148"/>
                  <a:pt x="4" y="154"/>
                </a:cubicBezTo>
                <a:cubicBezTo>
                  <a:pt x="35" y="190"/>
                  <a:pt x="54" y="236"/>
                  <a:pt x="58" y="283"/>
                </a:cubicBezTo>
                <a:cubicBezTo>
                  <a:pt x="59" y="290"/>
                  <a:pt x="65" y="296"/>
                  <a:pt x="73" y="296"/>
                </a:cubicBezTo>
                <a:cubicBezTo>
                  <a:pt x="254" y="296"/>
                  <a:pt x="254" y="296"/>
                  <a:pt x="254" y="296"/>
                </a:cubicBezTo>
                <a:cubicBezTo>
                  <a:pt x="262" y="296"/>
                  <a:pt x="269" y="289"/>
                  <a:pt x="269" y="281"/>
                </a:cubicBezTo>
                <a:cubicBezTo>
                  <a:pt x="268" y="267"/>
                  <a:pt x="267" y="254"/>
                  <a:pt x="265" y="241"/>
                </a:cubicBezTo>
                <a:cubicBezTo>
                  <a:pt x="264" y="236"/>
                  <a:pt x="264" y="236"/>
                  <a:pt x="264" y="236"/>
                </a:cubicBezTo>
                <a:cubicBezTo>
                  <a:pt x="400" y="153"/>
                  <a:pt x="400" y="153"/>
                  <a:pt x="400" y="153"/>
                </a:cubicBezTo>
                <a:cubicBezTo>
                  <a:pt x="408" y="149"/>
                  <a:pt x="411" y="138"/>
                  <a:pt x="408" y="130"/>
                </a:cubicBezTo>
                <a:cubicBezTo>
                  <a:pt x="360" y="15"/>
                  <a:pt x="360" y="15"/>
                  <a:pt x="360" y="15"/>
                </a:cubicBezTo>
                <a:cubicBezTo>
                  <a:pt x="357" y="7"/>
                  <a:pt x="347" y="2"/>
                  <a:pt x="339" y="4"/>
                </a:cubicBezTo>
                <a:cubicBezTo>
                  <a:pt x="184" y="41"/>
                  <a:pt x="184" y="41"/>
                  <a:pt x="184" y="41"/>
                </a:cubicBezTo>
                <a:lnTo>
                  <a:pt x="181" y="37"/>
                </a:ln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34">
            <a:extLst>
              <a:ext uri="{FF2B5EF4-FFF2-40B4-BE49-F238E27FC236}">
                <a16:creationId xmlns:a16="http://schemas.microsoft.com/office/drawing/2014/main" id="{A00FB3CC-6051-4E8C-B685-670D484289E5}"/>
              </a:ext>
            </a:extLst>
          </p:cNvPr>
          <p:cNvSpPr>
            <a:spLocks noEditPoints="1"/>
          </p:cNvSpPr>
          <p:nvPr/>
        </p:nvSpPr>
        <p:spPr bwMode="auto">
          <a:xfrm>
            <a:off x="9722364" y="2204105"/>
            <a:ext cx="701675" cy="368300"/>
          </a:xfrm>
          <a:custGeom>
            <a:avLst/>
            <a:gdLst>
              <a:gd name="T0" fmla="*/ 507683 w 170"/>
              <a:gd name="T1" fmla="*/ 343471 h 89"/>
              <a:gd name="T2" fmla="*/ 474663 w 170"/>
              <a:gd name="T3" fmla="*/ 355885 h 89"/>
              <a:gd name="T4" fmla="*/ 359093 w 170"/>
              <a:gd name="T5" fmla="*/ 368300 h 89"/>
              <a:gd name="T6" fmla="*/ 243523 w 170"/>
              <a:gd name="T7" fmla="*/ 355885 h 89"/>
              <a:gd name="T8" fmla="*/ 210503 w 170"/>
              <a:gd name="T9" fmla="*/ 343471 h 89"/>
              <a:gd name="T10" fmla="*/ 198120 w 170"/>
              <a:gd name="T11" fmla="*/ 289674 h 89"/>
              <a:gd name="T12" fmla="*/ 264160 w 170"/>
              <a:gd name="T13" fmla="*/ 244154 h 89"/>
              <a:gd name="T14" fmla="*/ 297180 w 170"/>
              <a:gd name="T15" fmla="*/ 231739 h 89"/>
              <a:gd name="T16" fmla="*/ 309563 w 170"/>
              <a:gd name="T17" fmla="*/ 190357 h 89"/>
              <a:gd name="T18" fmla="*/ 268288 w 170"/>
              <a:gd name="T19" fmla="*/ 78626 h 89"/>
              <a:gd name="T20" fmla="*/ 334328 w 170"/>
              <a:gd name="T21" fmla="*/ 0 h 89"/>
              <a:gd name="T22" fmla="*/ 359093 w 170"/>
              <a:gd name="T23" fmla="*/ 0 h 89"/>
              <a:gd name="T24" fmla="*/ 383858 w 170"/>
              <a:gd name="T25" fmla="*/ 0 h 89"/>
              <a:gd name="T26" fmla="*/ 454025 w 170"/>
              <a:gd name="T27" fmla="*/ 78626 h 89"/>
              <a:gd name="T28" fmla="*/ 412750 w 170"/>
              <a:gd name="T29" fmla="*/ 190357 h 89"/>
              <a:gd name="T30" fmla="*/ 421005 w 170"/>
              <a:gd name="T31" fmla="*/ 231739 h 89"/>
              <a:gd name="T32" fmla="*/ 454025 w 170"/>
              <a:gd name="T33" fmla="*/ 244154 h 89"/>
              <a:gd name="T34" fmla="*/ 520065 w 170"/>
              <a:gd name="T35" fmla="*/ 289674 h 89"/>
              <a:gd name="T36" fmla="*/ 507683 w 170"/>
              <a:gd name="T37" fmla="*/ 343471 h 89"/>
              <a:gd name="T38" fmla="*/ 693420 w 170"/>
              <a:gd name="T39" fmla="*/ 310365 h 89"/>
              <a:gd name="T40" fmla="*/ 648018 w 170"/>
              <a:gd name="T41" fmla="*/ 281398 h 89"/>
              <a:gd name="T42" fmla="*/ 623253 w 170"/>
              <a:gd name="T43" fmla="*/ 273121 h 89"/>
              <a:gd name="T44" fmla="*/ 614998 w 170"/>
              <a:gd name="T45" fmla="*/ 244154 h 89"/>
              <a:gd name="T46" fmla="*/ 643890 w 170"/>
              <a:gd name="T47" fmla="*/ 165528 h 89"/>
              <a:gd name="T48" fmla="*/ 598488 w 170"/>
              <a:gd name="T49" fmla="*/ 111731 h 89"/>
              <a:gd name="T50" fmla="*/ 581978 w 170"/>
              <a:gd name="T51" fmla="*/ 111731 h 89"/>
              <a:gd name="T52" fmla="*/ 561340 w 170"/>
              <a:gd name="T53" fmla="*/ 111731 h 89"/>
              <a:gd name="T54" fmla="*/ 515938 w 170"/>
              <a:gd name="T55" fmla="*/ 165528 h 89"/>
              <a:gd name="T56" fmla="*/ 544830 w 170"/>
              <a:gd name="T57" fmla="*/ 244154 h 89"/>
              <a:gd name="T58" fmla="*/ 536575 w 170"/>
              <a:gd name="T59" fmla="*/ 273121 h 89"/>
              <a:gd name="T60" fmla="*/ 532448 w 170"/>
              <a:gd name="T61" fmla="*/ 273121 h 89"/>
              <a:gd name="T62" fmla="*/ 540703 w 170"/>
              <a:gd name="T63" fmla="*/ 281398 h 89"/>
              <a:gd name="T64" fmla="*/ 553085 w 170"/>
              <a:gd name="T65" fmla="*/ 318642 h 89"/>
              <a:gd name="T66" fmla="*/ 524193 w 170"/>
              <a:gd name="T67" fmla="*/ 355885 h 89"/>
              <a:gd name="T68" fmla="*/ 511810 w 170"/>
              <a:gd name="T69" fmla="*/ 360024 h 89"/>
              <a:gd name="T70" fmla="*/ 581978 w 170"/>
              <a:gd name="T71" fmla="*/ 368300 h 89"/>
              <a:gd name="T72" fmla="*/ 660400 w 170"/>
              <a:gd name="T73" fmla="*/ 360024 h 89"/>
              <a:gd name="T74" fmla="*/ 681038 w 170"/>
              <a:gd name="T75" fmla="*/ 351747 h 89"/>
              <a:gd name="T76" fmla="*/ 693420 w 170"/>
              <a:gd name="T77" fmla="*/ 310365 h 89"/>
              <a:gd name="T78" fmla="*/ 165100 w 170"/>
              <a:gd name="T79" fmla="*/ 318642 h 89"/>
              <a:gd name="T80" fmla="*/ 177483 w 170"/>
              <a:gd name="T81" fmla="*/ 281398 h 89"/>
              <a:gd name="T82" fmla="*/ 193993 w 170"/>
              <a:gd name="T83" fmla="*/ 264845 h 89"/>
              <a:gd name="T84" fmla="*/ 185738 w 170"/>
              <a:gd name="T85" fmla="*/ 264845 h 89"/>
              <a:gd name="T86" fmla="*/ 177483 w 170"/>
              <a:gd name="T87" fmla="*/ 227601 h 89"/>
              <a:gd name="T88" fmla="*/ 206375 w 170"/>
              <a:gd name="T89" fmla="*/ 144837 h 89"/>
              <a:gd name="T90" fmla="*/ 156845 w 170"/>
              <a:gd name="T91" fmla="*/ 86902 h 89"/>
              <a:gd name="T92" fmla="*/ 136208 w 170"/>
              <a:gd name="T93" fmla="*/ 82764 h 89"/>
              <a:gd name="T94" fmla="*/ 115570 w 170"/>
              <a:gd name="T95" fmla="*/ 86902 h 89"/>
              <a:gd name="T96" fmla="*/ 66040 w 170"/>
              <a:gd name="T97" fmla="*/ 144837 h 89"/>
              <a:gd name="T98" fmla="*/ 94933 w 170"/>
              <a:gd name="T99" fmla="*/ 227601 h 89"/>
              <a:gd name="T100" fmla="*/ 86678 w 170"/>
              <a:gd name="T101" fmla="*/ 264845 h 89"/>
              <a:gd name="T102" fmla="*/ 61913 w 170"/>
              <a:gd name="T103" fmla="*/ 273121 h 89"/>
              <a:gd name="T104" fmla="*/ 12383 w 170"/>
              <a:gd name="T105" fmla="*/ 306227 h 89"/>
              <a:gd name="T106" fmla="*/ 20638 w 170"/>
              <a:gd name="T107" fmla="*/ 351747 h 89"/>
              <a:gd name="T108" fmla="*/ 45403 w 170"/>
              <a:gd name="T109" fmla="*/ 360024 h 89"/>
              <a:gd name="T110" fmla="*/ 136208 w 170"/>
              <a:gd name="T111" fmla="*/ 368300 h 89"/>
              <a:gd name="T112" fmla="*/ 210503 w 170"/>
              <a:gd name="T113" fmla="*/ 360024 h 89"/>
              <a:gd name="T114" fmla="*/ 193993 w 170"/>
              <a:gd name="T115" fmla="*/ 355885 h 89"/>
              <a:gd name="T116" fmla="*/ 165100 w 170"/>
              <a:gd name="T117" fmla="*/ 318642 h 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70" h="89">
                <a:moveTo>
                  <a:pt x="123" y="83"/>
                </a:moveTo>
                <a:cubicBezTo>
                  <a:pt x="121" y="84"/>
                  <a:pt x="118" y="85"/>
                  <a:pt x="115" y="86"/>
                </a:cubicBezTo>
                <a:cubicBezTo>
                  <a:pt x="107" y="88"/>
                  <a:pt x="98" y="88"/>
                  <a:pt x="87" y="89"/>
                </a:cubicBezTo>
                <a:cubicBezTo>
                  <a:pt x="76" y="88"/>
                  <a:pt x="68" y="88"/>
                  <a:pt x="59" y="86"/>
                </a:cubicBezTo>
                <a:cubicBezTo>
                  <a:pt x="57" y="85"/>
                  <a:pt x="54" y="84"/>
                  <a:pt x="51" y="83"/>
                </a:cubicBezTo>
                <a:cubicBezTo>
                  <a:pt x="44" y="80"/>
                  <a:pt x="44" y="74"/>
                  <a:pt x="48" y="70"/>
                </a:cubicBezTo>
                <a:cubicBezTo>
                  <a:pt x="53" y="65"/>
                  <a:pt x="58" y="62"/>
                  <a:pt x="64" y="59"/>
                </a:cubicBezTo>
                <a:cubicBezTo>
                  <a:pt x="67" y="58"/>
                  <a:pt x="69" y="57"/>
                  <a:pt x="72" y="56"/>
                </a:cubicBezTo>
                <a:cubicBezTo>
                  <a:pt x="77" y="54"/>
                  <a:pt x="78" y="49"/>
                  <a:pt x="75" y="46"/>
                </a:cubicBezTo>
                <a:cubicBezTo>
                  <a:pt x="67" y="38"/>
                  <a:pt x="64" y="29"/>
                  <a:pt x="65" y="19"/>
                </a:cubicBezTo>
                <a:cubicBezTo>
                  <a:pt x="65" y="8"/>
                  <a:pt x="71" y="3"/>
                  <a:pt x="81" y="0"/>
                </a:cubicBezTo>
                <a:cubicBezTo>
                  <a:pt x="83" y="0"/>
                  <a:pt x="85" y="0"/>
                  <a:pt x="87" y="0"/>
                </a:cubicBezTo>
                <a:cubicBezTo>
                  <a:pt x="89" y="0"/>
                  <a:pt x="91" y="0"/>
                  <a:pt x="93" y="0"/>
                </a:cubicBezTo>
                <a:cubicBezTo>
                  <a:pt x="103" y="3"/>
                  <a:pt x="109" y="8"/>
                  <a:pt x="110" y="19"/>
                </a:cubicBezTo>
                <a:cubicBezTo>
                  <a:pt x="110" y="29"/>
                  <a:pt x="107" y="38"/>
                  <a:pt x="100" y="46"/>
                </a:cubicBezTo>
                <a:cubicBezTo>
                  <a:pt x="96" y="49"/>
                  <a:pt x="98" y="54"/>
                  <a:pt x="102" y="56"/>
                </a:cubicBezTo>
                <a:cubicBezTo>
                  <a:pt x="105" y="57"/>
                  <a:pt x="108" y="58"/>
                  <a:pt x="110" y="59"/>
                </a:cubicBezTo>
                <a:cubicBezTo>
                  <a:pt x="116" y="62"/>
                  <a:pt x="122" y="65"/>
                  <a:pt x="126" y="70"/>
                </a:cubicBezTo>
                <a:cubicBezTo>
                  <a:pt x="129" y="73"/>
                  <a:pt x="130" y="80"/>
                  <a:pt x="123" y="83"/>
                </a:cubicBezTo>
                <a:close/>
                <a:moveTo>
                  <a:pt x="168" y="75"/>
                </a:moveTo>
                <a:cubicBezTo>
                  <a:pt x="164" y="72"/>
                  <a:pt x="161" y="70"/>
                  <a:pt x="157" y="68"/>
                </a:cubicBezTo>
                <a:cubicBezTo>
                  <a:pt x="155" y="67"/>
                  <a:pt x="153" y="67"/>
                  <a:pt x="151" y="66"/>
                </a:cubicBezTo>
                <a:cubicBezTo>
                  <a:pt x="148" y="65"/>
                  <a:pt x="147" y="61"/>
                  <a:pt x="149" y="59"/>
                </a:cubicBezTo>
                <a:cubicBezTo>
                  <a:pt x="154" y="54"/>
                  <a:pt x="156" y="47"/>
                  <a:pt x="156" y="40"/>
                </a:cubicBezTo>
                <a:cubicBezTo>
                  <a:pt x="156" y="33"/>
                  <a:pt x="152" y="29"/>
                  <a:pt x="145" y="27"/>
                </a:cubicBezTo>
                <a:cubicBezTo>
                  <a:pt x="143" y="27"/>
                  <a:pt x="142" y="27"/>
                  <a:pt x="141" y="27"/>
                </a:cubicBezTo>
                <a:cubicBezTo>
                  <a:pt x="139" y="27"/>
                  <a:pt x="138" y="27"/>
                  <a:pt x="136" y="27"/>
                </a:cubicBezTo>
                <a:cubicBezTo>
                  <a:pt x="129" y="29"/>
                  <a:pt x="125" y="33"/>
                  <a:pt x="125" y="40"/>
                </a:cubicBezTo>
                <a:cubicBezTo>
                  <a:pt x="125" y="47"/>
                  <a:pt x="127" y="53"/>
                  <a:pt x="132" y="59"/>
                </a:cubicBezTo>
                <a:cubicBezTo>
                  <a:pt x="134" y="61"/>
                  <a:pt x="133" y="65"/>
                  <a:pt x="130" y="66"/>
                </a:cubicBezTo>
                <a:cubicBezTo>
                  <a:pt x="130" y="66"/>
                  <a:pt x="130" y="66"/>
                  <a:pt x="129" y="66"/>
                </a:cubicBezTo>
                <a:cubicBezTo>
                  <a:pt x="130" y="67"/>
                  <a:pt x="130" y="67"/>
                  <a:pt x="131" y="68"/>
                </a:cubicBezTo>
                <a:cubicBezTo>
                  <a:pt x="133" y="70"/>
                  <a:pt x="135" y="74"/>
                  <a:pt x="134" y="77"/>
                </a:cubicBezTo>
                <a:cubicBezTo>
                  <a:pt x="133" y="81"/>
                  <a:pt x="131" y="84"/>
                  <a:pt x="127" y="86"/>
                </a:cubicBezTo>
                <a:cubicBezTo>
                  <a:pt x="126" y="87"/>
                  <a:pt x="125" y="87"/>
                  <a:pt x="124" y="87"/>
                </a:cubicBezTo>
                <a:cubicBezTo>
                  <a:pt x="129" y="88"/>
                  <a:pt x="134" y="88"/>
                  <a:pt x="141" y="89"/>
                </a:cubicBezTo>
                <a:cubicBezTo>
                  <a:pt x="148" y="88"/>
                  <a:pt x="154" y="88"/>
                  <a:pt x="160" y="87"/>
                </a:cubicBezTo>
                <a:cubicBezTo>
                  <a:pt x="162" y="86"/>
                  <a:pt x="164" y="86"/>
                  <a:pt x="165" y="85"/>
                </a:cubicBezTo>
                <a:cubicBezTo>
                  <a:pt x="170" y="83"/>
                  <a:pt x="170" y="77"/>
                  <a:pt x="168" y="75"/>
                </a:cubicBezTo>
                <a:close/>
                <a:moveTo>
                  <a:pt x="40" y="77"/>
                </a:moveTo>
                <a:cubicBezTo>
                  <a:pt x="39" y="74"/>
                  <a:pt x="41" y="70"/>
                  <a:pt x="43" y="68"/>
                </a:cubicBezTo>
                <a:cubicBezTo>
                  <a:pt x="44" y="67"/>
                  <a:pt x="46" y="65"/>
                  <a:pt x="47" y="64"/>
                </a:cubicBezTo>
                <a:cubicBezTo>
                  <a:pt x="46" y="64"/>
                  <a:pt x="45" y="64"/>
                  <a:pt x="45" y="64"/>
                </a:cubicBezTo>
                <a:cubicBezTo>
                  <a:pt x="41" y="62"/>
                  <a:pt x="40" y="58"/>
                  <a:pt x="43" y="55"/>
                </a:cubicBezTo>
                <a:cubicBezTo>
                  <a:pt x="48" y="50"/>
                  <a:pt x="51" y="43"/>
                  <a:pt x="50" y="35"/>
                </a:cubicBezTo>
                <a:cubicBezTo>
                  <a:pt x="50" y="27"/>
                  <a:pt x="45" y="23"/>
                  <a:pt x="38" y="21"/>
                </a:cubicBezTo>
                <a:cubicBezTo>
                  <a:pt x="36" y="20"/>
                  <a:pt x="34" y="20"/>
                  <a:pt x="33" y="20"/>
                </a:cubicBezTo>
                <a:cubicBezTo>
                  <a:pt x="31" y="20"/>
                  <a:pt x="30" y="20"/>
                  <a:pt x="28" y="21"/>
                </a:cubicBezTo>
                <a:cubicBezTo>
                  <a:pt x="21" y="23"/>
                  <a:pt x="16" y="27"/>
                  <a:pt x="16" y="35"/>
                </a:cubicBezTo>
                <a:cubicBezTo>
                  <a:pt x="15" y="43"/>
                  <a:pt x="17" y="50"/>
                  <a:pt x="23" y="55"/>
                </a:cubicBezTo>
                <a:cubicBezTo>
                  <a:pt x="26" y="58"/>
                  <a:pt x="25" y="62"/>
                  <a:pt x="21" y="64"/>
                </a:cubicBezTo>
                <a:cubicBezTo>
                  <a:pt x="19" y="64"/>
                  <a:pt x="17" y="65"/>
                  <a:pt x="15" y="66"/>
                </a:cubicBezTo>
                <a:cubicBezTo>
                  <a:pt x="11" y="68"/>
                  <a:pt x="6" y="71"/>
                  <a:pt x="3" y="74"/>
                </a:cubicBezTo>
                <a:cubicBezTo>
                  <a:pt x="0" y="77"/>
                  <a:pt x="0" y="82"/>
                  <a:pt x="5" y="85"/>
                </a:cubicBezTo>
                <a:cubicBezTo>
                  <a:pt x="7" y="85"/>
                  <a:pt x="9" y="86"/>
                  <a:pt x="11" y="87"/>
                </a:cubicBezTo>
                <a:cubicBezTo>
                  <a:pt x="18" y="88"/>
                  <a:pt x="25" y="88"/>
                  <a:pt x="33" y="89"/>
                </a:cubicBezTo>
                <a:cubicBezTo>
                  <a:pt x="40" y="88"/>
                  <a:pt x="45" y="88"/>
                  <a:pt x="51" y="87"/>
                </a:cubicBezTo>
                <a:cubicBezTo>
                  <a:pt x="49" y="87"/>
                  <a:pt x="48" y="87"/>
                  <a:pt x="47" y="86"/>
                </a:cubicBezTo>
                <a:cubicBezTo>
                  <a:pt x="43" y="84"/>
                  <a:pt x="41" y="81"/>
                  <a:pt x="4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2802EC3-1767-4157-8DB0-CE4F99292DD8}"/>
              </a:ext>
            </a:extLst>
          </p:cNvPr>
          <p:cNvSpPr/>
          <p:nvPr/>
        </p:nvSpPr>
        <p:spPr>
          <a:xfrm>
            <a:off x="9722364" y="3110999"/>
            <a:ext cx="1973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AC344"/>
                </a:solidFill>
                <a:latin typeface="Montserrat" panose="02000505000000020004" pitchFamily="2" charset="0"/>
              </a:rPr>
              <a:t>CLIENTE</a:t>
            </a:r>
            <a:endParaRPr lang="es-ES" sz="3200" dirty="0">
              <a:solidFill>
                <a:srgbClr val="FAC344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11">
            <a:extLst>
              <a:ext uri="{FF2B5EF4-FFF2-40B4-BE49-F238E27FC236}">
                <a16:creationId xmlns:a16="http://schemas.microsoft.com/office/drawing/2014/main" id="{58F783FF-615F-4911-A056-485F3D53E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4740" y="181372"/>
            <a:ext cx="2557095" cy="2560320"/>
          </a:xfrm>
          <a:prstGeom prst="ellipse">
            <a:avLst/>
          </a:prstGeom>
          <a:solidFill>
            <a:srgbClr val="065280">
              <a:alpha val="89804"/>
            </a:srgbClr>
          </a:solidFill>
          <a:ln>
            <a:noFill/>
          </a:ln>
          <a:extLst/>
        </p:spPr>
        <p:txBody>
          <a:bodyPr lIns="0" rIns="0" anchor="ctr" anchorCtr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s-ES" altLang="en-US" sz="180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Estrategia y gestión de los canales de distribución minorista</a:t>
            </a:r>
            <a:endParaRPr lang="es-ES" altLang="en-US" sz="18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A692A14-F68B-4AF7-8B8F-F2214EC03D4D}"/>
              </a:ext>
            </a:extLst>
          </p:cNvPr>
          <p:cNvSpPr/>
          <p:nvPr/>
        </p:nvSpPr>
        <p:spPr>
          <a:xfrm>
            <a:off x="4231834" y="800090"/>
            <a:ext cx="61771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s-ES" sz="1350" dirty="0"/>
              <a:t>Chocarro, R., Cortinas, M., &amp; Villanueva, M. L. (2018). </a:t>
            </a:r>
            <a:r>
              <a:rPr lang="en-GB" sz="1350" dirty="0"/>
              <a:t>Different channels for different services: information sources for services with search, experience and credence attributes. The Service Industries Journal, 1–24. https://doi.org/10.1080/02642069.2018.1508457</a:t>
            </a:r>
            <a:endParaRPr lang="es-ES" sz="1350" dirty="0"/>
          </a:p>
          <a:p>
            <a:pPr marL="228600" indent="-228600"/>
            <a:r>
              <a:rPr lang="en-GB" sz="1350" dirty="0"/>
              <a:t>Betancourt, R., Chocarro, R., </a:t>
            </a:r>
            <a:r>
              <a:rPr lang="en-GB" sz="1350" dirty="0" err="1"/>
              <a:t>Cortinas</a:t>
            </a:r>
            <a:r>
              <a:rPr lang="en-GB" sz="1350" dirty="0"/>
              <a:t>, M., Elorz, M., &amp; </a:t>
            </a:r>
            <a:r>
              <a:rPr lang="en-GB" sz="1350" dirty="0" err="1"/>
              <a:t>Mugica</a:t>
            </a:r>
            <a:r>
              <a:rPr lang="en-GB" sz="1350" dirty="0"/>
              <a:t>, J. M. (2017). Private Sales Clubs: A 21st Century Distribution Channel. Journal of Interactive Marketing, 37, 44–56. </a:t>
            </a:r>
          </a:p>
          <a:p>
            <a:pPr marL="228600" indent="-228600"/>
            <a:r>
              <a:rPr lang="es-ES" sz="1350" dirty="0"/>
              <a:t>Betancourt, R. R., Chocarro, R., Cortiñas, M., Elorz, M., &amp; Mugica, J. M. (2016). </a:t>
            </a:r>
            <a:r>
              <a:rPr lang="en-GB" sz="1350" dirty="0"/>
              <a:t>Channel Choice in the 21st Century: The Hidden Role of Distribution Services. Journal of Interactive Marketing, 33, 1–12. </a:t>
            </a:r>
          </a:p>
          <a:p>
            <a:pPr marL="228600" indent="-228600"/>
            <a:r>
              <a:rPr lang="es-ES" sz="1350" dirty="0"/>
              <a:t>Chocarro, R., Cortiñas, M., &amp; Villanueva, M. L. (2013). </a:t>
            </a:r>
            <a:r>
              <a:rPr lang="es-ES" sz="1350" dirty="0" err="1"/>
              <a:t>Situational</a:t>
            </a:r>
            <a:r>
              <a:rPr lang="es-ES" sz="1350" dirty="0"/>
              <a:t> variables in online versus offline </a:t>
            </a:r>
            <a:r>
              <a:rPr lang="es-ES" sz="1350" dirty="0" err="1"/>
              <a:t>channel</a:t>
            </a:r>
            <a:r>
              <a:rPr lang="es-ES" sz="1350" dirty="0"/>
              <a:t> </a:t>
            </a:r>
            <a:r>
              <a:rPr lang="es-ES" sz="1350" dirty="0" err="1"/>
              <a:t>choice</a:t>
            </a:r>
            <a:r>
              <a:rPr lang="es-ES" sz="1350" dirty="0"/>
              <a:t>. Electronic Commerce </a:t>
            </a:r>
            <a:r>
              <a:rPr lang="es-ES" sz="1350" dirty="0" err="1"/>
              <a:t>Research</a:t>
            </a:r>
            <a:r>
              <a:rPr lang="es-ES" sz="1350" dirty="0"/>
              <a:t> and </a:t>
            </a:r>
            <a:r>
              <a:rPr lang="es-ES" sz="1350" dirty="0" err="1"/>
              <a:t>Applications</a:t>
            </a:r>
            <a:r>
              <a:rPr lang="es-ES" sz="1350" dirty="0"/>
              <a:t>, 12(5), 347–361. https://doi.org/10.1016/j.elerap.2013.03.004</a:t>
            </a:r>
          </a:p>
          <a:p>
            <a:pPr marL="228600" indent="-228600"/>
            <a:r>
              <a:rPr lang="es-ES" sz="1350" dirty="0"/>
              <a:t>Cortinas, M., Chocarro, R., &amp; Villanueva, M. L. (2010). </a:t>
            </a:r>
            <a:r>
              <a:rPr lang="es-ES" sz="1350" dirty="0" err="1"/>
              <a:t>Understanding</a:t>
            </a:r>
            <a:r>
              <a:rPr lang="es-ES" sz="1350" dirty="0"/>
              <a:t> </a:t>
            </a:r>
            <a:r>
              <a:rPr lang="es-ES" sz="1350" dirty="0" err="1"/>
              <a:t>multi-channel</a:t>
            </a:r>
            <a:r>
              <a:rPr lang="es-ES" sz="1350" dirty="0"/>
              <a:t> </a:t>
            </a:r>
            <a:r>
              <a:rPr lang="es-ES" sz="1350" dirty="0" err="1"/>
              <a:t>banking</a:t>
            </a:r>
            <a:r>
              <a:rPr lang="es-ES" sz="1350" dirty="0"/>
              <a:t> </a:t>
            </a:r>
            <a:r>
              <a:rPr lang="es-ES" sz="1350" dirty="0" err="1"/>
              <a:t>customers</a:t>
            </a:r>
            <a:r>
              <a:rPr lang="es-ES" sz="1350" dirty="0"/>
              <a:t>. </a:t>
            </a:r>
            <a:r>
              <a:rPr lang="es-ES" sz="1350" dirty="0" err="1"/>
              <a:t>Journal</a:t>
            </a:r>
            <a:r>
              <a:rPr lang="es-ES" sz="1350" dirty="0"/>
              <a:t> </a:t>
            </a:r>
            <a:r>
              <a:rPr lang="es-ES" sz="1350" dirty="0" err="1"/>
              <a:t>of</a:t>
            </a:r>
            <a:r>
              <a:rPr lang="es-ES" sz="1350" dirty="0"/>
              <a:t> Business </a:t>
            </a:r>
            <a:r>
              <a:rPr lang="es-ES" sz="1350" dirty="0" err="1"/>
              <a:t>Research</a:t>
            </a:r>
            <a:r>
              <a:rPr lang="es-ES" sz="1350" dirty="0"/>
              <a:t>, 63(11), 1215–1221.</a:t>
            </a:r>
          </a:p>
          <a:p>
            <a:pPr marL="228600" indent="-228600"/>
            <a:r>
              <a:rPr lang="es-ES" sz="1350" dirty="0"/>
              <a:t>Chocarro, R., Cortinas, M., &amp; Villanueva, M. L. (2009). Analizando el Comportamiento de Búsqueda de Información de Un Servicio. Revista Portuguesa de Marketing, 25, 19–33.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Rectángulo 2087">
            <a:extLst>
              <a:ext uri="{FF2B5EF4-FFF2-40B4-BE49-F238E27FC236}">
                <a16:creationId xmlns:a16="http://schemas.microsoft.com/office/drawing/2014/main" id="{CBEF142F-A220-489E-98D8-F25E5F8598C9}"/>
              </a:ext>
            </a:extLst>
          </p:cNvPr>
          <p:cNvSpPr/>
          <p:nvPr/>
        </p:nvSpPr>
        <p:spPr>
          <a:xfrm>
            <a:off x="2178825" y="934521"/>
            <a:ext cx="675485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350" dirty="0" err="1"/>
              <a:t>Chocarro</a:t>
            </a:r>
            <a:r>
              <a:rPr lang="en-US" sz="1350" dirty="0"/>
              <a:t>, R., &amp; </a:t>
            </a:r>
            <a:r>
              <a:rPr lang="en-US" sz="1350" dirty="0" err="1"/>
              <a:t>Cortinas</a:t>
            </a:r>
            <a:r>
              <a:rPr lang="en-US" sz="1350" dirty="0"/>
              <a:t>, M. (2013). The impact of expert opinion in consumer perception of wines. </a:t>
            </a:r>
            <a:r>
              <a:rPr lang="en-US" sz="1350" i="1" dirty="0"/>
              <a:t>International Journal of Wine Business Research</a:t>
            </a:r>
            <a:r>
              <a:rPr lang="en-US" sz="1350" dirty="0"/>
              <a:t>, </a:t>
            </a:r>
            <a:r>
              <a:rPr lang="en-US" sz="1350" i="1" dirty="0"/>
              <a:t>25</a:t>
            </a:r>
            <a:r>
              <a:rPr lang="en-US" sz="1350" dirty="0"/>
              <a:t>(3), 227–248. </a:t>
            </a:r>
            <a:r>
              <a:rPr lang="en-US" sz="1350" dirty="0">
                <a:hlinkClick r:id="rId2"/>
              </a:rPr>
              <a:t>https://doi.org/10.1108/IJWBR-2012-0014</a:t>
            </a:r>
            <a:endParaRPr lang="en-US" sz="1350" dirty="0"/>
          </a:p>
          <a:p>
            <a:pPr marL="228600" indent="-228600"/>
            <a:r>
              <a:rPr lang="es-ES" sz="1400" dirty="0" err="1"/>
              <a:t>Andreeva</a:t>
            </a:r>
            <a:r>
              <a:rPr lang="es-ES" sz="1400" dirty="0"/>
              <a:t>, M., Cortinas, M., &amp; Elorz, M. (2010). </a:t>
            </a:r>
            <a:r>
              <a:rPr lang="en-GB" sz="1400" dirty="0"/>
              <a:t>The role of Purchase Regularity and Purchase Frequency in Price and Discount </a:t>
            </a:r>
            <a:r>
              <a:rPr lang="en-GB" sz="1400" dirty="0" err="1"/>
              <a:t>Sensitiviy</a:t>
            </a:r>
            <a:r>
              <a:rPr lang="en-GB" sz="1400" dirty="0"/>
              <a:t>. </a:t>
            </a:r>
            <a:r>
              <a:rPr lang="en-GB" sz="1400" i="1" dirty="0"/>
              <a:t>Journal of Marketing Trends</a:t>
            </a:r>
            <a:r>
              <a:rPr lang="en-GB" sz="1400" dirty="0"/>
              <a:t>, </a:t>
            </a:r>
            <a:r>
              <a:rPr lang="en-GB" sz="1400" i="1" dirty="0"/>
              <a:t>1</a:t>
            </a:r>
            <a:r>
              <a:rPr lang="en-GB" sz="1400" dirty="0"/>
              <a:t>(4). Retrieved from </a:t>
            </a:r>
            <a:r>
              <a:rPr lang="en-GB" sz="1400" dirty="0">
                <a:hlinkClick r:id="rId3"/>
              </a:rPr>
              <a:t>http://www.marketing-trends-congress.com/content/journal-marketing-trends-published-issues</a:t>
            </a:r>
            <a:endParaRPr lang="en-GB" sz="1400" dirty="0"/>
          </a:p>
          <a:p>
            <a:pPr marL="228600" indent="-228600"/>
            <a:r>
              <a:rPr lang="en-US" sz="1400" dirty="0" err="1"/>
              <a:t>Chocarro</a:t>
            </a:r>
            <a:r>
              <a:rPr lang="en-US" sz="1400" dirty="0"/>
              <a:t>, R., </a:t>
            </a:r>
            <a:r>
              <a:rPr lang="en-US" sz="1400" dirty="0" err="1"/>
              <a:t>Cortinas</a:t>
            </a:r>
            <a:r>
              <a:rPr lang="en-US" sz="1400" dirty="0"/>
              <a:t>, M., &amp; </a:t>
            </a:r>
            <a:r>
              <a:rPr lang="en-US" sz="1400" dirty="0" err="1"/>
              <a:t>Elorz</a:t>
            </a:r>
            <a:r>
              <a:rPr lang="en-US" sz="1400" dirty="0"/>
              <a:t>, M. (2009). The impact of product category knowledge on consumer use of extrinsic cues - A study involving </a:t>
            </a:r>
            <a:r>
              <a:rPr lang="en-US" sz="1400" dirty="0" err="1"/>
              <a:t>agrifood</a:t>
            </a:r>
            <a:r>
              <a:rPr lang="en-US" sz="1400" dirty="0"/>
              <a:t> products. </a:t>
            </a:r>
            <a:r>
              <a:rPr lang="en-US" sz="1400" i="1" dirty="0"/>
              <a:t>Food Quality and Preference</a:t>
            </a:r>
            <a:r>
              <a:rPr lang="en-US" sz="1400" dirty="0"/>
              <a:t>, </a:t>
            </a:r>
            <a:r>
              <a:rPr lang="en-US" sz="1400" i="1" dirty="0"/>
              <a:t>20</a:t>
            </a:r>
            <a:r>
              <a:rPr lang="en-US" sz="1400" dirty="0"/>
              <a:t>(3), 176–186.</a:t>
            </a:r>
          </a:p>
          <a:p>
            <a:pPr marL="228600" indent="-228600"/>
            <a:r>
              <a:rPr lang="es-ES" sz="1350" dirty="0"/>
              <a:t>Cortinas, M., Elorz, M., &amp; Mugica, J. M. (2008). </a:t>
            </a:r>
            <a:r>
              <a:rPr lang="es-ES" sz="1350" dirty="0" err="1"/>
              <a:t>The</a:t>
            </a:r>
            <a:r>
              <a:rPr lang="es-ES" sz="1350" dirty="0"/>
              <a:t> use </a:t>
            </a:r>
            <a:r>
              <a:rPr lang="es-ES" sz="1350" dirty="0" err="1"/>
              <a:t>of</a:t>
            </a:r>
            <a:r>
              <a:rPr lang="es-ES" sz="1350" dirty="0"/>
              <a:t> </a:t>
            </a:r>
            <a:r>
              <a:rPr lang="es-ES" sz="1350" dirty="0" err="1"/>
              <a:t>loyalty-cards</a:t>
            </a:r>
            <a:r>
              <a:rPr lang="es-ES" sz="1350" dirty="0"/>
              <a:t> </a:t>
            </a:r>
            <a:r>
              <a:rPr lang="es-ES" sz="1350" dirty="0" err="1"/>
              <a:t>databases</a:t>
            </a:r>
            <a:r>
              <a:rPr lang="es-ES" sz="1350" dirty="0"/>
              <a:t>: </a:t>
            </a:r>
            <a:r>
              <a:rPr lang="es-ES" sz="1350" dirty="0" err="1"/>
              <a:t>Differences</a:t>
            </a:r>
            <a:r>
              <a:rPr lang="es-ES" sz="1350" dirty="0"/>
              <a:t> in regular </a:t>
            </a:r>
            <a:r>
              <a:rPr lang="es-ES" sz="1350" dirty="0" err="1"/>
              <a:t>price</a:t>
            </a:r>
            <a:r>
              <a:rPr lang="es-ES" sz="1350" dirty="0"/>
              <a:t> and </a:t>
            </a:r>
            <a:r>
              <a:rPr lang="es-ES" sz="1350" dirty="0" err="1"/>
              <a:t>discount</a:t>
            </a:r>
            <a:r>
              <a:rPr lang="es-ES" sz="1350" dirty="0"/>
              <a:t> </a:t>
            </a:r>
            <a:r>
              <a:rPr lang="es-ES" sz="1350" dirty="0" err="1"/>
              <a:t>sensitivity</a:t>
            </a:r>
            <a:r>
              <a:rPr lang="es-ES" sz="1350" dirty="0"/>
              <a:t> in </a:t>
            </a:r>
            <a:r>
              <a:rPr lang="es-ES" sz="1350" dirty="0" err="1"/>
              <a:t>the</a:t>
            </a:r>
            <a:r>
              <a:rPr lang="es-ES" sz="1350" dirty="0"/>
              <a:t> </a:t>
            </a:r>
            <a:r>
              <a:rPr lang="es-ES" sz="1350" dirty="0" err="1"/>
              <a:t>brand</a:t>
            </a:r>
            <a:r>
              <a:rPr lang="es-ES" sz="1350" dirty="0"/>
              <a:t> </a:t>
            </a:r>
            <a:r>
              <a:rPr lang="es-ES" sz="1350" dirty="0" err="1"/>
              <a:t>choice</a:t>
            </a:r>
            <a:r>
              <a:rPr lang="es-ES" sz="1350" dirty="0"/>
              <a:t> </a:t>
            </a:r>
            <a:r>
              <a:rPr lang="es-ES" sz="1350" dirty="0" err="1"/>
              <a:t>decision</a:t>
            </a:r>
            <a:r>
              <a:rPr lang="es-ES" sz="1350" dirty="0"/>
              <a:t> </a:t>
            </a:r>
            <a:r>
              <a:rPr lang="es-ES" sz="1350" dirty="0" err="1"/>
              <a:t>between</a:t>
            </a:r>
            <a:r>
              <a:rPr lang="es-ES" sz="1350" dirty="0"/>
              <a:t> </a:t>
            </a:r>
            <a:r>
              <a:rPr lang="es-ES" sz="1350" dirty="0" err="1"/>
              <a:t>card</a:t>
            </a:r>
            <a:r>
              <a:rPr lang="es-ES" sz="1350" dirty="0"/>
              <a:t> and non-</a:t>
            </a:r>
            <a:r>
              <a:rPr lang="es-ES" sz="1350" dirty="0" err="1"/>
              <a:t>card</a:t>
            </a:r>
            <a:r>
              <a:rPr lang="es-ES" sz="1350" dirty="0"/>
              <a:t> </a:t>
            </a:r>
            <a:r>
              <a:rPr lang="es-ES" sz="1350" dirty="0" err="1"/>
              <a:t>holders</a:t>
            </a:r>
            <a:r>
              <a:rPr lang="es-ES" sz="1350" dirty="0"/>
              <a:t>. </a:t>
            </a:r>
            <a:r>
              <a:rPr lang="es-ES" sz="1350" dirty="0" err="1"/>
              <a:t>Journal</a:t>
            </a:r>
            <a:r>
              <a:rPr lang="es-ES" sz="1350" dirty="0"/>
              <a:t> </a:t>
            </a:r>
            <a:r>
              <a:rPr lang="es-ES" sz="1350" dirty="0" err="1"/>
              <a:t>of</a:t>
            </a:r>
            <a:r>
              <a:rPr lang="es-ES" sz="1350" dirty="0"/>
              <a:t> </a:t>
            </a:r>
            <a:r>
              <a:rPr lang="es-ES" sz="1350" dirty="0" err="1"/>
              <a:t>Retailing</a:t>
            </a:r>
            <a:r>
              <a:rPr lang="es-ES" sz="1350" dirty="0"/>
              <a:t> and </a:t>
            </a:r>
            <a:r>
              <a:rPr lang="es-ES" sz="1350" dirty="0" err="1"/>
              <a:t>Consumer</a:t>
            </a:r>
            <a:r>
              <a:rPr lang="es-ES" sz="1350" dirty="0"/>
              <a:t> </a:t>
            </a:r>
            <a:r>
              <a:rPr lang="es-ES" sz="1350" dirty="0" err="1"/>
              <a:t>Services</a:t>
            </a:r>
            <a:r>
              <a:rPr lang="es-ES" sz="1350" dirty="0"/>
              <a:t>, 15(1), 52–62.</a:t>
            </a:r>
          </a:p>
          <a:p>
            <a:pPr marL="228600" indent="-228600"/>
            <a:r>
              <a:rPr lang="es-ES" sz="1350" dirty="0"/>
              <a:t>Cortinas, M., Chocarro, R., Elorz, M., &amp; Villanueva, M. L. (2007). </a:t>
            </a:r>
            <a:r>
              <a:rPr lang="es-ES" sz="1350" dirty="0" err="1"/>
              <a:t>The</a:t>
            </a:r>
            <a:r>
              <a:rPr lang="es-ES" sz="1350" dirty="0"/>
              <a:t> </a:t>
            </a:r>
            <a:r>
              <a:rPr lang="es-ES" sz="1350" dirty="0" err="1"/>
              <a:t>importance</a:t>
            </a:r>
            <a:r>
              <a:rPr lang="es-ES" sz="1350" dirty="0"/>
              <a:t> </a:t>
            </a:r>
            <a:r>
              <a:rPr lang="es-ES" sz="1350" dirty="0" err="1"/>
              <a:t>of</a:t>
            </a:r>
            <a:r>
              <a:rPr lang="es-ES" sz="1350" dirty="0"/>
              <a:t> </a:t>
            </a:r>
            <a:r>
              <a:rPr lang="es-ES" sz="1350" dirty="0" err="1"/>
              <a:t>origin</a:t>
            </a:r>
            <a:r>
              <a:rPr lang="es-ES" sz="1350" dirty="0"/>
              <a:t> in </a:t>
            </a:r>
            <a:r>
              <a:rPr lang="es-ES" sz="1350" dirty="0" err="1"/>
              <a:t>the</a:t>
            </a:r>
            <a:r>
              <a:rPr lang="es-ES" sz="1350" dirty="0"/>
              <a:t> </a:t>
            </a:r>
            <a:r>
              <a:rPr lang="es-ES" sz="1350" dirty="0" err="1"/>
              <a:t>choice</a:t>
            </a:r>
            <a:r>
              <a:rPr lang="es-ES" sz="1350" dirty="0"/>
              <a:t> </a:t>
            </a:r>
            <a:r>
              <a:rPr lang="es-ES" sz="1350" dirty="0" err="1"/>
              <a:t>of</a:t>
            </a:r>
            <a:r>
              <a:rPr lang="es-ES" sz="1350" dirty="0"/>
              <a:t> </a:t>
            </a:r>
            <a:r>
              <a:rPr lang="es-ES" sz="1350" dirty="0" err="1"/>
              <a:t>agricultural</a:t>
            </a:r>
            <a:r>
              <a:rPr lang="es-ES" sz="1350" dirty="0"/>
              <a:t> </a:t>
            </a:r>
            <a:r>
              <a:rPr lang="es-ES" sz="1350" dirty="0" err="1"/>
              <a:t>products</a:t>
            </a:r>
            <a:r>
              <a:rPr lang="es-ES" sz="1350" dirty="0"/>
              <a:t>. </a:t>
            </a:r>
            <a:r>
              <a:rPr lang="es-ES" sz="1350" dirty="0" err="1"/>
              <a:t>The</a:t>
            </a:r>
            <a:r>
              <a:rPr lang="es-ES" sz="1350" dirty="0"/>
              <a:t> case </a:t>
            </a:r>
            <a:r>
              <a:rPr lang="es-ES" sz="1350" dirty="0" err="1"/>
              <a:t>of</a:t>
            </a:r>
            <a:r>
              <a:rPr lang="es-ES" sz="1350" dirty="0"/>
              <a:t> Navarra </a:t>
            </a:r>
            <a:r>
              <a:rPr lang="es-ES" sz="1350" dirty="0" err="1"/>
              <a:t>asparagus</a:t>
            </a:r>
            <a:r>
              <a:rPr lang="es-ES" sz="1350" dirty="0"/>
              <a:t> La importancia del atributo origen en la </a:t>
            </a:r>
            <a:r>
              <a:rPr lang="es-ES" sz="1350" dirty="0" err="1"/>
              <a:t>eleccion</a:t>
            </a:r>
            <a:r>
              <a:rPr lang="es-ES" sz="1350" dirty="0"/>
              <a:t> de productos agroalimentarios. El caso del esparrago de Navarra. </a:t>
            </a:r>
            <a:r>
              <a:rPr lang="es-ES" sz="1350" i="1" dirty="0" err="1"/>
              <a:t>Economia</a:t>
            </a:r>
            <a:r>
              <a:rPr lang="es-ES" sz="1350" i="1" dirty="0"/>
              <a:t> Agraria y Recursos Naturales</a:t>
            </a:r>
            <a:r>
              <a:rPr lang="es-ES" sz="1350" dirty="0"/>
              <a:t>, </a:t>
            </a:r>
            <a:r>
              <a:rPr lang="es-ES" sz="1350" i="1" dirty="0"/>
              <a:t>7</a:t>
            </a:r>
            <a:r>
              <a:rPr lang="es-ES" sz="1350" dirty="0"/>
              <a:t>(13), 57–90.</a:t>
            </a:r>
          </a:p>
          <a:p>
            <a:pPr marL="228600" indent="-228600"/>
            <a:r>
              <a:rPr lang="es-ES" sz="1350" dirty="0"/>
              <a:t>Cortinas, M., Elorz, M., &amp; Mugica, J. M. (2006). El Problema De Elección De Marca en una Categoría Compleja: Aplicación de una Red Neuronal Artificial. Revista Española de Investigación En Marketing-ESIC, 10(1), 111–138.</a:t>
            </a:r>
          </a:p>
          <a:p>
            <a:pPr marL="228600" indent="-228600"/>
            <a:r>
              <a:rPr lang="es-ES" sz="1350" dirty="0"/>
              <a:t>Berné, C., Cortinas, M., Elorz, M., &amp; Mugica, J. M. (2004). </a:t>
            </a:r>
            <a:r>
              <a:rPr lang="en-GB" sz="1350" dirty="0"/>
              <a:t>The Use of a Retail Store Database for Brand Choice Analysis. The International Review of Retail, Distribution and Consumer Research, 14(1), 19–29</a:t>
            </a:r>
            <a:endParaRPr lang="es-ES" sz="1350" dirty="0"/>
          </a:p>
          <a:p>
            <a:pPr marL="228600" indent="-228600"/>
            <a:endParaRPr lang="es-ES" sz="1350" dirty="0"/>
          </a:p>
          <a:p>
            <a:pPr marL="228600" indent="-228600"/>
            <a:endParaRPr lang="en-US" sz="1350" dirty="0"/>
          </a:p>
          <a:p>
            <a:pPr marL="228600" indent="-228600"/>
            <a:endParaRPr lang="es-ES" sz="135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7E1ECCF-CAC0-4C2F-9EA3-2425C9DFA88B}"/>
              </a:ext>
            </a:extLst>
          </p:cNvPr>
          <p:cNvSpPr>
            <a:spLocks noChangeAspect="1"/>
          </p:cNvSpPr>
          <p:nvPr/>
        </p:nvSpPr>
        <p:spPr>
          <a:xfrm>
            <a:off x="8458626" y="-345640"/>
            <a:ext cx="2550160" cy="2560320"/>
          </a:xfrm>
          <a:prstGeom prst="ellipse">
            <a:avLst/>
          </a:prstGeom>
          <a:solidFill>
            <a:srgbClr val="E2412A">
              <a:alpha val="89804"/>
            </a:srgbClr>
          </a:solidFill>
          <a:ln>
            <a:noFill/>
          </a:ln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alt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Elección de canales, formatos y productos en mercados online y offline </a:t>
            </a:r>
          </a:p>
        </p:txBody>
      </p:sp>
    </p:spTree>
    <p:extLst>
      <p:ext uri="{BB962C8B-B14F-4D97-AF65-F5344CB8AC3E}">
        <p14:creationId xmlns:p14="http://schemas.microsoft.com/office/powerpoint/2010/main" val="292573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7">
            <a:extLst>
              <a:ext uri="{FF2B5EF4-FFF2-40B4-BE49-F238E27FC236}">
                <a16:creationId xmlns:a16="http://schemas.microsoft.com/office/drawing/2014/main" id="{42B56837-3F0B-4785-9B4A-12BB0AA849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1" y="225128"/>
            <a:ext cx="2548681" cy="2560320"/>
          </a:xfrm>
          <a:prstGeom prst="ellipse">
            <a:avLst/>
          </a:prstGeom>
          <a:solidFill>
            <a:srgbClr val="23929E">
              <a:alpha val="89804"/>
            </a:srgbClr>
          </a:solidFill>
          <a:ln>
            <a:noFill/>
          </a:ln>
          <a:extLst/>
        </p:spPr>
        <p:txBody>
          <a:bodyPr anchor="ctr" anchorCtr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en-US" sz="18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El </a:t>
            </a:r>
            <a:r>
              <a:rPr lang="en-US" altLang="en-US" sz="1800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encuentro</a:t>
            </a:r>
            <a:r>
              <a:rPr lang="en-US" altLang="en-US" sz="18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entre la </a:t>
            </a:r>
            <a:r>
              <a:rPr lang="en-US" altLang="en-US" sz="1800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oferta</a:t>
            </a:r>
            <a:r>
              <a:rPr lang="en-US" altLang="en-US" sz="18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y la </a:t>
            </a:r>
            <a:r>
              <a:rPr lang="en-US" altLang="en-US" sz="1800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demanda</a:t>
            </a:r>
            <a:r>
              <a:rPr lang="en-US" altLang="en-US" sz="18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y la </a:t>
            </a:r>
            <a:r>
              <a:rPr lang="en-US" altLang="en-US" sz="1800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productividad</a:t>
            </a:r>
            <a:r>
              <a:rPr lang="en-US" altLang="en-US" sz="18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del marketing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626E974-4274-408E-8F4C-B85C88975E30}"/>
              </a:ext>
            </a:extLst>
          </p:cNvPr>
          <p:cNvSpPr/>
          <p:nvPr/>
        </p:nvSpPr>
        <p:spPr>
          <a:xfrm>
            <a:off x="3520440" y="225128"/>
            <a:ext cx="6835140" cy="5316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spcAft>
                <a:spcPts val="1000"/>
              </a:spcAft>
            </a:pPr>
            <a:r>
              <a:rPr lang="es-ES" sz="1400" dirty="0" err="1"/>
              <a:t>Ibañez</a:t>
            </a:r>
            <a:r>
              <a:rPr lang="es-ES" sz="1400" dirty="0"/>
              <a:t> Fernandez, A., Reinares Lara, P., Cortiñas Ugalde, M., &amp; Singh </a:t>
            </a:r>
            <a:r>
              <a:rPr lang="es-ES" sz="1400" dirty="0" err="1"/>
              <a:t>Sisodia</a:t>
            </a:r>
            <a:r>
              <a:rPr lang="es-ES" sz="1400" dirty="0"/>
              <a:t>, G. (2018). </a:t>
            </a:r>
            <a:r>
              <a:rPr lang="es-ES" sz="1400" dirty="0" err="1"/>
              <a:t>Distinctive</a:t>
            </a:r>
            <a:r>
              <a:rPr lang="es-ES" sz="1400" dirty="0"/>
              <a:t> </a:t>
            </a:r>
            <a:r>
              <a:rPr lang="es-ES" sz="1400" dirty="0" err="1"/>
              <a:t>competencies</a:t>
            </a:r>
            <a:r>
              <a:rPr lang="es-ES" sz="1400" dirty="0"/>
              <a:t> and </a:t>
            </a:r>
            <a:r>
              <a:rPr lang="es-ES" sz="1400" dirty="0" err="1"/>
              <a:t>competency-based</a:t>
            </a:r>
            <a:r>
              <a:rPr lang="es-ES" sz="1400" dirty="0"/>
              <a:t> </a:t>
            </a:r>
            <a:r>
              <a:rPr lang="es-ES" sz="1400" dirty="0" err="1"/>
              <a:t>management</a:t>
            </a:r>
            <a:r>
              <a:rPr lang="es-ES" sz="1400" dirty="0"/>
              <a:t> in </a:t>
            </a:r>
            <a:r>
              <a:rPr lang="es-ES" sz="1400" dirty="0" err="1"/>
              <a:t>regulated</a:t>
            </a:r>
            <a:r>
              <a:rPr lang="es-ES" sz="1400" dirty="0"/>
              <a:t> </a:t>
            </a:r>
            <a:r>
              <a:rPr lang="es-ES" sz="1400" dirty="0" err="1"/>
              <a:t>sectors</a:t>
            </a:r>
            <a:r>
              <a:rPr lang="es-ES" sz="1400" dirty="0"/>
              <a:t>: A </a:t>
            </a:r>
            <a:r>
              <a:rPr lang="es-ES" sz="1400" dirty="0" err="1"/>
              <a:t>methodological</a:t>
            </a:r>
            <a:r>
              <a:rPr lang="es-ES" sz="1400" dirty="0"/>
              <a:t> </a:t>
            </a:r>
            <a:r>
              <a:rPr lang="es-ES" sz="1400" dirty="0" err="1"/>
              <a:t>proposal</a:t>
            </a:r>
            <a:r>
              <a:rPr lang="es-ES" sz="1400" dirty="0"/>
              <a:t> </a:t>
            </a:r>
            <a:r>
              <a:rPr lang="es-ES" sz="1400" dirty="0" err="1"/>
              <a:t>applied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pharmaceutical</a:t>
            </a:r>
            <a:r>
              <a:rPr lang="es-ES" sz="1400" dirty="0"/>
              <a:t> </a:t>
            </a:r>
            <a:r>
              <a:rPr lang="es-ES" sz="1400" dirty="0" err="1"/>
              <a:t>retail</a:t>
            </a:r>
            <a:r>
              <a:rPr lang="es-ES" sz="1400" dirty="0"/>
              <a:t> sector in </a:t>
            </a:r>
            <a:r>
              <a:rPr lang="es-ES" sz="1400" dirty="0" err="1"/>
              <a:t>Spain</a:t>
            </a:r>
            <a:r>
              <a:rPr lang="es-ES" sz="1400" dirty="0"/>
              <a:t>. </a:t>
            </a:r>
            <a:r>
              <a:rPr lang="es-ES" sz="1400" dirty="0" err="1"/>
              <a:t>Journal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Retailing</a:t>
            </a:r>
            <a:r>
              <a:rPr lang="es-ES" sz="1400" dirty="0"/>
              <a:t> and </a:t>
            </a:r>
            <a:r>
              <a:rPr lang="es-ES" sz="1400" dirty="0" err="1"/>
              <a:t>Consumer</a:t>
            </a:r>
            <a:r>
              <a:rPr lang="es-ES" sz="1400" dirty="0"/>
              <a:t> </a:t>
            </a:r>
            <a:r>
              <a:rPr lang="es-ES" sz="1400" dirty="0" err="1"/>
              <a:t>Services</a:t>
            </a:r>
            <a:r>
              <a:rPr lang="es-ES" sz="1400" dirty="0"/>
              <a:t>, 42, 29–36. </a:t>
            </a:r>
          </a:p>
          <a:p>
            <a:pPr marL="304800" indent="-304800">
              <a:spcAft>
                <a:spcPts val="1000"/>
              </a:spcAft>
            </a:pPr>
            <a:r>
              <a:rPr lang="es-ES" sz="1400" dirty="0"/>
              <a:t>Chocarro, R., Cortinas, M., &amp; Villanueva, M. L. (2015). </a:t>
            </a:r>
            <a:r>
              <a:rPr lang="en-GB" sz="1400" dirty="0"/>
              <a:t>Customer </a:t>
            </a:r>
            <a:r>
              <a:rPr lang="en-GB" sz="1400" dirty="0" err="1"/>
              <a:t>heterogenity</a:t>
            </a:r>
            <a:r>
              <a:rPr lang="en-GB" sz="1400" dirty="0"/>
              <a:t> in the development of e-loyalty. Journal of Research in Interactive Marketing, 9(3). </a:t>
            </a:r>
            <a:endParaRPr lang="es-ES" sz="1400" dirty="0"/>
          </a:p>
          <a:p>
            <a:pPr marL="304800" indent="-304800">
              <a:spcAft>
                <a:spcPts val="1000"/>
              </a:spcAft>
            </a:pPr>
            <a:r>
              <a:rPr lang="es-ES" sz="1400" dirty="0"/>
              <a:t>Betancourt, R., Chocarro, R., Cortinas, M., Elorz, M., &amp; Mugica, J. M. (2014). </a:t>
            </a:r>
            <a:r>
              <a:rPr lang="en-GB" sz="1400" dirty="0"/>
              <a:t>The Impact of Market Environments on Marketing Relationships. </a:t>
            </a:r>
            <a:r>
              <a:rPr lang="en-GB" sz="1400" i="1" dirty="0"/>
              <a:t>International Journal of Marketing Studies</a:t>
            </a:r>
            <a:r>
              <a:rPr lang="en-GB" sz="1400" dirty="0"/>
              <a:t>, </a:t>
            </a:r>
            <a:r>
              <a:rPr lang="en-GB" sz="1400" i="1" dirty="0"/>
              <a:t>6</a:t>
            </a:r>
            <a:r>
              <a:rPr lang="en-GB" sz="1400" dirty="0"/>
              <a:t>(1), 45–65.</a:t>
            </a:r>
          </a:p>
          <a:p>
            <a:pPr marL="304800" indent="-304800">
              <a:spcAft>
                <a:spcPts val="1000"/>
              </a:spcAft>
            </a:pPr>
            <a:r>
              <a:rPr lang="es-ES" sz="1350" dirty="0"/>
              <a:t>Cortinas, M., Chocarro, R., &amp; Villanueva, M. L. (2010). </a:t>
            </a:r>
            <a:r>
              <a:rPr lang="es-ES" sz="1350" dirty="0" err="1"/>
              <a:t>Heterogeneity</a:t>
            </a:r>
            <a:r>
              <a:rPr lang="es-ES" sz="1350" dirty="0"/>
              <a:t> </a:t>
            </a:r>
            <a:r>
              <a:rPr lang="es-ES" sz="1350" dirty="0" err="1"/>
              <a:t>of</a:t>
            </a:r>
            <a:r>
              <a:rPr lang="es-ES" sz="1350" dirty="0"/>
              <a:t> </a:t>
            </a:r>
            <a:r>
              <a:rPr lang="es-ES" sz="1350" dirty="0" err="1"/>
              <a:t>Outcome</a:t>
            </a:r>
            <a:r>
              <a:rPr lang="es-ES" sz="1350" dirty="0"/>
              <a:t> in </a:t>
            </a:r>
            <a:r>
              <a:rPr lang="es-ES" sz="1350" dirty="0" err="1"/>
              <a:t>the</a:t>
            </a:r>
            <a:r>
              <a:rPr lang="es-ES" sz="1350" dirty="0"/>
              <a:t> </a:t>
            </a:r>
            <a:r>
              <a:rPr lang="es-ES" sz="1350" dirty="0" err="1"/>
              <a:t>Consumer</a:t>
            </a:r>
            <a:r>
              <a:rPr lang="es-ES" sz="1350" dirty="0"/>
              <a:t> </a:t>
            </a:r>
            <a:r>
              <a:rPr lang="es-ES" sz="1350" dirty="0" err="1"/>
              <a:t>Evaluation</a:t>
            </a:r>
            <a:r>
              <a:rPr lang="es-ES" sz="1350" dirty="0"/>
              <a:t> </a:t>
            </a:r>
            <a:r>
              <a:rPr lang="es-ES" sz="1350" dirty="0" err="1"/>
              <a:t>of</a:t>
            </a:r>
            <a:r>
              <a:rPr lang="es-ES" sz="1350" dirty="0"/>
              <a:t> </a:t>
            </a:r>
            <a:r>
              <a:rPr lang="es-ES" sz="1350" dirty="0" err="1"/>
              <a:t>the</a:t>
            </a:r>
            <a:r>
              <a:rPr lang="es-ES" sz="1350" dirty="0"/>
              <a:t> </a:t>
            </a:r>
            <a:r>
              <a:rPr lang="es-ES" sz="1350" dirty="0" err="1"/>
              <a:t>Retail</a:t>
            </a:r>
            <a:r>
              <a:rPr lang="es-ES" sz="1350" dirty="0"/>
              <a:t> </a:t>
            </a:r>
            <a:r>
              <a:rPr lang="es-ES" sz="1350" dirty="0" err="1"/>
              <a:t>Encounter</a:t>
            </a:r>
            <a:r>
              <a:rPr lang="es-ES" sz="1350" dirty="0"/>
              <a:t>: A </a:t>
            </a:r>
            <a:r>
              <a:rPr lang="es-ES" sz="1350" dirty="0" err="1"/>
              <a:t>Post-hoc</a:t>
            </a:r>
            <a:r>
              <a:rPr lang="es-ES" sz="1350" dirty="0"/>
              <a:t> </a:t>
            </a:r>
            <a:r>
              <a:rPr lang="es-ES" sz="1350" dirty="0" err="1"/>
              <a:t>Segmentation</a:t>
            </a:r>
            <a:r>
              <a:rPr lang="es-ES" sz="1350" dirty="0"/>
              <a:t> </a:t>
            </a:r>
            <a:r>
              <a:rPr lang="es-ES" sz="1350" dirty="0" err="1"/>
              <a:t>Analysis</a:t>
            </a:r>
            <a:r>
              <a:rPr lang="es-ES" sz="1350" dirty="0"/>
              <a:t> in </a:t>
            </a:r>
            <a:r>
              <a:rPr lang="es-ES" sz="1350" dirty="0" err="1"/>
              <a:t>Structural</a:t>
            </a:r>
            <a:r>
              <a:rPr lang="es-ES" sz="1350" dirty="0"/>
              <a:t> </a:t>
            </a:r>
            <a:r>
              <a:rPr lang="es-ES" sz="1350" dirty="0" err="1"/>
              <a:t>Equation</a:t>
            </a:r>
            <a:r>
              <a:rPr lang="es-ES" sz="1350" dirty="0"/>
              <a:t> </a:t>
            </a:r>
            <a:r>
              <a:rPr lang="es-ES" sz="1350" dirty="0" err="1"/>
              <a:t>Models</a:t>
            </a:r>
            <a:r>
              <a:rPr lang="es-ES" sz="1350" dirty="0"/>
              <a:t>. Revista Española de Investigación En Marketing-ESIC, 14(1), 91–114. </a:t>
            </a:r>
          </a:p>
          <a:p>
            <a:pPr marL="304800" indent="-304800">
              <a:spcAft>
                <a:spcPts val="1000"/>
              </a:spcAft>
            </a:pPr>
            <a:r>
              <a:rPr lang="es-ES" sz="1400" dirty="0"/>
              <a:t>Betancourt, R. R., Cortiñas, M., Elorz, M., &amp; Mugica, J. M. (2007). </a:t>
            </a:r>
            <a:r>
              <a:rPr lang="en-GB" sz="1400" dirty="0"/>
              <a:t>The demand for and the supply of distribution services: A basis for the analysis of customer satisfaction in retailing. </a:t>
            </a:r>
            <a:r>
              <a:rPr lang="en-GB" sz="1400" i="1" dirty="0"/>
              <a:t>Quantitative Marketing and Economics</a:t>
            </a:r>
            <a:r>
              <a:rPr lang="en-GB" sz="1400" dirty="0"/>
              <a:t>, </a:t>
            </a:r>
            <a:r>
              <a:rPr lang="en-GB" sz="1400" i="1" dirty="0"/>
              <a:t>5</a:t>
            </a:r>
            <a:r>
              <a:rPr lang="en-GB" sz="1400" dirty="0"/>
              <a:t>(3). </a:t>
            </a:r>
            <a:endParaRPr lang="es-ES" sz="1350" dirty="0"/>
          </a:p>
          <a:p>
            <a:pPr marL="304800" indent="-304800">
              <a:spcAft>
                <a:spcPts val="1000"/>
              </a:spcAft>
            </a:pPr>
            <a:r>
              <a:rPr lang="es-ES" sz="1350" dirty="0"/>
              <a:t>Cortinas, M., Elorz, M., &amp; Mugica, J. M. (2005). </a:t>
            </a:r>
            <a:r>
              <a:rPr lang="en-GB" sz="1350" dirty="0"/>
              <a:t>Loyalty cards: Are retailers ignoring non-card-holder behaviour. </a:t>
            </a:r>
            <a:r>
              <a:rPr lang="es-ES" sz="1350" dirty="0" err="1"/>
              <a:t>European</a:t>
            </a:r>
            <a:r>
              <a:rPr lang="es-ES" sz="1350" dirty="0"/>
              <a:t> </a:t>
            </a:r>
            <a:r>
              <a:rPr lang="es-ES" sz="1350" dirty="0" err="1"/>
              <a:t>Retail</a:t>
            </a:r>
            <a:r>
              <a:rPr lang="es-ES" sz="1350" dirty="0"/>
              <a:t> </a:t>
            </a:r>
            <a:r>
              <a:rPr lang="es-ES" sz="1350" dirty="0" err="1"/>
              <a:t>Digest</a:t>
            </a:r>
            <a:r>
              <a:rPr lang="es-ES" sz="1350" dirty="0"/>
              <a:t>, 45, 18–20.</a:t>
            </a:r>
          </a:p>
          <a:p>
            <a:pPr marL="304800" indent="-304800">
              <a:spcAft>
                <a:spcPts val="1000"/>
              </a:spcAft>
            </a:pPr>
            <a:r>
              <a:rPr lang="es-ES" sz="1350" dirty="0"/>
              <a:t>Cortinas, M., Elorz, M., &amp; Villanueva, M. L. (2004). </a:t>
            </a:r>
            <a:r>
              <a:rPr lang="en-GB" sz="1350" dirty="0"/>
              <a:t>Retail Store Loyalty Management via an Analysis of Heterogeneity of the Service Elements. The International Review of Retail, Distribution and Consumer Research.</a:t>
            </a:r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531367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1032</Words>
  <Application>Microsoft Office PowerPoint</Application>
  <PresentationFormat>Panorámica</PresentationFormat>
  <Paragraphs>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Roboto Condensed</vt:lpstr>
      <vt:lpstr>Montserrat</vt:lpstr>
      <vt:lpstr>Arial</vt:lpstr>
      <vt:lpstr>DIN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48</cp:revision>
  <cp:lastPrinted>2018-09-11T09:36:22Z</cp:lastPrinted>
  <dcterms:created xsi:type="dcterms:W3CDTF">2018-09-11T07:51:38Z</dcterms:created>
  <dcterms:modified xsi:type="dcterms:W3CDTF">2018-10-21T02:08:08Z</dcterms:modified>
</cp:coreProperties>
</file>