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3"/>
  </p:notesMasterIdLst>
  <p:handoutMasterIdLst>
    <p:handoutMasterId r:id="rId44"/>
  </p:handoutMasterIdLst>
  <p:sldIdLst>
    <p:sldId id="256" r:id="rId2"/>
    <p:sldId id="285" r:id="rId3"/>
    <p:sldId id="351" r:id="rId4"/>
    <p:sldId id="350" r:id="rId5"/>
    <p:sldId id="345" r:id="rId6"/>
    <p:sldId id="346" r:id="rId7"/>
    <p:sldId id="347" r:id="rId8"/>
    <p:sldId id="344" r:id="rId9"/>
    <p:sldId id="297" r:id="rId10"/>
    <p:sldId id="339" r:id="rId11"/>
    <p:sldId id="340" r:id="rId12"/>
    <p:sldId id="343" r:id="rId13"/>
    <p:sldId id="341" r:id="rId14"/>
    <p:sldId id="342" r:id="rId15"/>
    <p:sldId id="331" r:id="rId16"/>
    <p:sldId id="333" r:id="rId17"/>
    <p:sldId id="335" r:id="rId18"/>
    <p:sldId id="298" r:id="rId19"/>
    <p:sldId id="261" r:id="rId20"/>
    <p:sldId id="352" r:id="rId21"/>
    <p:sldId id="353" r:id="rId22"/>
    <p:sldId id="356" r:id="rId23"/>
    <p:sldId id="357" r:id="rId24"/>
    <p:sldId id="358" r:id="rId25"/>
    <p:sldId id="327" r:id="rId26"/>
    <p:sldId id="306" r:id="rId27"/>
    <p:sldId id="299" r:id="rId28"/>
    <p:sldId id="319" r:id="rId29"/>
    <p:sldId id="348" r:id="rId30"/>
    <p:sldId id="338" r:id="rId31"/>
    <p:sldId id="337" r:id="rId32"/>
    <p:sldId id="321" r:id="rId33"/>
    <p:sldId id="349" r:id="rId34"/>
    <p:sldId id="330" r:id="rId35"/>
    <p:sldId id="289" r:id="rId36"/>
    <p:sldId id="313" r:id="rId37"/>
    <p:sldId id="328" r:id="rId38"/>
    <p:sldId id="329" r:id="rId39"/>
    <p:sldId id="336" r:id="rId40"/>
    <p:sldId id="258" r:id="rId41"/>
    <p:sldId id="275" r:id="rId42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0" userDrawn="1">
          <p15:clr>
            <a:srgbClr val="A4A3A4"/>
          </p15:clr>
        </p15:guide>
        <p15:guide id="5" pos="567" userDrawn="1">
          <p15:clr>
            <a:srgbClr val="A4A3A4"/>
          </p15:clr>
        </p15:guide>
        <p15:guide id="6" pos="5670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12" orient="horz" pos="845" userDrawn="1">
          <p15:clr>
            <a:srgbClr val="A4A3A4"/>
          </p15:clr>
        </p15:guide>
        <p15:guide id="28" pos="2744" userDrawn="1">
          <p15:clr>
            <a:srgbClr val="A4A3A4"/>
          </p15:clr>
        </p15:guide>
        <p15:guide id="30" pos="5329" userDrawn="1">
          <p15:clr>
            <a:srgbClr val="A4A3A4"/>
          </p15:clr>
        </p15:guide>
        <p15:guide id="31" pos="5760" userDrawn="1">
          <p15:clr>
            <a:srgbClr val="A4A3A4"/>
          </p15:clr>
        </p15:guide>
        <p15:guide id="32" pos="4536" userDrawn="1">
          <p15:clr>
            <a:srgbClr val="A4A3A4"/>
          </p15:clr>
        </p15:guide>
        <p15:guide id="33" orient="horz" pos="1321" userDrawn="1">
          <p15:clr>
            <a:srgbClr val="A4A3A4"/>
          </p15:clr>
        </p15:guide>
        <p15:guide id="34" pos="3334" userDrawn="1">
          <p15:clr>
            <a:srgbClr val="A4A3A4"/>
          </p15:clr>
        </p15:guide>
        <p15:guide id="35" pos="2245" userDrawn="1">
          <p15:clr>
            <a:srgbClr val="A4A3A4"/>
          </p15:clr>
        </p15:guide>
        <p15:guide id="36" pos="1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4" autoAdjust="0"/>
    <p:restoredTop sz="89250" autoAdjust="0"/>
  </p:normalViewPr>
  <p:slideViewPr>
    <p:cSldViewPr snapToGrid="0" showGuides="1">
      <p:cViewPr varScale="1">
        <p:scale>
          <a:sx n="103" d="100"/>
          <a:sy n="103" d="100"/>
        </p:scale>
        <p:origin x="1398" y="108"/>
      </p:cViewPr>
      <p:guideLst>
        <p:guide orient="horz" pos="550"/>
        <p:guide pos="567"/>
        <p:guide pos="5670"/>
        <p:guide orient="horz" pos="3884"/>
        <p:guide orient="horz" pos="845"/>
        <p:guide pos="2744"/>
        <p:guide pos="5329"/>
        <p:guide pos="5760"/>
        <p:guide pos="4536"/>
        <p:guide orient="horz" pos="1321"/>
        <p:guide pos="3334"/>
        <p:guide pos="2245"/>
        <p:guide pos="136"/>
      </p:guideLst>
    </p:cSldViewPr>
  </p:slideViewPr>
  <p:notesTextViewPr>
    <p:cViewPr>
      <p:scale>
        <a:sx n="50" d="100"/>
        <a:sy n="50" d="100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156" y="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29295-016A-4FE3-9EF3-28B9DE6737B0}" type="datetimeFigureOut">
              <a:rPr lang="es-ES" smtClean="0"/>
              <a:t>23/08/2017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A0304-5393-403E-A671-D17442FBD4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5781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A333D-0331-4E5A-A729-A0E3B4311ED4}" type="datetimeFigureOut">
              <a:rPr lang="es-ES" smtClean="0"/>
              <a:t>23/08/2017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6FD9E-C365-4727-A823-8A214E8A88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409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6FD9E-C365-4727-A823-8A214E8A88A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7296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6FD9E-C365-4727-A823-8A214E8A88A5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1870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6FD9E-C365-4727-A823-8A214E8A88A5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1564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6FD9E-C365-4727-A823-8A214E8A88A5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0554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6FD9E-C365-4727-A823-8A214E8A88A5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9472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6FD9E-C365-4727-A823-8A214E8A88A5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7950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6FD9E-C365-4727-A823-8A214E8A88A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8562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6FD9E-C365-4727-A823-8A214E8A88A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8107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6FD9E-C365-4727-A823-8A214E8A88A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5758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6FD9E-C365-4727-A823-8A214E8A88A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1782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6FD9E-C365-4727-A823-8A214E8A88A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5003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6FD9E-C365-4727-A823-8A214E8A88A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073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6FD9E-C365-4727-A823-8A214E8A88A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8764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6FD9E-C365-4727-A823-8A214E8A88A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478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role of distribution services in multichannel and omnichannel behavior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3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role of distribution services in multichannel and omnichannel behavior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675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role of distribution services in multichannel and omnichannel behavior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0711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78411" y="625852"/>
            <a:ext cx="817892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500" kern="0" spc="113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7936" y="415428"/>
            <a:ext cx="817892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750" kern="0" spc="15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7936" y="1016001"/>
            <a:ext cx="47981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013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385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94983" y="6356351"/>
            <a:ext cx="58293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The role of distribution services in multichannel and omnichannel behavior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5EF9FCE1-B26C-44F0-9341-D07A780D033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058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78411" y="625852"/>
            <a:ext cx="817892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500" kern="0" spc="113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7936" y="415428"/>
            <a:ext cx="817892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750" kern="0" spc="15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624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role of distribution services in multichannel and omnichannel behavior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557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role of distribution services in multichannel and omnichannel behavior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87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role of distribution services in multichannel and omnichannel behavior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386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role of distribution services in multichannel and omnichannel behavior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918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role of distribution services in multichannel and omnichannel behavior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243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role of distribution services in multichannel and omnichannel behavior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639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role of distribution services in multichannel and omnichannel behavior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256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The role of distribution services in multichannel and omnichannel behavior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5EF9FCE1-B26C-44F0-9341-D07A780D0338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545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Open Sans Condensed" panose="020B0806030504020204" pitchFamily="34" charset="0"/>
          <a:cs typeface="Open Sans Condense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82571" cy="65851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5227" y="1160071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+mj-lt"/>
              </a:rPr>
              <a:t>The role of distribution services in multichannel and omnichannel </a:t>
            </a:r>
            <a:r>
              <a:rPr lang="en-GB" b="1" dirty="0" err="1">
                <a:latin typeface="+mj-lt"/>
              </a:rPr>
              <a:t>behavior</a:t>
            </a:r>
            <a:endParaRPr lang="es-ES" b="1" dirty="0">
              <a:latin typeface="+mj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7150" y="4087630"/>
            <a:ext cx="7970477" cy="1993573"/>
          </a:xfrm>
        </p:spPr>
        <p:txBody>
          <a:bodyPr>
            <a:normAutofit/>
          </a:bodyPr>
          <a:lstStyle/>
          <a:p>
            <a:endParaRPr lang="es-ES" sz="2800" dirty="0">
              <a:latin typeface="Calibri" panose="020F0502020204030204" pitchFamily="34" charset="0"/>
            </a:endParaRPr>
          </a:p>
          <a:p>
            <a:r>
              <a:rPr lang="es-ES" sz="2800" dirty="0">
                <a:latin typeface="Calibri" panose="020F0502020204030204" pitchFamily="34" charset="0"/>
              </a:rPr>
              <a:t> </a:t>
            </a:r>
            <a:r>
              <a:rPr lang="es-ES" sz="2800" b="1" dirty="0">
                <a:latin typeface="Calibri" panose="020F0502020204030204" pitchFamily="34" charset="0"/>
              </a:rPr>
              <a:t>Madrid, </a:t>
            </a:r>
            <a:r>
              <a:rPr lang="es-ES" sz="2800" b="1" dirty="0" err="1">
                <a:latin typeface="Calibri" panose="020F0502020204030204" pitchFamily="34" charset="0"/>
              </a:rPr>
              <a:t>January</a:t>
            </a:r>
            <a:r>
              <a:rPr lang="es-ES" sz="2800" b="1" dirty="0">
                <a:latin typeface="Calibri" panose="020F0502020204030204" pitchFamily="34" charset="0"/>
              </a:rPr>
              <a:t> 26-28 2017</a:t>
            </a:r>
          </a:p>
        </p:txBody>
      </p:sp>
      <p:cxnSp>
        <p:nvCxnSpPr>
          <p:cNvPr id="6" name="Conector recto 5"/>
          <p:cNvCxnSpPr/>
          <p:nvPr/>
        </p:nvCxnSpPr>
        <p:spPr>
          <a:xfrm>
            <a:off x="301840" y="3648723"/>
            <a:ext cx="8442665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575" y="139816"/>
            <a:ext cx="1042987" cy="53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4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4905" y="365126"/>
            <a:ext cx="8000445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dirty="0"/>
              <a:t>DISTRIBUTION SERVICES AND THE KEY ROLE OF SEPARABILITY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3601" y="2133599"/>
            <a:ext cx="7354094" cy="3805561"/>
          </a:xfrm>
        </p:spPr>
        <p:txBody>
          <a:bodyPr>
            <a:normAutofit/>
          </a:bodyPr>
          <a:lstStyle/>
          <a:p>
            <a:pPr marL="268288" lvl="1" indent="-268288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In a company operating two channels, i.e. B&amp;M and online, </a:t>
            </a:r>
            <a:r>
              <a:rPr lang="en-US" dirty="0" err="1"/>
              <a:t>separability</a:t>
            </a:r>
            <a:r>
              <a:rPr lang="en-US" dirty="0"/>
              <a:t> allows customers to </a:t>
            </a:r>
            <a:r>
              <a:rPr lang="en-US" b="1" dirty="0"/>
              <a:t>combine DS</a:t>
            </a:r>
            <a:r>
              <a:rPr lang="en-US" dirty="0"/>
              <a:t> from the company’s </a:t>
            </a:r>
            <a:r>
              <a:rPr lang="en-US" b="1" dirty="0"/>
              <a:t>online channel </a:t>
            </a:r>
            <a:r>
              <a:rPr lang="en-US" dirty="0"/>
              <a:t>while shopping at one of the company’s retail stores or </a:t>
            </a:r>
            <a:r>
              <a:rPr lang="en-US" b="1" dirty="0"/>
              <a:t>vice versa</a:t>
            </a:r>
          </a:p>
          <a:p>
            <a:pPr marL="268288" lvl="1" indent="-268288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We will refer to this behavior as service </a:t>
            </a:r>
            <a:r>
              <a:rPr lang="en-US" b="1" dirty="0"/>
              <a:t>blending</a:t>
            </a:r>
            <a:r>
              <a:rPr lang="en-US" dirty="0"/>
              <a:t>, which is the equivalent of </a:t>
            </a:r>
            <a:r>
              <a:rPr lang="en-US" b="1" dirty="0" err="1"/>
              <a:t>omnichannel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role of distribution services in multichannel and omnichannel behavior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pPr/>
              <a:t>10</a:t>
            </a:fld>
            <a:endParaRPr lang="es-ES"/>
          </a:p>
        </p:txBody>
      </p:sp>
      <p:cxnSp>
        <p:nvCxnSpPr>
          <p:cNvPr id="6" name="Conector recto 5"/>
          <p:cNvCxnSpPr/>
          <p:nvPr/>
        </p:nvCxnSpPr>
        <p:spPr>
          <a:xfrm>
            <a:off x="514905" y="1690689"/>
            <a:ext cx="806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4747643"/>
            <a:ext cx="1021177" cy="141345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970" y="4687999"/>
            <a:ext cx="711380" cy="147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49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14325" y="500062"/>
            <a:ext cx="851535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2700" dirty="0"/>
              <a:t>OMNICHANNEL BEHAVIOR. </a:t>
            </a:r>
            <a:r>
              <a:rPr lang="en-GB" sz="2700" dirty="0"/>
              <a:t> THE DISTINCTION BETWEEN TWO CUSTOMER ROLES: PURCHASE AND USE</a:t>
            </a:r>
            <a:br>
              <a:rPr lang="es-ES" sz="3200" dirty="0"/>
            </a:b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fully understand </a:t>
            </a:r>
            <a:r>
              <a:rPr lang="en-US" dirty="0" err="1"/>
              <a:t>omnichannel</a:t>
            </a:r>
            <a:r>
              <a:rPr lang="en-US" dirty="0"/>
              <a:t> behavior, we need to put the focus on consumers</a:t>
            </a:r>
          </a:p>
          <a:p>
            <a:endParaRPr lang="en-US" dirty="0"/>
          </a:p>
          <a:p>
            <a:r>
              <a:rPr lang="en-US" dirty="0"/>
              <a:t> For any company operating distribution channels, customers play two roles: purchasers/users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role of distribution services in multichannel and omnichannel behavior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pPr/>
              <a:t>11</a:t>
            </a:fld>
            <a:endParaRPr lang="es-ES"/>
          </a:p>
        </p:txBody>
      </p:sp>
      <p:cxnSp>
        <p:nvCxnSpPr>
          <p:cNvPr id="6" name="Conector recto 5"/>
          <p:cNvCxnSpPr/>
          <p:nvPr/>
        </p:nvCxnSpPr>
        <p:spPr>
          <a:xfrm>
            <a:off x="514905" y="1415480"/>
            <a:ext cx="806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532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Ex: one particular customer purchases products at the company’s web site after getting information about the products in the company’s retail stores (or vice versa)</a:t>
            </a:r>
          </a:p>
          <a:p>
            <a:r>
              <a:rPr lang="en-US" dirty="0"/>
              <a:t>Ex: another customer, purchases products at the company’s web site and asks the product to be delivered to one retail store located close to her/his office  </a:t>
            </a:r>
          </a:p>
          <a:p>
            <a:r>
              <a:rPr lang="en-US" dirty="0"/>
              <a:t>Ex: another customer never purchases products online and never visits the company’s website ……….</a:t>
            </a:r>
          </a:p>
          <a:p>
            <a:endParaRPr lang="en-US" sz="22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role of distribution services in multichannel and omnichannel behavior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pPr/>
              <a:t>12</a:t>
            </a:fld>
            <a:endParaRPr lang="es-ES"/>
          </a:p>
        </p:txBody>
      </p:sp>
      <p:cxnSp>
        <p:nvCxnSpPr>
          <p:cNvPr id="6" name="Conector recto 5"/>
          <p:cNvCxnSpPr/>
          <p:nvPr/>
        </p:nvCxnSpPr>
        <p:spPr>
          <a:xfrm>
            <a:off x="514905" y="1415480"/>
            <a:ext cx="806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314325" y="500062"/>
            <a:ext cx="851535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2700" dirty="0"/>
              <a:t>OMNICHANNEL BEHAVIOR. </a:t>
            </a:r>
            <a:r>
              <a:rPr lang="en-GB" sz="2700" dirty="0"/>
              <a:t> THE DISTINCTION BETWEEN TWO CUSTOMER ROLES: PURCHASE AND USE</a:t>
            </a:r>
            <a:br>
              <a:rPr lang="es-ES" sz="3200" dirty="0"/>
            </a:b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394643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A company’s </a:t>
            </a:r>
            <a:r>
              <a:rPr lang="en-US" b="1" dirty="0"/>
              <a:t>customer</a:t>
            </a:r>
            <a:r>
              <a:rPr lang="en-US" dirty="0"/>
              <a:t> is anyone who purchases from the company during a </a:t>
            </a:r>
            <a:r>
              <a:rPr lang="en-US" b="1" dirty="0"/>
              <a:t>given period </a:t>
            </a:r>
            <a:r>
              <a:rPr lang="en-US" dirty="0"/>
              <a:t>of analysis</a:t>
            </a:r>
            <a:endParaRPr lang="en-US" sz="32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A company’s </a:t>
            </a:r>
            <a:r>
              <a:rPr lang="en-US" b="1" dirty="0"/>
              <a:t>user</a:t>
            </a:r>
            <a:r>
              <a:rPr lang="en-US" dirty="0"/>
              <a:t> is any company’s customer that interacts with the company (use the DS provided by the company) through either or both channels during the period of analysis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24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role of distribution services in multichannel and omnichannel behavior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pPr/>
              <a:t>13</a:t>
            </a:fld>
            <a:endParaRPr lang="es-ES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514905" y="1415480"/>
            <a:ext cx="806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1 Título"/>
          <p:cNvSpPr txBox="1">
            <a:spLocks/>
          </p:cNvSpPr>
          <p:nvPr/>
        </p:nvSpPr>
        <p:spPr>
          <a:xfrm>
            <a:off x="267029" y="500062"/>
            <a:ext cx="85153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</a:lstStyle>
          <a:p>
            <a:pPr algn="ctr"/>
            <a:r>
              <a:rPr lang="es-ES" sz="2700"/>
              <a:t>OMNICHANNEL BEHAVIOR. </a:t>
            </a:r>
            <a:r>
              <a:rPr lang="en-GB" sz="2700"/>
              <a:t> THE DISTINCTION BETWEEN TWO CUSTOMER ROLES: PURCHASE AND USE</a:t>
            </a:r>
            <a:br>
              <a:rPr lang="es-ES" sz="3200"/>
            </a:b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305928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3200" dirty="0"/>
              <a:t>THE SEGMENTATION PROCESS ACCORDING TO THE CUSTOMER ROLES</a:t>
            </a:r>
            <a:r>
              <a:rPr lang="es-ES" sz="3200" dirty="0"/>
              <a:t>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dirty="0"/>
          </a:p>
          <a:p>
            <a:r>
              <a:rPr lang="en-US" sz="2400" dirty="0"/>
              <a:t>Taken independently, the two roles would lead to different segmentations of the customer base</a:t>
            </a:r>
          </a:p>
          <a:p>
            <a:endParaRPr lang="en-US" sz="2400" dirty="0"/>
          </a:p>
          <a:p>
            <a:endParaRPr lang="en-US" sz="22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role of distribution services in multichannel and omnichannel behavior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pPr/>
              <a:t>14</a:t>
            </a:fld>
            <a:endParaRPr lang="es-ES"/>
          </a:p>
        </p:txBody>
      </p:sp>
      <p:cxnSp>
        <p:nvCxnSpPr>
          <p:cNvPr id="6" name="Conector recto 5"/>
          <p:cNvCxnSpPr/>
          <p:nvPr/>
        </p:nvCxnSpPr>
        <p:spPr>
          <a:xfrm>
            <a:off x="514905" y="1636202"/>
            <a:ext cx="806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225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role of distribution services in multichannel and </a:t>
            </a:r>
            <a:r>
              <a:rPr lang="en-US" dirty="0" err="1"/>
              <a:t>omnichannel</a:t>
            </a:r>
            <a:r>
              <a:rPr lang="en-US" dirty="0"/>
              <a:t> behavior</a:t>
            </a:r>
            <a:endParaRPr lang="es-E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5" name="CuadroTexto 24"/>
          <p:cNvSpPr txBox="1"/>
          <p:nvPr/>
        </p:nvSpPr>
        <p:spPr>
          <a:xfrm>
            <a:off x="609600" y="1651941"/>
            <a:ext cx="1454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/>
              <a:t>Consumers</a:t>
            </a:r>
            <a:endParaRPr lang="es-ES" sz="20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39936" y="1631068"/>
            <a:ext cx="1325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/>
              <a:t>Channel</a:t>
            </a:r>
            <a:r>
              <a:rPr lang="es-ES" sz="2000" dirty="0"/>
              <a:t> 1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2809721" y="1661340"/>
            <a:ext cx="3541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/>
              <a:t>Customers</a:t>
            </a:r>
            <a:r>
              <a:rPr lang="es-ES" sz="2000" dirty="0"/>
              <a:t>: 100% </a:t>
            </a:r>
            <a:r>
              <a:rPr lang="es-ES" sz="2000" dirty="0" err="1"/>
              <a:t>monochannel</a:t>
            </a:r>
            <a:endParaRPr lang="es-ES" sz="2000" dirty="0"/>
          </a:p>
          <a:p>
            <a:endParaRPr lang="es-ES" sz="20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103" y="2464922"/>
            <a:ext cx="2869297" cy="2193032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540452"/>
            <a:ext cx="2629466" cy="2419991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0251" y="2813524"/>
            <a:ext cx="3268298" cy="2083246"/>
          </a:xfrm>
          <a:prstGeom prst="rect">
            <a:avLst/>
          </a:prstGeom>
        </p:spPr>
      </p:pic>
      <p:cxnSp>
        <p:nvCxnSpPr>
          <p:cNvPr id="82" name="Conector recto 81"/>
          <p:cNvCxnSpPr/>
          <p:nvPr/>
        </p:nvCxnSpPr>
        <p:spPr>
          <a:xfrm>
            <a:off x="514905" y="1415480"/>
            <a:ext cx="806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628650" y="238998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3200" dirty="0"/>
              <a:t>THE SEGMENTATION PROCESS ACCORDING TO THE CUSTOMER ROLES</a:t>
            </a:r>
            <a:r>
              <a:rPr lang="es-E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8658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576100" y="180405"/>
            <a:ext cx="794160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300" dirty="0"/>
              <a:t>THE SEGMENTATION OF THE CUSTOMER BASE ADDING AN ONLINE CHANNEL: PURCHASE ROLE</a:t>
            </a:r>
          </a:p>
        </p:txBody>
      </p:sp>
      <p:sp>
        <p:nvSpPr>
          <p:cNvPr id="11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role of distribution services in multichannel and </a:t>
            </a:r>
            <a:r>
              <a:rPr lang="en-US" dirty="0" err="1"/>
              <a:t>omnichannel</a:t>
            </a:r>
            <a:r>
              <a:rPr lang="en-US" dirty="0"/>
              <a:t> behavior</a:t>
            </a:r>
            <a:endParaRPr lang="es-E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pSp>
        <p:nvGrpSpPr>
          <p:cNvPr id="12" name="Grupo 11"/>
          <p:cNvGrpSpPr/>
          <p:nvPr/>
        </p:nvGrpSpPr>
        <p:grpSpPr>
          <a:xfrm>
            <a:off x="152400" y="1774740"/>
            <a:ext cx="2629466" cy="3185703"/>
            <a:chOff x="152400" y="1774740"/>
            <a:chExt cx="2629466" cy="3185703"/>
          </a:xfrm>
        </p:grpSpPr>
        <p:sp>
          <p:nvSpPr>
            <p:cNvPr id="25" name="CuadroTexto 24"/>
            <p:cNvSpPr txBox="1"/>
            <p:nvPr/>
          </p:nvSpPr>
          <p:spPr>
            <a:xfrm>
              <a:off x="752025" y="1774740"/>
              <a:ext cx="14302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err="1"/>
                <a:t>Consumers</a:t>
              </a:r>
              <a:endParaRPr lang="es-ES" sz="2000" dirty="0"/>
            </a:p>
          </p:txBody>
        </p:sp>
        <p:pic>
          <p:nvPicPr>
            <p:cNvPr id="27" name="Imagen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" y="2540452"/>
              <a:ext cx="2629466" cy="2419991"/>
            </a:xfrm>
            <a:prstGeom prst="rect">
              <a:avLst/>
            </a:prstGeom>
          </p:spPr>
        </p:pic>
      </p:grpSp>
      <p:cxnSp>
        <p:nvCxnSpPr>
          <p:cNvPr id="82" name="Conector recto 81"/>
          <p:cNvCxnSpPr/>
          <p:nvPr/>
        </p:nvCxnSpPr>
        <p:spPr>
          <a:xfrm>
            <a:off x="514905" y="1415480"/>
            <a:ext cx="806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6" name="Grupo 65"/>
          <p:cNvGrpSpPr/>
          <p:nvPr/>
        </p:nvGrpSpPr>
        <p:grpSpPr>
          <a:xfrm>
            <a:off x="6294107" y="1632249"/>
            <a:ext cx="2346865" cy="5088707"/>
            <a:chOff x="6294107" y="1632249"/>
            <a:chExt cx="2346865" cy="5088707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3721" y="1632249"/>
              <a:ext cx="1931228" cy="1476057"/>
            </a:xfrm>
            <a:prstGeom prst="rect">
              <a:avLst/>
            </a:prstGeom>
          </p:spPr>
        </p:pic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4107" y="4778225"/>
              <a:ext cx="2346865" cy="1942731"/>
            </a:xfrm>
            <a:prstGeom prst="rect">
              <a:avLst/>
            </a:prstGeom>
          </p:spPr>
        </p:pic>
      </p:grpSp>
      <p:grpSp>
        <p:nvGrpSpPr>
          <p:cNvPr id="67" name="Grupo 66"/>
          <p:cNvGrpSpPr/>
          <p:nvPr/>
        </p:nvGrpSpPr>
        <p:grpSpPr>
          <a:xfrm>
            <a:off x="2547619" y="1711476"/>
            <a:ext cx="2824733" cy="1697753"/>
            <a:chOff x="2547619" y="1711476"/>
            <a:chExt cx="2824733" cy="1697753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0146610">
              <a:off x="2896714" y="1971312"/>
              <a:ext cx="2475638" cy="1437917"/>
            </a:xfrm>
            <a:prstGeom prst="rect">
              <a:avLst/>
            </a:prstGeom>
          </p:spPr>
        </p:pic>
        <p:sp>
          <p:nvSpPr>
            <p:cNvPr id="56" name="CuadroTexto 55"/>
            <p:cNvSpPr txBox="1"/>
            <p:nvPr/>
          </p:nvSpPr>
          <p:spPr>
            <a:xfrm>
              <a:off x="2547619" y="1711476"/>
              <a:ext cx="17683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/>
                <a:t>40% </a:t>
              </a:r>
              <a:r>
                <a:rPr lang="es-ES" sz="1600" dirty="0">
                  <a:solidFill>
                    <a:schemeClr val="accent1">
                      <a:lumMod val="50000"/>
                    </a:schemeClr>
                  </a:solidFill>
                </a:rPr>
                <a:t>B&amp;M Mono-</a:t>
              </a:r>
              <a:r>
                <a:rPr lang="es-ES" sz="1600" dirty="0" err="1">
                  <a:solidFill>
                    <a:schemeClr val="accent1">
                      <a:lumMod val="50000"/>
                    </a:schemeClr>
                  </a:solidFill>
                </a:rPr>
                <a:t>channel</a:t>
              </a:r>
              <a:r>
                <a:rPr lang="es-ES" sz="1600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s-ES" sz="1600" dirty="0" err="1"/>
                <a:t>customers</a:t>
              </a:r>
              <a:endParaRPr lang="es-ES" sz="1600" dirty="0"/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2303528" y="4299948"/>
            <a:ext cx="3095998" cy="1684951"/>
            <a:chOff x="2303528" y="4299948"/>
            <a:chExt cx="3095998" cy="1684951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353399">
              <a:off x="2744152" y="4299948"/>
              <a:ext cx="2655374" cy="1357635"/>
            </a:xfrm>
            <a:prstGeom prst="rect">
              <a:avLst/>
            </a:prstGeom>
          </p:spPr>
        </p:pic>
        <p:sp>
          <p:nvSpPr>
            <p:cNvPr id="57" name="CuadroTexto 56"/>
            <p:cNvSpPr txBox="1"/>
            <p:nvPr/>
          </p:nvSpPr>
          <p:spPr>
            <a:xfrm>
              <a:off x="2303528" y="5400124"/>
              <a:ext cx="17683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/>
                <a:t>20% </a:t>
              </a:r>
              <a:r>
                <a:rPr lang="es-ES" sz="1600" dirty="0">
                  <a:solidFill>
                    <a:schemeClr val="accent3">
                      <a:lumMod val="50000"/>
                    </a:schemeClr>
                  </a:solidFill>
                </a:rPr>
                <a:t>Online Mono-</a:t>
              </a:r>
              <a:r>
                <a:rPr lang="es-ES" sz="1600" dirty="0" err="1">
                  <a:solidFill>
                    <a:schemeClr val="accent3">
                      <a:lumMod val="50000"/>
                    </a:schemeClr>
                  </a:solidFill>
                </a:rPr>
                <a:t>channel</a:t>
              </a:r>
              <a:r>
                <a:rPr lang="es-ES" sz="1600" dirty="0"/>
                <a:t> </a:t>
              </a:r>
              <a:r>
                <a:rPr lang="es-ES" sz="1600" dirty="0" err="1"/>
                <a:t>customers</a:t>
              </a:r>
              <a:endParaRPr lang="es-ES" sz="1600" dirty="0"/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4134533" y="3139018"/>
            <a:ext cx="4177813" cy="1652083"/>
            <a:chOff x="4134533" y="3139018"/>
            <a:chExt cx="4177813" cy="1652083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34533" y="3139018"/>
              <a:ext cx="2235492" cy="1652083"/>
            </a:xfrm>
            <a:prstGeom prst="rect">
              <a:avLst/>
            </a:prstGeom>
          </p:spPr>
        </p:pic>
        <p:sp>
          <p:nvSpPr>
            <p:cNvPr id="64" name="CuadroTexto 63"/>
            <p:cNvSpPr txBox="1"/>
            <p:nvPr/>
          </p:nvSpPr>
          <p:spPr>
            <a:xfrm>
              <a:off x="6724283" y="3832551"/>
              <a:ext cx="15880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 err="1">
                  <a:solidFill>
                    <a:schemeClr val="accent2">
                      <a:lumMod val="50000"/>
                    </a:schemeClr>
                  </a:solidFill>
                </a:rPr>
                <a:t>Multichannel</a:t>
              </a:r>
              <a:r>
                <a:rPr lang="es-ES" sz="2000" dirty="0">
                  <a:solidFill>
                    <a:schemeClr val="accent2">
                      <a:lumMod val="50000"/>
                    </a:schemeClr>
                  </a:solidFill>
                </a:rPr>
                <a:t> </a:t>
              </a:r>
              <a:r>
                <a:rPr lang="es-ES" sz="2000" dirty="0" err="1">
                  <a:solidFill>
                    <a:schemeClr val="accent2">
                      <a:lumMod val="50000"/>
                    </a:schemeClr>
                  </a:solidFill>
                </a:rPr>
                <a:t>customers</a:t>
              </a:r>
              <a:endParaRPr lang="es-ES" sz="20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7374703" y="3494567"/>
              <a:ext cx="6849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/>
                <a:t>40%</a:t>
              </a:r>
            </a:p>
          </p:txBody>
        </p:sp>
      </p:grp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045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role of distribution services in multichannel and </a:t>
            </a:r>
            <a:r>
              <a:rPr lang="en-US" dirty="0" err="1"/>
              <a:t>omnichannel</a:t>
            </a:r>
            <a:r>
              <a:rPr lang="en-US" dirty="0"/>
              <a:t> behavior</a:t>
            </a:r>
            <a:endParaRPr lang="es-E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pSp>
        <p:nvGrpSpPr>
          <p:cNvPr id="12" name="Grupo 11"/>
          <p:cNvGrpSpPr/>
          <p:nvPr/>
        </p:nvGrpSpPr>
        <p:grpSpPr>
          <a:xfrm>
            <a:off x="152400" y="1651941"/>
            <a:ext cx="2629466" cy="3308502"/>
            <a:chOff x="152400" y="1651941"/>
            <a:chExt cx="2629466" cy="3308502"/>
          </a:xfrm>
        </p:grpSpPr>
        <p:sp>
          <p:nvSpPr>
            <p:cNvPr id="25" name="CuadroTexto 24"/>
            <p:cNvSpPr txBox="1"/>
            <p:nvPr/>
          </p:nvSpPr>
          <p:spPr>
            <a:xfrm>
              <a:off x="609600" y="1651941"/>
              <a:ext cx="1379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err="1"/>
                <a:t>Consumers</a:t>
              </a:r>
              <a:endParaRPr lang="es-ES" sz="2000" dirty="0"/>
            </a:p>
          </p:txBody>
        </p:sp>
        <p:pic>
          <p:nvPicPr>
            <p:cNvPr id="27" name="Imagen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" y="2540452"/>
              <a:ext cx="2629466" cy="2419991"/>
            </a:xfrm>
            <a:prstGeom prst="rect">
              <a:avLst/>
            </a:prstGeom>
          </p:spPr>
        </p:pic>
      </p:grpSp>
      <p:cxnSp>
        <p:nvCxnSpPr>
          <p:cNvPr id="82" name="Conector recto 81"/>
          <p:cNvCxnSpPr/>
          <p:nvPr/>
        </p:nvCxnSpPr>
        <p:spPr>
          <a:xfrm>
            <a:off x="514905" y="1415480"/>
            <a:ext cx="806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6" name="Grupo 65"/>
          <p:cNvGrpSpPr/>
          <p:nvPr/>
        </p:nvGrpSpPr>
        <p:grpSpPr>
          <a:xfrm>
            <a:off x="6089167" y="1478233"/>
            <a:ext cx="2395665" cy="5243243"/>
            <a:chOff x="6089167" y="1478233"/>
            <a:chExt cx="2395665" cy="5243243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9167" y="1478233"/>
              <a:ext cx="1931228" cy="1476057"/>
            </a:xfrm>
            <a:prstGeom prst="rect">
              <a:avLst/>
            </a:prstGeom>
          </p:spPr>
        </p:pic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37967" y="5244655"/>
              <a:ext cx="2346865" cy="1476821"/>
            </a:xfrm>
            <a:prstGeom prst="rect">
              <a:avLst/>
            </a:prstGeom>
          </p:spPr>
        </p:pic>
      </p:grp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609601" y="81344"/>
            <a:ext cx="7941609" cy="1325563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THE SEGMENTATION OF THE CUSTOMER BASE ADDING AN ONLINE CHANNEL: USER ROLE</a:t>
            </a:r>
          </a:p>
        </p:txBody>
      </p:sp>
      <p:grpSp>
        <p:nvGrpSpPr>
          <p:cNvPr id="21" name="Grupo 20"/>
          <p:cNvGrpSpPr/>
          <p:nvPr/>
        </p:nvGrpSpPr>
        <p:grpSpPr>
          <a:xfrm>
            <a:off x="5186577" y="3026240"/>
            <a:ext cx="3775270" cy="1976228"/>
            <a:chOff x="4887603" y="2920757"/>
            <a:chExt cx="3424743" cy="1976228"/>
          </a:xfrm>
        </p:grpSpPr>
        <p:sp>
          <p:nvSpPr>
            <p:cNvPr id="64" name="CuadroTexto 63"/>
            <p:cNvSpPr txBox="1"/>
            <p:nvPr/>
          </p:nvSpPr>
          <p:spPr>
            <a:xfrm>
              <a:off x="6724283" y="3832551"/>
              <a:ext cx="15880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 err="1">
                  <a:solidFill>
                    <a:schemeClr val="accent2">
                      <a:lumMod val="50000"/>
                    </a:schemeClr>
                  </a:solidFill>
                </a:rPr>
                <a:t>Omnichannel</a:t>
              </a:r>
              <a:r>
                <a:rPr lang="es-ES" sz="2000" dirty="0">
                  <a:solidFill>
                    <a:schemeClr val="accent2">
                      <a:lumMod val="50000"/>
                    </a:schemeClr>
                  </a:solidFill>
                </a:rPr>
                <a:t> </a:t>
              </a:r>
              <a:r>
                <a:rPr lang="es-ES" sz="2000" dirty="0" err="1">
                  <a:solidFill>
                    <a:schemeClr val="accent2">
                      <a:lumMod val="50000"/>
                    </a:schemeClr>
                  </a:solidFill>
                </a:rPr>
                <a:t>customers</a:t>
              </a:r>
              <a:endParaRPr lang="es-ES" sz="20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7374703" y="3494567"/>
              <a:ext cx="6849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/>
                <a:t>70%</a:t>
              </a:r>
            </a:p>
          </p:txBody>
        </p:sp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87603" y="2920757"/>
              <a:ext cx="1759061" cy="1976228"/>
            </a:xfrm>
            <a:prstGeom prst="rect">
              <a:avLst/>
            </a:prstGeom>
          </p:spPr>
        </p:pic>
      </p:grpSp>
      <p:grpSp>
        <p:nvGrpSpPr>
          <p:cNvPr id="20" name="Grupo 19"/>
          <p:cNvGrpSpPr/>
          <p:nvPr/>
        </p:nvGrpSpPr>
        <p:grpSpPr>
          <a:xfrm>
            <a:off x="2303528" y="4195396"/>
            <a:ext cx="3096284" cy="2035725"/>
            <a:chOff x="2303528" y="4195396"/>
            <a:chExt cx="3096284" cy="2035725"/>
          </a:xfrm>
        </p:grpSpPr>
        <p:sp>
          <p:nvSpPr>
            <p:cNvPr id="57" name="CuadroTexto 56"/>
            <p:cNvSpPr txBox="1"/>
            <p:nvPr/>
          </p:nvSpPr>
          <p:spPr>
            <a:xfrm>
              <a:off x="2303528" y="5400124"/>
              <a:ext cx="17683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/>
                <a:t>10% </a:t>
              </a:r>
              <a:r>
                <a:rPr lang="es-ES" sz="1600" dirty="0">
                  <a:solidFill>
                    <a:schemeClr val="accent3">
                      <a:lumMod val="50000"/>
                    </a:schemeClr>
                  </a:solidFill>
                </a:rPr>
                <a:t>Online Non-</a:t>
              </a:r>
              <a:r>
                <a:rPr lang="es-ES" sz="1600" dirty="0" err="1">
                  <a:solidFill>
                    <a:schemeClr val="accent3">
                      <a:lumMod val="50000"/>
                    </a:schemeClr>
                  </a:solidFill>
                </a:rPr>
                <a:t>Omnichannel</a:t>
              </a:r>
              <a:r>
                <a:rPr lang="es-ES" sz="1600" dirty="0"/>
                <a:t> </a:t>
              </a:r>
              <a:r>
                <a:rPr lang="es-ES" sz="1600" dirty="0" err="1"/>
                <a:t>customers</a:t>
              </a:r>
              <a:endParaRPr lang="es-ES" sz="1600" dirty="0"/>
            </a:p>
          </p:txBody>
        </p:sp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494347">
              <a:off x="2868299" y="4729191"/>
              <a:ext cx="2531513" cy="1090533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8857436">
              <a:off x="4370943" y="4647150"/>
              <a:ext cx="1165659" cy="262151"/>
            </a:xfrm>
            <a:prstGeom prst="rect">
              <a:avLst/>
            </a:prstGeom>
          </p:spPr>
        </p:pic>
      </p:grpSp>
      <p:grpSp>
        <p:nvGrpSpPr>
          <p:cNvPr id="19" name="Grupo 18"/>
          <p:cNvGrpSpPr/>
          <p:nvPr/>
        </p:nvGrpSpPr>
        <p:grpSpPr>
          <a:xfrm>
            <a:off x="2547619" y="1711476"/>
            <a:ext cx="2883859" cy="2096349"/>
            <a:chOff x="2547619" y="1711476"/>
            <a:chExt cx="2883859" cy="2096349"/>
          </a:xfrm>
        </p:grpSpPr>
        <p:sp>
          <p:nvSpPr>
            <p:cNvPr id="56" name="CuadroTexto 55"/>
            <p:cNvSpPr txBox="1"/>
            <p:nvPr/>
          </p:nvSpPr>
          <p:spPr>
            <a:xfrm>
              <a:off x="2547619" y="1711476"/>
              <a:ext cx="17683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/>
                <a:t>20% </a:t>
              </a:r>
              <a:r>
                <a:rPr lang="es-ES" sz="1600" dirty="0">
                  <a:solidFill>
                    <a:schemeClr val="accent1">
                      <a:lumMod val="50000"/>
                    </a:schemeClr>
                  </a:solidFill>
                </a:rPr>
                <a:t>B&amp;M Non-</a:t>
              </a:r>
              <a:r>
                <a:rPr lang="es-ES" sz="1600" dirty="0" err="1">
                  <a:solidFill>
                    <a:schemeClr val="accent1">
                      <a:lumMod val="50000"/>
                    </a:schemeClr>
                  </a:solidFill>
                </a:rPr>
                <a:t>Omnichannel</a:t>
              </a:r>
              <a:r>
                <a:rPr lang="es-ES" sz="1600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s-ES" sz="1600" dirty="0" err="1"/>
                <a:t>customers</a:t>
              </a:r>
              <a:endParaRPr lang="es-ES" sz="1600" dirty="0"/>
            </a:p>
          </p:txBody>
        </p:sp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9899698">
              <a:off x="3094181" y="2119591"/>
              <a:ext cx="2337297" cy="1124661"/>
            </a:xfrm>
            <a:prstGeom prst="rect">
              <a:avLst/>
            </a:prstGeom>
          </p:spPr>
        </p:pic>
        <p:pic>
          <p:nvPicPr>
            <p:cNvPr id="43" name="Imagen 4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3029353">
              <a:off x="4219509" y="2959635"/>
              <a:ext cx="1434229" cy="262151"/>
            </a:xfrm>
            <a:prstGeom prst="rect">
              <a:avLst/>
            </a:prstGeom>
          </p:spPr>
        </p:pic>
      </p:grp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6369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dirty="0"/>
              <a:t>THE EMPIRICAL FRAMEWORK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863600" y="1799945"/>
            <a:ext cx="7354095" cy="4292880"/>
          </a:xfrm>
        </p:spPr>
        <p:txBody>
          <a:bodyPr>
            <a:noAutofit/>
          </a:bodyPr>
          <a:lstStyle/>
          <a:p>
            <a:pPr marL="268288" indent="-268288">
              <a:spcBef>
                <a:spcPts val="1800"/>
              </a:spcBef>
              <a:tabLst>
                <a:tab pos="1212026" algn="l"/>
              </a:tabLst>
            </a:pPr>
            <a:r>
              <a:rPr lang="en-GB" sz="2400" dirty="0"/>
              <a:t>Objective: </a:t>
            </a:r>
            <a:r>
              <a:rPr lang="en-GB" sz="2400" b="1" dirty="0"/>
              <a:t>Identification of the segments </a:t>
            </a:r>
            <a:r>
              <a:rPr lang="en-GB" sz="2400" dirty="0"/>
              <a:t>in the multichannel operation of a company with </a:t>
            </a:r>
            <a:r>
              <a:rPr lang="en-GB" sz="2400" b="1" dirty="0"/>
              <a:t>two channels </a:t>
            </a:r>
            <a:r>
              <a:rPr lang="en-GB" sz="2400" dirty="0"/>
              <a:t>(web and store)</a:t>
            </a:r>
          </a:p>
          <a:p>
            <a:pPr marL="725488" lvl="1" indent="-268288">
              <a:spcBef>
                <a:spcPts val="1800"/>
              </a:spcBef>
              <a:tabLst>
                <a:tab pos="1212026" algn="l"/>
              </a:tabLst>
            </a:pPr>
            <a:r>
              <a:rPr lang="en-GB" dirty="0"/>
              <a:t>Predict how</a:t>
            </a:r>
            <a:r>
              <a:rPr lang="en-GB" b="1" dirty="0"/>
              <a:t> customers self-select </a:t>
            </a:r>
            <a:r>
              <a:rPr lang="en-GB" dirty="0"/>
              <a:t>into </a:t>
            </a:r>
            <a:r>
              <a:rPr lang="en-GB" b="1" dirty="0"/>
              <a:t>omni and non-omni</a:t>
            </a:r>
            <a:r>
              <a:rPr lang="en-GB" dirty="0"/>
              <a:t> customers on the basis of their attitudes and characteristics</a:t>
            </a:r>
          </a:p>
          <a:p>
            <a:pPr marL="725488" lvl="1" indent="-268288">
              <a:spcBef>
                <a:spcPts val="1800"/>
              </a:spcBef>
              <a:tabLst>
                <a:tab pos="1212026" algn="l"/>
              </a:tabLst>
            </a:pPr>
            <a:r>
              <a:rPr lang="en-GB" dirty="0"/>
              <a:t>Predict how </a:t>
            </a:r>
            <a:r>
              <a:rPr lang="en-GB" b="1" dirty="0"/>
              <a:t>customers self-select </a:t>
            </a:r>
            <a:r>
              <a:rPr lang="en-GB" dirty="0"/>
              <a:t>into</a:t>
            </a:r>
            <a:r>
              <a:rPr lang="en-GB" b="1" dirty="0"/>
              <a:t> complete an incomplete blenders </a:t>
            </a:r>
            <a:r>
              <a:rPr lang="en-GB" dirty="0"/>
              <a:t>of DS on the basis of their </a:t>
            </a:r>
            <a:r>
              <a:rPr lang="en-GB" b="1" dirty="0"/>
              <a:t>perceptions </a:t>
            </a:r>
            <a:r>
              <a:rPr lang="en-GB" dirty="0"/>
              <a:t>of the </a:t>
            </a:r>
            <a:r>
              <a:rPr lang="en-GB" b="1" dirty="0"/>
              <a:t>distribution services </a:t>
            </a:r>
            <a:r>
              <a:rPr lang="en-GB" dirty="0"/>
              <a:t>offered by both channels as well as other variables</a:t>
            </a:r>
          </a:p>
          <a:p>
            <a:pPr marL="725488" lvl="1" indent="-268288">
              <a:spcBef>
                <a:spcPts val="1800"/>
              </a:spcBef>
              <a:tabLst>
                <a:tab pos="1212026" algn="l"/>
              </a:tabLst>
            </a:pPr>
            <a:endParaRPr lang="en-GB" dirty="0"/>
          </a:p>
          <a:p>
            <a:pPr marL="268288" indent="-268288">
              <a:spcBef>
                <a:spcPts val="1800"/>
              </a:spcBef>
              <a:tabLst>
                <a:tab pos="1212026" algn="l"/>
              </a:tabLst>
            </a:pPr>
            <a:endParaRPr lang="en-GB" sz="24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role of distribution services in multichannel and omnichannel behavior</a:t>
            </a:r>
            <a:endParaRPr lang="es-ES"/>
          </a:p>
        </p:txBody>
      </p:sp>
      <p:cxnSp>
        <p:nvCxnSpPr>
          <p:cNvPr id="6" name="Conector recto 5"/>
          <p:cNvCxnSpPr/>
          <p:nvPr/>
        </p:nvCxnSpPr>
        <p:spPr>
          <a:xfrm>
            <a:off x="514905" y="1415480"/>
            <a:ext cx="806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8268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-4782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THE EMPIRICAL FRAMEWORK: THE DATA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74" y="1277734"/>
            <a:ext cx="7482541" cy="4950279"/>
          </a:xfrm>
        </p:spPr>
        <p:txBody>
          <a:bodyPr>
            <a:noAutofit/>
          </a:bodyPr>
          <a:lstStyle/>
          <a:p>
            <a:pPr marL="268288" indent="-268288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</a:pPr>
            <a:r>
              <a:rPr lang="en-US" sz="2400" b="1" dirty="0"/>
              <a:t>450 valid </a:t>
            </a:r>
            <a:r>
              <a:rPr lang="en-US" sz="2400" dirty="0"/>
              <a:t>responses from customers of a </a:t>
            </a:r>
            <a:r>
              <a:rPr lang="en-US" sz="2400" b="1" dirty="0"/>
              <a:t>fast fashion retailer </a:t>
            </a:r>
            <a:r>
              <a:rPr lang="en-US" sz="2400" dirty="0"/>
              <a:t>company within a panel of online consumers</a:t>
            </a:r>
          </a:p>
          <a:p>
            <a:pPr marL="268288" indent="-268288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</a:pPr>
            <a:r>
              <a:rPr lang="en-US" sz="2400" dirty="0"/>
              <a:t>They provided answers about their shopping behavior and </a:t>
            </a:r>
            <a:r>
              <a:rPr lang="en-US" sz="2400" b="1" dirty="0"/>
              <a:t>evaluation of DS within the last year</a:t>
            </a:r>
          </a:p>
          <a:p>
            <a:pPr marL="268288" indent="-268288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</a:pPr>
            <a:r>
              <a:rPr lang="en-US" sz="2400" dirty="0"/>
              <a:t>Customers were asked to evaluate the different components of every </a:t>
            </a:r>
            <a:r>
              <a:rPr lang="en-US" sz="2400" b="1" dirty="0"/>
              <a:t>DS at the store and at the web </a:t>
            </a:r>
            <a:endParaRPr lang="en-US" dirty="0"/>
          </a:p>
          <a:p>
            <a:pPr marL="268288" indent="-268288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</a:pPr>
            <a:r>
              <a:rPr lang="en-US" sz="2400" dirty="0"/>
              <a:t>Customers were asked about the </a:t>
            </a:r>
            <a:r>
              <a:rPr lang="en-US" sz="2400" b="1" dirty="0"/>
              <a:t>channel at which they purchased</a:t>
            </a:r>
            <a:r>
              <a:rPr lang="en-US" sz="2400" dirty="0"/>
              <a:t>: </a:t>
            </a:r>
            <a:r>
              <a:rPr lang="en-GB" sz="2400" dirty="0"/>
              <a:t>only store, only web or both</a:t>
            </a:r>
          </a:p>
          <a:p>
            <a:pPr marL="268288" indent="-268288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</a:pPr>
            <a:r>
              <a:rPr lang="en-US" sz="2400" dirty="0"/>
              <a:t>Customers were asked about the </a:t>
            </a:r>
            <a:r>
              <a:rPr lang="en-US" sz="2400" b="1" dirty="0"/>
              <a:t>use of DS of the alternative channel </a:t>
            </a:r>
            <a:r>
              <a:rPr lang="en-US" sz="2400" dirty="0"/>
              <a:t>when purchasing in a channel</a:t>
            </a:r>
            <a:r>
              <a:rPr lang="en-GB" sz="2400" dirty="0"/>
              <a:t> (service blending)</a:t>
            </a:r>
          </a:p>
          <a:p>
            <a:pPr marL="268288" indent="-268288"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</a:pPr>
            <a:r>
              <a:rPr lang="en-GB" sz="2400" dirty="0"/>
              <a:t>Other variables: shopping </a:t>
            </a:r>
            <a:r>
              <a:rPr lang="en-GB" sz="2400" dirty="0" err="1"/>
              <a:t>behavior</a:t>
            </a:r>
            <a:r>
              <a:rPr lang="en-GB" sz="2400" dirty="0"/>
              <a:t> and attitudes, channel policies and general consumer characteristics</a:t>
            </a:r>
            <a:endParaRPr lang="en-US" sz="24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role of distribution services in multichannel and omnichannel behavior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pPr/>
              <a:t>19</a:t>
            </a:fld>
            <a:endParaRPr lang="es-ES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514905" y="1002525"/>
            <a:ext cx="806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08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dirty="0"/>
              <a:t>THE PURPOSES</a:t>
            </a:r>
            <a:endParaRPr lang="es-ES" sz="3600" dirty="0">
              <a:latin typeface="+mj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1350" y="1690689"/>
            <a:ext cx="8064000" cy="4665662"/>
          </a:xfrm>
        </p:spPr>
        <p:txBody>
          <a:bodyPr>
            <a:normAutofit/>
          </a:bodyPr>
          <a:lstStyle/>
          <a:p>
            <a:r>
              <a:rPr lang="en-GB" dirty="0"/>
              <a:t>First, to provide the basis for understanding how the deployment of new distribution channels by companies generates a natural segmentation governed by consumers’ self-selection and enhancing </a:t>
            </a:r>
            <a:r>
              <a:rPr lang="en-GB" dirty="0" err="1"/>
              <a:t>omnichannel</a:t>
            </a:r>
            <a:r>
              <a:rPr lang="en-GB" dirty="0"/>
              <a:t> behaviour</a:t>
            </a:r>
          </a:p>
          <a:p>
            <a:r>
              <a:rPr lang="en-GB" dirty="0"/>
              <a:t>Second, to provide an empirical segmentation analysis </a:t>
            </a:r>
            <a:r>
              <a:rPr lang="es-ES" dirty="0" err="1"/>
              <a:t>identifying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variables </a:t>
            </a:r>
            <a:r>
              <a:rPr lang="es-ES" dirty="0" err="1"/>
              <a:t>explaining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self-selection</a:t>
            </a: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role of distribution services in multichannel and omnichannel behavior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pPr/>
              <a:t>2</a:t>
            </a:fld>
            <a:endParaRPr lang="es-ES"/>
          </a:p>
        </p:txBody>
      </p:sp>
      <p:cxnSp>
        <p:nvCxnSpPr>
          <p:cNvPr id="6" name="Conector recto 5"/>
          <p:cNvCxnSpPr/>
          <p:nvPr/>
        </p:nvCxnSpPr>
        <p:spPr>
          <a:xfrm>
            <a:off x="451350" y="1376038"/>
            <a:ext cx="806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078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85050" y="4609321"/>
            <a:ext cx="684000" cy="7340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cap="small" dirty="0">
                <a:solidFill>
                  <a:schemeClr val="bg1"/>
                </a:solidFill>
                <a:cs typeface="Consolas" panose="020B0609020204030204" pitchFamily="49" charset="0"/>
              </a:rPr>
              <a:t>Web</a:t>
            </a:r>
            <a:endParaRPr lang="es-ES" sz="1600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r>
              <a:rPr lang="es-ES" sz="1600" dirty="0">
                <a:solidFill>
                  <a:schemeClr val="bg1"/>
                </a:solidFill>
                <a:cs typeface="Consolas" panose="020B0609020204030204" pitchFamily="49" charset="0"/>
              </a:rPr>
              <a:t>34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69050" y="4609635"/>
            <a:ext cx="2988000" cy="74074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cap="small" dirty="0">
                <a:solidFill>
                  <a:schemeClr val="bg1"/>
                </a:solidFill>
                <a:cs typeface="Consolas" panose="020B0609020204030204" pitchFamily="49" charset="0"/>
              </a:rPr>
              <a:t>Store</a:t>
            </a:r>
            <a:endParaRPr lang="es-ES" sz="1600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algn="ctr"/>
            <a:r>
              <a:rPr lang="es-ES" sz="1600" dirty="0">
                <a:solidFill>
                  <a:schemeClr val="bg1"/>
                </a:solidFill>
                <a:cs typeface="Consolas" panose="020B0609020204030204" pitchFamily="49" charset="0"/>
              </a:rPr>
              <a:t>150</a:t>
            </a:r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376" y="4977125"/>
            <a:ext cx="255529" cy="353689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88" y="5010951"/>
            <a:ext cx="213262" cy="332406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6905" y="1676530"/>
            <a:ext cx="9000000" cy="861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cap="small" dirty="0" err="1">
                <a:solidFill>
                  <a:schemeClr val="tx1"/>
                </a:solidFill>
                <a:cs typeface="Consolas" panose="020B0609020204030204" pitchFamily="49" charset="0"/>
              </a:rPr>
              <a:t>Customers</a:t>
            </a:r>
            <a:endParaRPr lang="es-ES" b="1" cap="small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algn="ctr"/>
            <a:r>
              <a:rPr lang="es-ES" sz="1600" b="1" cap="small" dirty="0">
                <a:solidFill>
                  <a:schemeClr val="tx1"/>
                </a:solidFill>
                <a:cs typeface="Consolas" panose="020B0609020204030204" pitchFamily="49" charset="0"/>
              </a:rPr>
              <a:t>450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905" y="3202425"/>
            <a:ext cx="3672000" cy="75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cap="small" dirty="0" err="1">
                <a:solidFill>
                  <a:schemeClr val="tx1"/>
                </a:solidFill>
                <a:cs typeface="Consolas" panose="020B0609020204030204" pitchFamily="49" charset="0"/>
              </a:rPr>
              <a:t>Monochannel</a:t>
            </a:r>
            <a:r>
              <a:rPr lang="es-ES" dirty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tx1"/>
                </a:solidFill>
                <a:cs typeface="Consolas" panose="020B0609020204030204" pitchFamily="49" charset="0"/>
              </a:rPr>
              <a:t>Customers</a:t>
            </a:r>
            <a:endParaRPr lang="es-ES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algn="ctr"/>
            <a:r>
              <a:rPr lang="es-ES" dirty="0">
                <a:solidFill>
                  <a:schemeClr val="tx1"/>
                </a:solidFill>
                <a:cs typeface="Consolas" panose="020B0609020204030204" pitchFamily="49" charset="0"/>
              </a:rPr>
              <a:t>184</a:t>
            </a:r>
          </a:p>
        </p:txBody>
      </p:sp>
      <p:cxnSp>
        <p:nvCxnSpPr>
          <p:cNvPr id="10" name="Conector recto 9"/>
          <p:cNvCxnSpPr>
            <a:cxnSpLocks/>
            <a:stCxn id="4" idx="2"/>
            <a:endCxn id="5" idx="0"/>
          </p:cNvCxnSpPr>
          <p:nvPr/>
        </p:nvCxnSpPr>
        <p:spPr>
          <a:xfrm flipH="1">
            <a:off x="1882905" y="2538012"/>
            <a:ext cx="2664000" cy="664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cxnSpLocks/>
            <a:stCxn id="4" idx="2"/>
            <a:endCxn id="23" idx="0"/>
          </p:cNvCxnSpPr>
          <p:nvPr/>
        </p:nvCxnSpPr>
        <p:spPr>
          <a:xfrm>
            <a:off x="4546905" y="2538012"/>
            <a:ext cx="1836000" cy="658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5" idx="2"/>
            <a:endCxn id="7" idx="0"/>
          </p:cNvCxnSpPr>
          <p:nvPr/>
        </p:nvCxnSpPr>
        <p:spPr>
          <a:xfrm>
            <a:off x="1882905" y="3958425"/>
            <a:ext cx="380145" cy="651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5" idx="2"/>
            <a:endCxn id="8" idx="0"/>
          </p:cNvCxnSpPr>
          <p:nvPr/>
        </p:nvCxnSpPr>
        <p:spPr>
          <a:xfrm flipH="1">
            <a:off x="427050" y="3958425"/>
            <a:ext cx="1455855" cy="650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628650" y="24488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THE EMPIRICAL FRAMEWORK: </a:t>
            </a:r>
            <a:r>
              <a:rPr lang="es-ES" sz="3300" dirty="0"/>
              <a:t>PURCHASE CRITERIA</a:t>
            </a:r>
          </a:p>
        </p:txBody>
      </p:sp>
      <p:sp>
        <p:nvSpPr>
          <p:cNvPr id="11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1591856" y="6361717"/>
            <a:ext cx="5910098" cy="409342"/>
          </a:xfrm>
        </p:spPr>
        <p:txBody>
          <a:bodyPr/>
          <a:lstStyle/>
          <a:p>
            <a:r>
              <a:rPr lang="en-US" dirty="0"/>
              <a:t>The role of distribution services in multichannel and </a:t>
            </a:r>
            <a:r>
              <a:rPr lang="en-US" dirty="0" err="1"/>
              <a:t>omnichannel</a:t>
            </a:r>
            <a:r>
              <a:rPr lang="en-US" dirty="0"/>
              <a:t> behavior</a:t>
            </a:r>
            <a:endParaRPr lang="es-ES" dirty="0"/>
          </a:p>
        </p:txBody>
      </p:sp>
      <p:cxnSp>
        <p:nvCxnSpPr>
          <p:cNvPr id="15" name="Conector recto 14"/>
          <p:cNvCxnSpPr/>
          <p:nvPr/>
        </p:nvCxnSpPr>
        <p:spPr>
          <a:xfrm>
            <a:off x="514905" y="1415480"/>
            <a:ext cx="806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Marcador de número de diapositiva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t>20</a:t>
            </a:fld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3718905" y="3196821"/>
            <a:ext cx="5328000" cy="75514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cap="small" dirty="0" err="1">
                <a:solidFill>
                  <a:schemeClr val="bg1"/>
                </a:solidFill>
                <a:cs typeface="Consolas" panose="020B0609020204030204" pitchFamily="49" charset="0"/>
              </a:rPr>
              <a:t>Multichannel</a:t>
            </a:r>
            <a:r>
              <a:rPr lang="es-ES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cs typeface="Consolas" panose="020B0609020204030204" pitchFamily="49" charset="0"/>
              </a:rPr>
              <a:t>Customers</a:t>
            </a:r>
            <a:endParaRPr lang="es-ES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algn="ctr"/>
            <a:r>
              <a:rPr lang="es-ES" dirty="0">
                <a:solidFill>
                  <a:schemeClr val="bg1"/>
                </a:solidFill>
                <a:cs typeface="Consolas" panose="020B0609020204030204" pitchFamily="49" charset="0"/>
              </a:rPr>
              <a:t>266</a:t>
            </a:r>
          </a:p>
        </p:txBody>
      </p:sp>
      <p:grpSp>
        <p:nvGrpSpPr>
          <p:cNvPr id="57" name="Grupo 56"/>
          <p:cNvGrpSpPr/>
          <p:nvPr/>
        </p:nvGrpSpPr>
        <p:grpSpPr>
          <a:xfrm>
            <a:off x="8190657" y="3574393"/>
            <a:ext cx="776496" cy="386704"/>
            <a:chOff x="8270409" y="3574393"/>
            <a:chExt cx="776496" cy="386704"/>
          </a:xfrm>
        </p:grpSpPr>
        <p:pic>
          <p:nvPicPr>
            <p:cNvPr id="52" name="Imagen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0409" y="3574393"/>
              <a:ext cx="308496" cy="353689"/>
            </a:xfrm>
            <a:prstGeom prst="rect">
              <a:avLst/>
            </a:prstGeom>
          </p:spPr>
        </p:pic>
        <p:pic>
          <p:nvPicPr>
            <p:cNvPr id="53" name="Imagen 5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89437" y="3584667"/>
              <a:ext cx="257468" cy="332406"/>
            </a:xfrm>
            <a:prstGeom prst="rect">
              <a:avLst/>
            </a:prstGeom>
          </p:spPr>
        </p:pic>
        <p:sp>
          <p:nvSpPr>
            <p:cNvPr id="54" name="CuadroTexto 53"/>
            <p:cNvSpPr txBox="1"/>
            <p:nvPr/>
          </p:nvSpPr>
          <p:spPr>
            <a:xfrm>
              <a:off x="8513291" y="3591765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&amp;</a:t>
              </a:r>
            </a:p>
          </p:txBody>
        </p:sp>
      </p:grpSp>
      <p:grpSp>
        <p:nvGrpSpPr>
          <p:cNvPr id="56" name="Grupo 55"/>
          <p:cNvGrpSpPr/>
          <p:nvPr/>
        </p:nvGrpSpPr>
        <p:grpSpPr>
          <a:xfrm>
            <a:off x="3043094" y="3591765"/>
            <a:ext cx="670553" cy="369332"/>
            <a:chOff x="3043094" y="3591765"/>
            <a:chExt cx="670553" cy="369332"/>
          </a:xfrm>
        </p:grpSpPr>
        <p:pic>
          <p:nvPicPr>
            <p:cNvPr id="37" name="Imagen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3094" y="3593961"/>
              <a:ext cx="255529" cy="353689"/>
            </a:xfrm>
            <a:prstGeom prst="rect">
              <a:avLst/>
            </a:prstGeom>
          </p:spPr>
        </p:pic>
        <p:pic>
          <p:nvPicPr>
            <p:cNvPr id="38" name="Imagen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0385" y="3610228"/>
              <a:ext cx="213262" cy="332406"/>
            </a:xfrm>
            <a:prstGeom prst="rect">
              <a:avLst/>
            </a:prstGeom>
          </p:spPr>
        </p:pic>
        <p:sp>
          <p:nvSpPr>
            <p:cNvPr id="55" name="CuadroTexto 54"/>
            <p:cNvSpPr txBox="1"/>
            <p:nvPr/>
          </p:nvSpPr>
          <p:spPr>
            <a:xfrm>
              <a:off x="3255364" y="359176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|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0139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1664920" y="4737196"/>
            <a:ext cx="1512000" cy="7407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 anchorCtr="0"/>
          <a:lstStyle/>
          <a:p>
            <a:r>
              <a:rPr lang="es-ES" sz="1600" b="1" cap="small" dirty="0" err="1">
                <a:solidFill>
                  <a:schemeClr val="bg1"/>
                </a:solidFill>
                <a:cs typeface="Consolas" panose="020B0609020204030204" pitchFamily="49" charset="0"/>
              </a:rPr>
              <a:t>Incomplete</a:t>
            </a:r>
            <a:r>
              <a:rPr lang="es-ES" sz="1600" b="1" cap="small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s-ES" sz="1600" b="1" cap="small" dirty="0" err="1">
                <a:solidFill>
                  <a:schemeClr val="bg1"/>
                </a:solidFill>
                <a:cs typeface="Consolas" panose="020B0609020204030204" pitchFamily="49" charset="0"/>
              </a:rPr>
              <a:t>blenders</a:t>
            </a:r>
            <a:endParaRPr lang="es-ES" sz="1600" b="1" cap="small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r>
              <a:rPr lang="es-ES" sz="1400" b="1" cap="small" dirty="0">
                <a:solidFill>
                  <a:schemeClr val="bg1"/>
                </a:solidFill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176920" y="4737196"/>
            <a:ext cx="5893280" cy="74074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cap="small" dirty="0">
                <a:solidFill>
                  <a:schemeClr val="bg1"/>
                </a:solidFill>
                <a:cs typeface="Consolas" panose="020B0609020204030204" pitchFamily="49" charset="0"/>
              </a:rPr>
              <a:t>Complete </a:t>
            </a:r>
            <a:r>
              <a:rPr lang="es-ES" sz="1600" b="1" cap="small" dirty="0" err="1">
                <a:solidFill>
                  <a:schemeClr val="bg1"/>
                </a:solidFill>
                <a:cs typeface="Consolas" panose="020B0609020204030204" pitchFamily="49" charset="0"/>
              </a:rPr>
              <a:t>blenders</a:t>
            </a:r>
            <a:endParaRPr lang="es-ES" sz="1600" b="1" cap="small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algn="ctr"/>
            <a:r>
              <a:rPr lang="es-ES" sz="1600" dirty="0">
                <a:solidFill>
                  <a:schemeClr val="bg1"/>
                </a:solidFill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4" name="Rectángulo 3"/>
          <p:cNvSpPr/>
          <p:nvPr/>
        </p:nvSpPr>
        <p:spPr>
          <a:xfrm>
            <a:off x="72000" y="1587390"/>
            <a:ext cx="9000000" cy="861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cap="small" dirty="0">
                <a:solidFill>
                  <a:schemeClr val="tx1"/>
                </a:solidFill>
                <a:cs typeface="Consolas" panose="020B0609020204030204" pitchFamily="49" charset="0"/>
              </a:rPr>
              <a:t>USERS</a:t>
            </a:r>
          </a:p>
          <a:p>
            <a:pPr algn="ctr"/>
            <a:r>
              <a:rPr lang="es-ES" sz="1600" b="1" cap="small" dirty="0">
                <a:solidFill>
                  <a:schemeClr val="tx1"/>
                </a:solidFill>
                <a:cs typeface="Consolas" panose="020B0609020204030204" pitchFamily="49" charset="0"/>
              </a:rPr>
              <a:t>450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5707" y="3215171"/>
            <a:ext cx="1558800" cy="75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1600" b="1" cap="small" dirty="0">
                <a:solidFill>
                  <a:schemeClr val="tx1"/>
                </a:solidFill>
                <a:cs typeface="Consolas" panose="020B0609020204030204" pitchFamily="49" charset="0"/>
              </a:rPr>
              <a:t>non-</a:t>
            </a:r>
            <a:r>
              <a:rPr lang="es-ES" sz="1600" b="1" cap="small" dirty="0" err="1">
                <a:solidFill>
                  <a:schemeClr val="tx1"/>
                </a:solidFill>
                <a:cs typeface="Consolas" panose="020B0609020204030204" pitchFamily="49" charset="0"/>
              </a:rPr>
              <a:t>blenders</a:t>
            </a:r>
            <a:endParaRPr lang="es-ES" sz="1600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algn="ctr"/>
            <a:r>
              <a:rPr lang="es-ES" sz="1400" dirty="0">
                <a:solidFill>
                  <a:schemeClr val="tx1"/>
                </a:solidFill>
                <a:cs typeface="Consolas" panose="020B0609020204030204" pitchFamily="49" charset="0"/>
              </a:rPr>
              <a:t>(NON-OMNI)</a:t>
            </a:r>
          </a:p>
          <a:p>
            <a:pPr algn="ctr"/>
            <a:r>
              <a:rPr lang="es-ES" dirty="0">
                <a:solidFill>
                  <a:schemeClr val="tx1"/>
                </a:solidFill>
                <a:cs typeface="Consolas" panose="020B0609020204030204" pitchFamily="49" charset="0"/>
              </a:rPr>
              <a:t>78</a:t>
            </a:r>
          </a:p>
        </p:txBody>
      </p:sp>
      <p:cxnSp>
        <p:nvCxnSpPr>
          <p:cNvPr id="10" name="Conector recto 9"/>
          <p:cNvCxnSpPr>
            <a:cxnSpLocks/>
            <a:stCxn id="4" idx="2"/>
            <a:endCxn id="5" idx="0"/>
          </p:cNvCxnSpPr>
          <p:nvPr/>
        </p:nvCxnSpPr>
        <p:spPr>
          <a:xfrm flipH="1">
            <a:off x="855107" y="2448872"/>
            <a:ext cx="3716893" cy="766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cxnSpLocks/>
            <a:stCxn id="4" idx="2"/>
            <a:endCxn id="23" idx="0"/>
          </p:cNvCxnSpPr>
          <p:nvPr/>
        </p:nvCxnSpPr>
        <p:spPr>
          <a:xfrm>
            <a:off x="4572000" y="2448872"/>
            <a:ext cx="779400" cy="7659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23" idx="2"/>
            <a:endCxn id="7" idx="0"/>
          </p:cNvCxnSpPr>
          <p:nvPr/>
        </p:nvCxnSpPr>
        <p:spPr>
          <a:xfrm>
            <a:off x="5351400" y="3970010"/>
            <a:ext cx="772160" cy="767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23" idx="2"/>
            <a:endCxn id="8" idx="0"/>
          </p:cNvCxnSpPr>
          <p:nvPr/>
        </p:nvCxnSpPr>
        <p:spPr>
          <a:xfrm flipH="1">
            <a:off x="2420920" y="3970010"/>
            <a:ext cx="2930480" cy="767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628650" y="24488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THE EMPIRICAL FRAMEWORK: </a:t>
            </a:r>
            <a:r>
              <a:rPr lang="es-ES" sz="3300" dirty="0"/>
              <a:t>USER CRITERIA</a:t>
            </a:r>
          </a:p>
        </p:txBody>
      </p:sp>
      <p:sp>
        <p:nvSpPr>
          <p:cNvPr id="11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1591856" y="6361717"/>
            <a:ext cx="5910098" cy="409342"/>
          </a:xfrm>
        </p:spPr>
        <p:txBody>
          <a:bodyPr/>
          <a:lstStyle/>
          <a:p>
            <a:r>
              <a:rPr lang="en-US" dirty="0"/>
              <a:t>The role of distribution services in multichannel and </a:t>
            </a:r>
            <a:r>
              <a:rPr lang="en-US" dirty="0" err="1"/>
              <a:t>omnichannel</a:t>
            </a:r>
            <a:r>
              <a:rPr lang="en-US" dirty="0"/>
              <a:t> behavior</a:t>
            </a:r>
            <a:endParaRPr lang="es-ES" dirty="0"/>
          </a:p>
        </p:txBody>
      </p:sp>
      <p:cxnSp>
        <p:nvCxnSpPr>
          <p:cNvPr id="15" name="Conector recto 14"/>
          <p:cNvCxnSpPr/>
          <p:nvPr/>
        </p:nvCxnSpPr>
        <p:spPr>
          <a:xfrm>
            <a:off x="514905" y="1415480"/>
            <a:ext cx="806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1632600" y="3214866"/>
            <a:ext cx="7437600" cy="75514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bg1"/>
                </a:solidFill>
                <a:cs typeface="Consolas" panose="020B0609020204030204" pitchFamily="49" charset="0"/>
              </a:rPr>
              <a:t>Omnichannel</a:t>
            </a:r>
            <a:r>
              <a:rPr lang="es-ES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cs typeface="Consolas" panose="020B0609020204030204" pitchFamily="49" charset="0"/>
              </a:rPr>
              <a:t>Users</a:t>
            </a:r>
            <a:r>
              <a:rPr lang="es-ES" dirty="0">
                <a:solidFill>
                  <a:schemeClr val="bg1"/>
                </a:solidFill>
                <a:cs typeface="Consolas" panose="020B0609020204030204" pitchFamily="49" charset="0"/>
              </a:rPr>
              <a:t> (</a:t>
            </a:r>
            <a:r>
              <a:rPr lang="es-ES" b="1" cap="small" dirty="0" err="1">
                <a:solidFill>
                  <a:schemeClr val="bg1"/>
                </a:solidFill>
                <a:cs typeface="Consolas" panose="020B0609020204030204" pitchFamily="49" charset="0"/>
              </a:rPr>
              <a:t>blenders</a:t>
            </a:r>
            <a:r>
              <a:rPr lang="es-ES" b="1" cap="small" dirty="0">
                <a:solidFill>
                  <a:schemeClr val="bg1"/>
                </a:solidFill>
                <a:cs typeface="Consolas" panose="020B0609020204030204" pitchFamily="49" charset="0"/>
              </a:rPr>
              <a:t>)</a:t>
            </a:r>
          </a:p>
          <a:p>
            <a:pPr algn="ctr"/>
            <a:r>
              <a:rPr lang="es-ES" dirty="0">
                <a:solidFill>
                  <a:schemeClr val="bg1"/>
                </a:solidFill>
                <a:cs typeface="Consolas" panose="020B0609020204030204" pitchFamily="49" charset="0"/>
              </a:rPr>
              <a:t>372</a:t>
            </a:r>
          </a:p>
        </p:txBody>
      </p:sp>
      <p:grpSp>
        <p:nvGrpSpPr>
          <p:cNvPr id="45" name="Grupo 44"/>
          <p:cNvGrpSpPr/>
          <p:nvPr/>
        </p:nvGrpSpPr>
        <p:grpSpPr>
          <a:xfrm>
            <a:off x="8222043" y="5072572"/>
            <a:ext cx="776496" cy="386704"/>
            <a:chOff x="8270409" y="3574393"/>
            <a:chExt cx="776496" cy="386704"/>
          </a:xfrm>
        </p:grpSpPr>
        <p:pic>
          <p:nvPicPr>
            <p:cNvPr id="46" name="Imagen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0409" y="3574393"/>
              <a:ext cx="308496" cy="353689"/>
            </a:xfrm>
            <a:prstGeom prst="rect">
              <a:avLst/>
            </a:prstGeom>
          </p:spPr>
        </p:pic>
        <p:pic>
          <p:nvPicPr>
            <p:cNvPr id="47" name="Imagen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89437" y="3584667"/>
              <a:ext cx="257468" cy="332406"/>
            </a:xfrm>
            <a:prstGeom prst="rect">
              <a:avLst/>
            </a:prstGeom>
          </p:spPr>
        </p:pic>
        <p:sp>
          <p:nvSpPr>
            <p:cNvPr id="48" name="CuadroTexto 47"/>
            <p:cNvSpPr txBox="1"/>
            <p:nvPr/>
          </p:nvSpPr>
          <p:spPr>
            <a:xfrm>
              <a:off x="8513291" y="3591765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&amp;</a:t>
              </a: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2487705" y="5104346"/>
            <a:ext cx="670553" cy="369332"/>
            <a:chOff x="3043094" y="3591765"/>
            <a:chExt cx="670553" cy="369332"/>
          </a:xfrm>
        </p:grpSpPr>
        <p:pic>
          <p:nvPicPr>
            <p:cNvPr id="53" name="Imagen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3094" y="3593961"/>
              <a:ext cx="255529" cy="353689"/>
            </a:xfrm>
            <a:prstGeom prst="rect">
              <a:avLst/>
            </a:prstGeom>
          </p:spPr>
        </p:pic>
        <p:pic>
          <p:nvPicPr>
            <p:cNvPr id="54" name="Imagen 5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0385" y="3610228"/>
              <a:ext cx="213262" cy="332406"/>
            </a:xfrm>
            <a:prstGeom prst="rect">
              <a:avLst/>
            </a:prstGeom>
          </p:spPr>
        </p:pic>
        <p:sp>
          <p:nvSpPr>
            <p:cNvPr id="55" name="CuadroTexto 54"/>
            <p:cNvSpPr txBox="1"/>
            <p:nvPr/>
          </p:nvSpPr>
          <p:spPr>
            <a:xfrm>
              <a:off x="3255364" y="359176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|</a:t>
              </a:r>
            </a:p>
          </p:txBody>
        </p:sp>
      </p:grpSp>
      <p:grpSp>
        <p:nvGrpSpPr>
          <p:cNvPr id="57" name="Grupo 56"/>
          <p:cNvGrpSpPr/>
          <p:nvPr/>
        </p:nvGrpSpPr>
        <p:grpSpPr>
          <a:xfrm>
            <a:off x="7930371" y="3392511"/>
            <a:ext cx="732073" cy="437155"/>
            <a:chOff x="7930371" y="3392511"/>
            <a:chExt cx="732073" cy="437155"/>
          </a:xfrm>
        </p:grpSpPr>
        <p:pic>
          <p:nvPicPr>
            <p:cNvPr id="41" name="Imagen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930371" y="3397666"/>
              <a:ext cx="312107" cy="432000"/>
            </a:xfrm>
            <a:prstGeom prst="rect">
              <a:avLst/>
            </a:prstGeom>
          </p:spPr>
        </p:pic>
        <p:pic>
          <p:nvPicPr>
            <p:cNvPr id="42" name="Imagen 4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8453827" y="3392511"/>
              <a:ext cx="208617" cy="432000"/>
            </a:xfrm>
            <a:prstGeom prst="rect">
              <a:avLst/>
            </a:prstGeom>
          </p:spPr>
        </p:pic>
        <p:sp>
          <p:nvSpPr>
            <p:cNvPr id="56" name="Rectángulo 55"/>
            <p:cNvSpPr/>
            <p:nvPr/>
          </p:nvSpPr>
          <p:spPr>
            <a:xfrm>
              <a:off x="8143699" y="3460059"/>
              <a:ext cx="3417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&amp;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1503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dirty="0"/>
              <a:t>SEGMENTATION OUTCOME 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role of distribution services in multichannel and </a:t>
            </a:r>
            <a:r>
              <a:rPr lang="en-US" dirty="0" err="1"/>
              <a:t>omnichannel</a:t>
            </a:r>
            <a:r>
              <a:rPr lang="en-US" dirty="0"/>
              <a:t> behavior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pPr/>
              <a:t>22</a:t>
            </a:fld>
            <a:endParaRPr lang="es-ES"/>
          </a:p>
        </p:txBody>
      </p:sp>
      <p:grpSp>
        <p:nvGrpSpPr>
          <p:cNvPr id="38" name="37 Grupo"/>
          <p:cNvGrpSpPr/>
          <p:nvPr/>
        </p:nvGrpSpPr>
        <p:grpSpPr>
          <a:xfrm>
            <a:off x="81091" y="1523870"/>
            <a:ext cx="8945769" cy="4559690"/>
            <a:chOff x="81091" y="1455030"/>
            <a:chExt cx="8945769" cy="4559690"/>
          </a:xfrm>
        </p:grpSpPr>
        <p:sp>
          <p:nvSpPr>
            <p:cNvPr id="39" name="Rectángulo 30"/>
            <p:cNvSpPr/>
            <p:nvPr/>
          </p:nvSpPr>
          <p:spPr>
            <a:xfrm>
              <a:off x="81091" y="3245866"/>
              <a:ext cx="884109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Customers</a:t>
              </a:r>
              <a:endParaRPr lang="es-E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endParaRPr lang="es-E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2" name="Rectángulo redondeado 31"/>
            <p:cNvSpPr/>
            <p:nvPr/>
          </p:nvSpPr>
          <p:spPr>
            <a:xfrm>
              <a:off x="1067109" y="2558970"/>
              <a:ext cx="1223650" cy="5896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Monochannel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Customers</a:t>
              </a:r>
              <a:endParaRPr lang="es-E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3" name="Rectángulo redondeado 32"/>
            <p:cNvSpPr/>
            <p:nvPr/>
          </p:nvSpPr>
          <p:spPr>
            <a:xfrm>
              <a:off x="3881460" y="5199902"/>
              <a:ext cx="1404000" cy="81481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Omnichannel</a:t>
              </a:r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users</a:t>
              </a:r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, </a:t>
              </a:r>
            </a:p>
            <a:p>
              <a:pPr algn="ctr"/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Complete </a:t>
              </a:r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blenders</a:t>
              </a:r>
              <a:endParaRPr lang="es-ES" sz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4" name="Rectángulo redondeado 33"/>
            <p:cNvSpPr/>
            <p:nvPr/>
          </p:nvSpPr>
          <p:spPr>
            <a:xfrm>
              <a:off x="2490159" y="3373335"/>
              <a:ext cx="1188720" cy="5896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Monochannel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Store </a:t>
              </a:r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Customers</a:t>
              </a:r>
              <a:endParaRPr lang="es-E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5" name="Rectángulo redondeado 34"/>
            <p:cNvSpPr/>
            <p:nvPr/>
          </p:nvSpPr>
          <p:spPr>
            <a:xfrm>
              <a:off x="2517878" y="1825413"/>
              <a:ext cx="1188720" cy="5896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Monochannel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Web </a:t>
              </a:r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Customers</a:t>
              </a:r>
              <a:endParaRPr lang="es-E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76" name="Conector recto 35"/>
            <p:cNvCxnSpPr>
              <a:stCxn id="39" idx="3"/>
              <a:endCxn id="39" idx="3"/>
            </p:cNvCxnSpPr>
            <p:nvPr/>
          </p:nvCxnSpPr>
          <p:spPr>
            <a:xfrm>
              <a:off x="965200" y="3588766"/>
              <a:ext cx="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cto 36"/>
            <p:cNvCxnSpPr>
              <a:stCxn id="39" idx="3"/>
              <a:endCxn id="73" idx="1"/>
            </p:cNvCxnSpPr>
            <p:nvPr/>
          </p:nvCxnSpPr>
          <p:spPr>
            <a:xfrm>
              <a:off x="965200" y="3588766"/>
              <a:ext cx="2916260" cy="20185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cto 37"/>
            <p:cNvCxnSpPr>
              <a:stCxn id="72" idx="3"/>
              <a:endCxn id="74" idx="1"/>
            </p:cNvCxnSpPr>
            <p:nvPr/>
          </p:nvCxnSpPr>
          <p:spPr>
            <a:xfrm>
              <a:off x="2290759" y="2853811"/>
              <a:ext cx="199400" cy="8143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cto 38"/>
            <p:cNvCxnSpPr>
              <a:stCxn id="72" idx="3"/>
              <a:endCxn id="75" idx="1"/>
            </p:cNvCxnSpPr>
            <p:nvPr/>
          </p:nvCxnSpPr>
          <p:spPr>
            <a:xfrm flipV="1">
              <a:off x="2290759" y="2120254"/>
              <a:ext cx="227119" cy="7335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Rectángulo 81"/>
            <p:cNvSpPr/>
            <p:nvPr/>
          </p:nvSpPr>
          <p:spPr>
            <a:xfrm>
              <a:off x="8391486" y="3245175"/>
              <a:ext cx="635374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Users</a:t>
              </a:r>
              <a:endParaRPr lang="es-E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1" name="Rectángulo redondeado 82"/>
            <p:cNvSpPr/>
            <p:nvPr/>
          </p:nvSpPr>
          <p:spPr>
            <a:xfrm>
              <a:off x="5458399" y="1769787"/>
              <a:ext cx="1309452" cy="90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Non-</a:t>
              </a:r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Omnichannel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users</a:t>
              </a:r>
              <a:endParaRPr lang="es-E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(non-</a:t>
              </a:r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blenders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</a:p>
          </p:txBody>
        </p:sp>
        <p:sp>
          <p:nvSpPr>
            <p:cNvPr id="82" name="Rectángulo redondeado 83"/>
            <p:cNvSpPr/>
            <p:nvPr/>
          </p:nvSpPr>
          <p:spPr>
            <a:xfrm>
              <a:off x="7011700" y="4728585"/>
              <a:ext cx="1242000" cy="8666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Omnichannel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Users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(</a:t>
              </a:r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blenders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</a:p>
          </p:txBody>
        </p:sp>
        <p:sp>
          <p:nvSpPr>
            <p:cNvPr id="83" name="Rectángulo redondeado 84"/>
            <p:cNvSpPr/>
            <p:nvPr/>
          </p:nvSpPr>
          <p:spPr>
            <a:xfrm>
              <a:off x="3923437" y="2327772"/>
              <a:ext cx="1386561" cy="70728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Non-</a:t>
              </a:r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Omnichannel</a:t>
              </a:r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users</a:t>
              </a:r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, </a:t>
              </a:r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only</a:t>
              </a:r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Store</a:t>
              </a:r>
            </a:p>
          </p:txBody>
        </p:sp>
        <p:sp>
          <p:nvSpPr>
            <p:cNvPr id="84" name="Rectángulo redondeado 85"/>
            <p:cNvSpPr/>
            <p:nvPr/>
          </p:nvSpPr>
          <p:spPr>
            <a:xfrm>
              <a:off x="3867824" y="1455030"/>
              <a:ext cx="1430335" cy="67719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Non-</a:t>
              </a:r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Omnichannel</a:t>
              </a:r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users</a:t>
              </a:r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, </a:t>
              </a:r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only</a:t>
              </a:r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web</a:t>
              </a:r>
            </a:p>
          </p:txBody>
        </p:sp>
        <p:cxnSp>
          <p:nvCxnSpPr>
            <p:cNvPr id="85" name="Conector recto 86"/>
            <p:cNvCxnSpPr>
              <a:stCxn id="80" idx="1"/>
              <a:endCxn id="81" idx="3"/>
            </p:cNvCxnSpPr>
            <p:nvPr/>
          </p:nvCxnSpPr>
          <p:spPr>
            <a:xfrm flipH="1" flipV="1">
              <a:off x="6767851" y="2223585"/>
              <a:ext cx="1623635" cy="13644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recto 87"/>
            <p:cNvCxnSpPr>
              <a:stCxn id="80" idx="1"/>
              <a:endCxn id="82" idx="3"/>
            </p:cNvCxnSpPr>
            <p:nvPr/>
          </p:nvCxnSpPr>
          <p:spPr>
            <a:xfrm flipH="1">
              <a:off x="8253700" y="3588075"/>
              <a:ext cx="137786" cy="1573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ector recto 88"/>
            <p:cNvCxnSpPr>
              <a:stCxn id="81" idx="1"/>
              <a:endCxn id="83" idx="3"/>
            </p:cNvCxnSpPr>
            <p:nvPr/>
          </p:nvCxnSpPr>
          <p:spPr>
            <a:xfrm flipH="1">
              <a:off x="5309998" y="2223585"/>
              <a:ext cx="148401" cy="4578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Rectángulo redondeado 91"/>
            <p:cNvSpPr/>
            <p:nvPr/>
          </p:nvSpPr>
          <p:spPr>
            <a:xfrm>
              <a:off x="5458399" y="3585978"/>
              <a:ext cx="1358900" cy="93047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Omnichannel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users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, </a:t>
              </a:r>
            </a:p>
            <a:p>
              <a:pPr algn="ctr"/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Incomplete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blenders</a:t>
              </a:r>
              <a:endParaRPr lang="es-E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9" name="Conector recto 92"/>
            <p:cNvCxnSpPr>
              <a:stCxn id="82" idx="1"/>
              <a:endCxn id="73" idx="3"/>
            </p:cNvCxnSpPr>
            <p:nvPr/>
          </p:nvCxnSpPr>
          <p:spPr>
            <a:xfrm flipH="1">
              <a:off x="5285460" y="5161933"/>
              <a:ext cx="1726240" cy="4453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 recto 93"/>
            <p:cNvCxnSpPr>
              <a:stCxn id="82" idx="1"/>
              <a:endCxn id="88" idx="3"/>
            </p:cNvCxnSpPr>
            <p:nvPr/>
          </p:nvCxnSpPr>
          <p:spPr>
            <a:xfrm flipH="1" flipV="1">
              <a:off x="6817299" y="4051215"/>
              <a:ext cx="194401" cy="1110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ector recto 129"/>
            <p:cNvCxnSpPr>
              <a:stCxn id="81" idx="1"/>
              <a:endCxn id="84" idx="3"/>
            </p:cNvCxnSpPr>
            <p:nvPr/>
          </p:nvCxnSpPr>
          <p:spPr>
            <a:xfrm flipH="1" flipV="1">
              <a:off x="5298159" y="1793629"/>
              <a:ext cx="160240" cy="4299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ector recto 166"/>
            <p:cNvCxnSpPr>
              <a:stCxn id="39" idx="3"/>
              <a:endCxn id="72" idx="1"/>
            </p:cNvCxnSpPr>
            <p:nvPr/>
          </p:nvCxnSpPr>
          <p:spPr>
            <a:xfrm flipV="1">
              <a:off x="965200" y="2853811"/>
              <a:ext cx="101909" cy="7349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Rectángulo redondeado 193"/>
            <p:cNvSpPr/>
            <p:nvPr/>
          </p:nvSpPr>
          <p:spPr>
            <a:xfrm>
              <a:off x="3894159" y="3211721"/>
              <a:ext cx="1404000" cy="75129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Monochannel</a:t>
              </a:r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Web </a:t>
              </a:r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Omnichannel</a:t>
              </a:r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users</a:t>
              </a:r>
              <a:endParaRPr lang="es-ES" sz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4" name="Conector recto 197"/>
            <p:cNvCxnSpPr>
              <a:stCxn id="75" idx="3"/>
              <a:endCxn id="93" idx="1"/>
            </p:cNvCxnSpPr>
            <p:nvPr/>
          </p:nvCxnSpPr>
          <p:spPr>
            <a:xfrm>
              <a:off x="3706598" y="2120254"/>
              <a:ext cx="187561" cy="14671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cto 200"/>
            <p:cNvCxnSpPr>
              <a:stCxn id="75" idx="3"/>
              <a:endCxn id="84" idx="1"/>
            </p:cNvCxnSpPr>
            <p:nvPr/>
          </p:nvCxnSpPr>
          <p:spPr>
            <a:xfrm flipV="1">
              <a:off x="3706598" y="1793629"/>
              <a:ext cx="161226" cy="3266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Rectángulo redondeado 202"/>
            <p:cNvSpPr/>
            <p:nvPr/>
          </p:nvSpPr>
          <p:spPr>
            <a:xfrm>
              <a:off x="3881460" y="4126675"/>
              <a:ext cx="1404000" cy="90956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Monochannel Store Omnichannel </a:t>
              </a:r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users</a:t>
              </a:r>
              <a:endParaRPr lang="es-ES" sz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7" name="Conector recto 204"/>
            <p:cNvCxnSpPr>
              <a:stCxn id="74" idx="3"/>
              <a:endCxn id="96" idx="1"/>
            </p:cNvCxnSpPr>
            <p:nvPr/>
          </p:nvCxnSpPr>
          <p:spPr>
            <a:xfrm>
              <a:off x="3678879" y="3668176"/>
              <a:ext cx="202581" cy="9132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ector recto 206"/>
            <p:cNvCxnSpPr>
              <a:stCxn id="74" idx="3"/>
              <a:endCxn id="83" idx="1"/>
            </p:cNvCxnSpPr>
            <p:nvPr/>
          </p:nvCxnSpPr>
          <p:spPr>
            <a:xfrm flipV="1">
              <a:off x="3678879" y="2681413"/>
              <a:ext cx="244558" cy="9867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ector recto 221"/>
            <p:cNvCxnSpPr>
              <a:stCxn id="88" idx="1"/>
              <a:endCxn id="93" idx="3"/>
            </p:cNvCxnSpPr>
            <p:nvPr/>
          </p:nvCxnSpPr>
          <p:spPr>
            <a:xfrm flipH="1" flipV="1">
              <a:off x="5298159" y="3587369"/>
              <a:ext cx="160240" cy="4638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ector recto 223"/>
            <p:cNvCxnSpPr>
              <a:stCxn id="88" idx="1"/>
              <a:endCxn id="96" idx="3"/>
            </p:cNvCxnSpPr>
            <p:nvPr/>
          </p:nvCxnSpPr>
          <p:spPr>
            <a:xfrm flipH="1">
              <a:off x="5285460" y="4051215"/>
              <a:ext cx="172939" cy="5302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6" name="Conector recto 35"/>
          <p:cNvCxnSpPr/>
          <p:nvPr/>
        </p:nvCxnSpPr>
        <p:spPr>
          <a:xfrm>
            <a:off x="514905" y="1415480"/>
            <a:ext cx="806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248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73916" cy="1325563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SEGMENTATION OUTCOME: THE ANALYSIS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role of distribution services in multichannel and </a:t>
            </a:r>
            <a:r>
              <a:rPr lang="en-US" dirty="0" err="1"/>
              <a:t>omnichannel</a:t>
            </a:r>
            <a:r>
              <a:rPr lang="en-US" dirty="0"/>
              <a:t> behavior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pPr/>
              <a:t>23</a:t>
            </a:fld>
            <a:endParaRPr lang="es-ES"/>
          </a:p>
        </p:txBody>
      </p:sp>
      <p:grpSp>
        <p:nvGrpSpPr>
          <p:cNvPr id="38" name="37 Grupo"/>
          <p:cNvGrpSpPr/>
          <p:nvPr/>
        </p:nvGrpSpPr>
        <p:grpSpPr>
          <a:xfrm>
            <a:off x="81091" y="1523870"/>
            <a:ext cx="8945769" cy="4559690"/>
            <a:chOff x="81091" y="1455030"/>
            <a:chExt cx="8945769" cy="4559690"/>
          </a:xfrm>
        </p:grpSpPr>
        <p:sp>
          <p:nvSpPr>
            <p:cNvPr id="39" name="Rectángulo 30"/>
            <p:cNvSpPr/>
            <p:nvPr/>
          </p:nvSpPr>
          <p:spPr>
            <a:xfrm>
              <a:off x="81091" y="3245866"/>
              <a:ext cx="884109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Customers</a:t>
              </a:r>
              <a:endParaRPr lang="es-E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endParaRPr lang="es-E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2" name="Rectángulo redondeado 31"/>
            <p:cNvSpPr/>
            <p:nvPr/>
          </p:nvSpPr>
          <p:spPr>
            <a:xfrm>
              <a:off x="1067109" y="2558970"/>
              <a:ext cx="1223650" cy="5896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Monochannel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Customers</a:t>
              </a:r>
              <a:endParaRPr lang="es-E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3" name="Rectángulo redondeado 32"/>
            <p:cNvSpPr/>
            <p:nvPr/>
          </p:nvSpPr>
          <p:spPr>
            <a:xfrm>
              <a:off x="3881460" y="5199902"/>
              <a:ext cx="1404000" cy="81481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Omnichannel</a:t>
              </a:r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users</a:t>
              </a:r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, </a:t>
              </a:r>
            </a:p>
            <a:p>
              <a:pPr algn="ctr"/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Complete </a:t>
              </a:r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blenders</a:t>
              </a:r>
              <a:endParaRPr lang="es-ES" sz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4" name="Rectángulo redondeado 33"/>
            <p:cNvSpPr/>
            <p:nvPr/>
          </p:nvSpPr>
          <p:spPr>
            <a:xfrm>
              <a:off x="2490159" y="3373335"/>
              <a:ext cx="1188720" cy="5896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Monochannel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Store </a:t>
              </a:r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Customers</a:t>
              </a:r>
              <a:endParaRPr lang="es-E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5" name="Rectángulo redondeado 34"/>
            <p:cNvSpPr/>
            <p:nvPr/>
          </p:nvSpPr>
          <p:spPr>
            <a:xfrm>
              <a:off x="2517878" y="1825413"/>
              <a:ext cx="1188720" cy="5896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Monochannel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Web </a:t>
              </a:r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Customers</a:t>
              </a:r>
              <a:endParaRPr lang="es-E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76" name="Conector recto 35"/>
            <p:cNvCxnSpPr>
              <a:stCxn id="39" idx="3"/>
              <a:endCxn id="39" idx="3"/>
            </p:cNvCxnSpPr>
            <p:nvPr/>
          </p:nvCxnSpPr>
          <p:spPr>
            <a:xfrm>
              <a:off x="965200" y="3588766"/>
              <a:ext cx="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cto 36"/>
            <p:cNvCxnSpPr>
              <a:stCxn id="39" idx="3"/>
              <a:endCxn id="73" idx="1"/>
            </p:cNvCxnSpPr>
            <p:nvPr/>
          </p:nvCxnSpPr>
          <p:spPr>
            <a:xfrm>
              <a:off x="965200" y="3588766"/>
              <a:ext cx="2916260" cy="20185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cto 37"/>
            <p:cNvCxnSpPr>
              <a:stCxn id="72" idx="3"/>
              <a:endCxn id="74" idx="1"/>
            </p:cNvCxnSpPr>
            <p:nvPr/>
          </p:nvCxnSpPr>
          <p:spPr>
            <a:xfrm>
              <a:off x="2290759" y="2853811"/>
              <a:ext cx="199400" cy="8143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cto 38"/>
            <p:cNvCxnSpPr>
              <a:stCxn id="72" idx="3"/>
              <a:endCxn id="75" idx="1"/>
            </p:cNvCxnSpPr>
            <p:nvPr/>
          </p:nvCxnSpPr>
          <p:spPr>
            <a:xfrm flipV="1">
              <a:off x="2290759" y="2120254"/>
              <a:ext cx="227119" cy="7335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Rectángulo 81"/>
            <p:cNvSpPr/>
            <p:nvPr/>
          </p:nvSpPr>
          <p:spPr>
            <a:xfrm>
              <a:off x="8391486" y="3245175"/>
              <a:ext cx="635374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Users</a:t>
              </a:r>
              <a:endParaRPr lang="es-E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1" name="Rectángulo redondeado 82"/>
            <p:cNvSpPr/>
            <p:nvPr/>
          </p:nvSpPr>
          <p:spPr>
            <a:xfrm>
              <a:off x="5458399" y="1769787"/>
              <a:ext cx="1309452" cy="90759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Non-</a:t>
              </a:r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Omnichannel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users</a:t>
              </a:r>
              <a:endParaRPr lang="es-E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(non-</a:t>
              </a:r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blenders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</a:p>
          </p:txBody>
        </p:sp>
        <p:sp>
          <p:nvSpPr>
            <p:cNvPr id="82" name="Rectángulo redondeado 83"/>
            <p:cNvSpPr/>
            <p:nvPr/>
          </p:nvSpPr>
          <p:spPr>
            <a:xfrm>
              <a:off x="7011700" y="4728585"/>
              <a:ext cx="1242000" cy="86669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Omnichannel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Users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(</a:t>
              </a:r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blenders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</a:p>
          </p:txBody>
        </p:sp>
        <p:sp>
          <p:nvSpPr>
            <p:cNvPr id="83" name="Rectángulo redondeado 84"/>
            <p:cNvSpPr/>
            <p:nvPr/>
          </p:nvSpPr>
          <p:spPr>
            <a:xfrm>
              <a:off x="3923437" y="2327772"/>
              <a:ext cx="1386561" cy="70728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Non-</a:t>
              </a:r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Omnichannel</a:t>
              </a:r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users</a:t>
              </a:r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, </a:t>
              </a:r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only</a:t>
              </a:r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Store</a:t>
              </a:r>
            </a:p>
          </p:txBody>
        </p:sp>
        <p:sp>
          <p:nvSpPr>
            <p:cNvPr id="84" name="Rectángulo redondeado 85"/>
            <p:cNvSpPr/>
            <p:nvPr/>
          </p:nvSpPr>
          <p:spPr>
            <a:xfrm>
              <a:off x="3867824" y="1455030"/>
              <a:ext cx="1430335" cy="67719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Non-</a:t>
              </a:r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Omnichannel</a:t>
              </a:r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users</a:t>
              </a:r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, </a:t>
              </a:r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only</a:t>
              </a:r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web</a:t>
              </a:r>
            </a:p>
          </p:txBody>
        </p:sp>
        <p:cxnSp>
          <p:nvCxnSpPr>
            <p:cNvPr id="85" name="Conector recto 86"/>
            <p:cNvCxnSpPr>
              <a:stCxn id="80" idx="1"/>
              <a:endCxn id="81" idx="3"/>
            </p:cNvCxnSpPr>
            <p:nvPr/>
          </p:nvCxnSpPr>
          <p:spPr>
            <a:xfrm flipH="1" flipV="1">
              <a:off x="6767851" y="2223585"/>
              <a:ext cx="1623635" cy="13644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recto 87"/>
            <p:cNvCxnSpPr>
              <a:stCxn id="80" idx="1"/>
              <a:endCxn id="82" idx="3"/>
            </p:cNvCxnSpPr>
            <p:nvPr/>
          </p:nvCxnSpPr>
          <p:spPr>
            <a:xfrm flipH="1">
              <a:off x="8253700" y="3588075"/>
              <a:ext cx="137786" cy="1573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ector recto 88"/>
            <p:cNvCxnSpPr>
              <a:stCxn id="81" idx="1"/>
              <a:endCxn id="83" idx="3"/>
            </p:cNvCxnSpPr>
            <p:nvPr/>
          </p:nvCxnSpPr>
          <p:spPr>
            <a:xfrm flipH="1">
              <a:off x="5309998" y="2223585"/>
              <a:ext cx="148401" cy="4578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Rectángulo redondeado 91"/>
            <p:cNvSpPr/>
            <p:nvPr/>
          </p:nvSpPr>
          <p:spPr>
            <a:xfrm>
              <a:off x="5458399" y="3585978"/>
              <a:ext cx="1358900" cy="93047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Omnichannel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users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, </a:t>
              </a:r>
            </a:p>
            <a:p>
              <a:pPr algn="ctr"/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Incomplete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blenders</a:t>
              </a:r>
              <a:endParaRPr lang="es-E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9" name="Conector recto 92"/>
            <p:cNvCxnSpPr>
              <a:stCxn id="82" idx="1"/>
              <a:endCxn id="73" idx="3"/>
            </p:cNvCxnSpPr>
            <p:nvPr/>
          </p:nvCxnSpPr>
          <p:spPr>
            <a:xfrm flipH="1">
              <a:off x="5285460" y="5161933"/>
              <a:ext cx="1726240" cy="4453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 recto 93"/>
            <p:cNvCxnSpPr>
              <a:stCxn id="82" idx="1"/>
              <a:endCxn id="88" idx="3"/>
            </p:cNvCxnSpPr>
            <p:nvPr/>
          </p:nvCxnSpPr>
          <p:spPr>
            <a:xfrm flipH="1" flipV="1">
              <a:off x="6817299" y="4051215"/>
              <a:ext cx="194401" cy="1110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ector recto 129"/>
            <p:cNvCxnSpPr>
              <a:stCxn id="81" idx="1"/>
              <a:endCxn id="84" idx="3"/>
            </p:cNvCxnSpPr>
            <p:nvPr/>
          </p:nvCxnSpPr>
          <p:spPr>
            <a:xfrm flipH="1" flipV="1">
              <a:off x="5298159" y="1793629"/>
              <a:ext cx="160240" cy="4299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ector recto 166"/>
            <p:cNvCxnSpPr>
              <a:stCxn id="39" idx="3"/>
              <a:endCxn id="72" idx="1"/>
            </p:cNvCxnSpPr>
            <p:nvPr/>
          </p:nvCxnSpPr>
          <p:spPr>
            <a:xfrm flipV="1">
              <a:off x="965200" y="2853811"/>
              <a:ext cx="101909" cy="7349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Rectángulo redondeado 193"/>
            <p:cNvSpPr/>
            <p:nvPr/>
          </p:nvSpPr>
          <p:spPr>
            <a:xfrm>
              <a:off x="3894159" y="3211721"/>
              <a:ext cx="1404000" cy="75129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Monochannel</a:t>
              </a:r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Web </a:t>
              </a:r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Omnichannel</a:t>
              </a:r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users</a:t>
              </a:r>
              <a:endParaRPr lang="es-ES" sz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4" name="Conector recto 197"/>
            <p:cNvCxnSpPr>
              <a:stCxn id="75" idx="3"/>
              <a:endCxn id="93" idx="1"/>
            </p:cNvCxnSpPr>
            <p:nvPr/>
          </p:nvCxnSpPr>
          <p:spPr>
            <a:xfrm>
              <a:off x="3706598" y="2120254"/>
              <a:ext cx="187561" cy="14671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cto 200"/>
            <p:cNvCxnSpPr>
              <a:stCxn id="75" idx="3"/>
              <a:endCxn id="84" idx="1"/>
            </p:cNvCxnSpPr>
            <p:nvPr/>
          </p:nvCxnSpPr>
          <p:spPr>
            <a:xfrm flipV="1">
              <a:off x="3706598" y="1793629"/>
              <a:ext cx="161226" cy="3266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Rectángulo redondeado 202"/>
            <p:cNvSpPr/>
            <p:nvPr/>
          </p:nvSpPr>
          <p:spPr>
            <a:xfrm>
              <a:off x="3881460" y="4126675"/>
              <a:ext cx="1404000" cy="90956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Monochannel Store Omnichannel </a:t>
              </a:r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users</a:t>
              </a:r>
              <a:endParaRPr lang="es-ES" sz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7" name="Conector recto 204"/>
            <p:cNvCxnSpPr>
              <a:stCxn id="74" idx="3"/>
              <a:endCxn id="96" idx="1"/>
            </p:cNvCxnSpPr>
            <p:nvPr/>
          </p:nvCxnSpPr>
          <p:spPr>
            <a:xfrm>
              <a:off x="3678879" y="3668176"/>
              <a:ext cx="202581" cy="9132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ector recto 206"/>
            <p:cNvCxnSpPr>
              <a:stCxn id="74" idx="3"/>
              <a:endCxn id="83" idx="1"/>
            </p:cNvCxnSpPr>
            <p:nvPr/>
          </p:nvCxnSpPr>
          <p:spPr>
            <a:xfrm flipV="1">
              <a:off x="3678879" y="2681413"/>
              <a:ext cx="244558" cy="9867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ector recto 221"/>
            <p:cNvCxnSpPr>
              <a:stCxn id="88" idx="1"/>
              <a:endCxn id="93" idx="3"/>
            </p:cNvCxnSpPr>
            <p:nvPr/>
          </p:nvCxnSpPr>
          <p:spPr>
            <a:xfrm flipH="1" flipV="1">
              <a:off x="5298159" y="3587369"/>
              <a:ext cx="160240" cy="4638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ector recto 223"/>
            <p:cNvCxnSpPr>
              <a:stCxn id="88" idx="1"/>
              <a:endCxn id="96" idx="3"/>
            </p:cNvCxnSpPr>
            <p:nvPr/>
          </p:nvCxnSpPr>
          <p:spPr>
            <a:xfrm flipH="1">
              <a:off x="5285460" y="4051215"/>
              <a:ext cx="172939" cy="5302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6" name="Conector recto 35"/>
          <p:cNvCxnSpPr/>
          <p:nvPr/>
        </p:nvCxnSpPr>
        <p:spPr>
          <a:xfrm>
            <a:off x="514905" y="1415480"/>
            <a:ext cx="806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876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role of distribution services in multichannel and </a:t>
            </a:r>
            <a:r>
              <a:rPr lang="en-US" dirty="0" err="1"/>
              <a:t>omnichannel</a:t>
            </a:r>
            <a:r>
              <a:rPr lang="en-US" dirty="0"/>
              <a:t> behavior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pPr/>
              <a:t>24</a:t>
            </a:fld>
            <a:endParaRPr lang="es-ES"/>
          </a:p>
        </p:txBody>
      </p:sp>
      <p:grpSp>
        <p:nvGrpSpPr>
          <p:cNvPr id="38" name="37 Grupo"/>
          <p:cNvGrpSpPr/>
          <p:nvPr/>
        </p:nvGrpSpPr>
        <p:grpSpPr>
          <a:xfrm>
            <a:off x="81091" y="1523870"/>
            <a:ext cx="8945769" cy="4559690"/>
            <a:chOff x="81091" y="1455030"/>
            <a:chExt cx="8945769" cy="4559690"/>
          </a:xfrm>
        </p:grpSpPr>
        <p:sp>
          <p:nvSpPr>
            <p:cNvPr id="39" name="Rectángulo 30"/>
            <p:cNvSpPr/>
            <p:nvPr/>
          </p:nvSpPr>
          <p:spPr>
            <a:xfrm>
              <a:off x="81091" y="3245866"/>
              <a:ext cx="884109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Customers</a:t>
              </a:r>
              <a:endParaRPr lang="es-E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endParaRPr lang="es-E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2" name="Rectángulo redondeado 31"/>
            <p:cNvSpPr/>
            <p:nvPr/>
          </p:nvSpPr>
          <p:spPr>
            <a:xfrm>
              <a:off x="1067109" y="2558970"/>
              <a:ext cx="1223650" cy="5896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Monochannel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Customers</a:t>
              </a:r>
              <a:endParaRPr lang="es-E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3" name="Rectángulo redondeado 32"/>
            <p:cNvSpPr/>
            <p:nvPr/>
          </p:nvSpPr>
          <p:spPr>
            <a:xfrm>
              <a:off x="3881460" y="5199902"/>
              <a:ext cx="1404000" cy="81481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Omnichannel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users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, </a:t>
              </a:r>
            </a:p>
            <a:p>
              <a:pPr algn="ctr"/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Complete </a:t>
              </a:r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blenders</a:t>
              </a:r>
              <a:endParaRPr lang="es-E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4" name="Rectángulo redondeado 33"/>
            <p:cNvSpPr/>
            <p:nvPr/>
          </p:nvSpPr>
          <p:spPr>
            <a:xfrm>
              <a:off x="2490159" y="3373335"/>
              <a:ext cx="1188720" cy="5896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Monochannel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Store </a:t>
              </a:r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Customers</a:t>
              </a:r>
              <a:endParaRPr lang="es-E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5" name="Rectángulo redondeado 34"/>
            <p:cNvSpPr/>
            <p:nvPr/>
          </p:nvSpPr>
          <p:spPr>
            <a:xfrm>
              <a:off x="2517878" y="1825413"/>
              <a:ext cx="1188720" cy="5896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Monochannel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Web </a:t>
              </a:r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Customers</a:t>
              </a:r>
              <a:endParaRPr lang="es-E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76" name="Conector recto 35"/>
            <p:cNvCxnSpPr>
              <a:stCxn id="39" idx="3"/>
              <a:endCxn id="39" idx="3"/>
            </p:cNvCxnSpPr>
            <p:nvPr/>
          </p:nvCxnSpPr>
          <p:spPr>
            <a:xfrm>
              <a:off x="965200" y="3588766"/>
              <a:ext cx="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cto 36"/>
            <p:cNvCxnSpPr>
              <a:stCxn id="39" idx="3"/>
              <a:endCxn id="73" idx="1"/>
            </p:cNvCxnSpPr>
            <p:nvPr/>
          </p:nvCxnSpPr>
          <p:spPr>
            <a:xfrm>
              <a:off x="965200" y="3588766"/>
              <a:ext cx="2916260" cy="20185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cto 37"/>
            <p:cNvCxnSpPr>
              <a:stCxn id="72" idx="3"/>
              <a:endCxn id="74" idx="1"/>
            </p:cNvCxnSpPr>
            <p:nvPr/>
          </p:nvCxnSpPr>
          <p:spPr>
            <a:xfrm>
              <a:off x="2290759" y="2853811"/>
              <a:ext cx="199400" cy="8143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cto 38"/>
            <p:cNvCxnSpPr>
              <a:stCxn id="72" idx="3"/>
              <a:endCxn id="75" idx="1"/>
            </p:cNvCxnSpPr>
            <p:nvPr/>
          </p:nvCxnSpPr>
          <p:spPr>
            <a:xfrm flipV="1">
              <a:off x="2290759" y="2120254"/>
              <a:ext cx="227119" cy="7335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Rectángulo 81"/>
            <p:cNvSpPr/>
            <p:nvPr/>
          </p:nvSpPr>
          <p:spPr>
            <a:xfrm>
              <a:off x="8391486" y="3245175"/>
              <a:ext cx="635374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Users</a:t>
              </a:r>
              <a:endParaRPr lang="es-E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1" name="Rectángulo redondeado 82"/>
            <p:cNvSpPr/>
            <p:nvPr/>
          </p:nvSpPr>
          <p:spPr>
            <a:xfrm>
              <a:off x="5458399" y="1769787"/>
              <a:ext cx="1309452" cy="90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Non-</a:t>
              </a:r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Omnichannel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users</a:t>
              </a:r>
              <a:endParaRPr lang="es-E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(non-</a:t>
              </a:r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blenders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</a:p>
          </p:txBody>
        </p:sp>
        <p:sp>
          <p:nvSpPr>
            <p:cNvPr id="82" name="Rectángulo redondeado 83"/>
            <p:cNvSpPr/>
            <p:nvPr/>
          </p:nvSpPr>
          <p:spPr>
            <a:xfrm>
              <a:off x="7011700" y="4728585"/>
              <a:ext cx="1242000" cy="8666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Omnichannel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Users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(</a:t>
              </a:r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blenders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</a:p>
          </p:txBody>
        </p:sp>
        <p:sp>
          <p:nvSpPr>
            <p:cNvPr id="83" name="Rectángulo redondeado 84"/>
            <p:cNvSpPr/>
            <p:nvPr/>
          </p:nvSpPr>
          <p:spPr>
            <a:xfrm>
              <a:off x="3923437" y="2327772"/>
              <a:ext cx="1386561" cy="70728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Non-</a:t>
              </a:r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Omnichannel</a:t>
              </a:r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users</a:t>
              </a:r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, </a:t>
              </a:r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only</a:t>
              </a:r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Store</a:t>
              </a:r>
            </a:p>
          </p:txBody>
        </p:sp>
        <p:sp>
          <p:nvSpPr>
            <p:cNvPr id="84" name="Rectángulo redondeado 85"/>
            <p:cNvSpPr/>
            <p:nvPr/>
          </p:nvSpPr>
          <p:spPr>
            <a:xfrm>
              <a:off x="3867824" y="1455030"/>
              <a:ext cx="1430335" cy="67719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Non-</a:t>
              </a:r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Omnichannel</a:t>
              </a:r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users</a:t>
              </a:r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, </a:t>
              </a:r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only</a:t>
              </a:r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web</a:t>
              </a:r>
            </a:p>
          </p:txBody>
        </p:sp>
        <p:cxnSp>
          <p:nvCxnSpPr>
            <p:cNvPr id="85" name="Conector recto 86"/>
            <p:cNvCxnSpPr>
              <a:stCxn id="80" idx="1"/>
              <a:endCxn id="81" idx="3"/>
            </p:cNvCxnSpPr>
            <p:nvPr/>
          </p:nvCxnSpPr>
          <p:spPr>
            <a:xfrm flipH="1" flipV="1">
              <a:off x="6767851" y="2223585"/>
              <a:ext cx="1623635" cy="13644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recto 87"/>
            <p:cNvCxnSpPr>
              <a:stCxn id="80" idx="1"/>
              <a:endCxn id="82" idx="3"/>
            </p:cNvCxnSpPr>
            <p:nvPr/>
          </p:nvCxnSpPr>
          <p:spPr>
            <a:xfrm flipH="1">
              <a:off x="8253700" y="3588075"/>
              <a:ext cx="137786" cy="1573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ector recto 88"/>
            <p:cNvCxnSpPr>
              <a:stCxn id="81" idx="1"/>
              <a:endCxn id="83" idx="3"/>
            </p:cNvCxnSpPr>
            <p:nvPr/>
          </p:nvCxnSpPr>
          <p:spPr>
            <a:xfrm flipH="1">
              <a:off x="5309998" y="2223585"/>
              <a:ext cx="148401" cy="4578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Rectángulo redondeado 91"/>
            <p:cNvSpPr/>
            <p:nvPr/>
          </p:nvSpPr>
          <p:spPr>
            <a:xfrm>
              <a:off x="5458399" y="3585978"/>
              <a:ext cx="1358900" cy="930474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Omnichannel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users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, </a:t>
              </a:r>
            </a:p>
            <a:p>
              <a:pPr algn="ctr"/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Incomplete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blenders</a:t>
              </a:r>
              <a:endParaRPr lang="es-E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9" name="Conector recto 92"/>
            <p:cNvCxnSpPr>
              <a:stCxn id="82" idx="1"/>
              <a:endCxn id="73" idx="3"/>
            </p:cNvCxnSpPr>
            <p:nvPr/>
          </p:nvCxnSpPr>
          <p:spPr>
            <a:xfrm flipH="1">
              <a:off x="5285460" y="5161933"/>
              <a:ext cx="1726240" cy="4453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 recto 93"/>
            <p:cNvCxnSpPr>
              <a:stCxn id="82" idx="1"/>
              <a:endCxn id="88" idx="3"/>
            </p:cNvCxnSpPr>
            <p:nvPr/>
          </p:nvCxnSpPr>
          <p:spPr>
            <a:xfrm flipH="1" flipV="1">
              <a:off x="6817299" y="4051215"/>
              <a:ext cx="194401" cy="1110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ector recto 129"/>
            <p:cNvCxnSpPr>
              <a:stCxn id="81" idx="1"/>
              <a:endCxn id="84" idx="3"/>
            </p:cNvCxnSpPr>
            <p:nvPr/>
          </p:nvCxnSpPr>
          <p:spPr>
            <a:xfrm flipH="1" flipV="1">
              <a:off x="5298159" y="1793629"/>
              <a:ext cx="160240" cy="4299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ector recto 166"/>
            <p:cNvCxnSpPr>
              <a:stCxn id="39" idx="3"/>
              <a:endCxn id="72" idx="1"/>
            </p:cNvCxnSpPr>
            <p:nvPr/>
          </p:nvCxnSpPr>
          <p:spPr>
            <a:xfrm flipV="1">
              <a:off x="965200" y="2853811"/>
              <a:ext cx="101909" cy="7349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Rectángulo redondeado 193"/>
            <p:cNvSpPr/>
            <p:nvPr/>
          </p:nvSpPr>
          <p:spPr>
            <a:xfrm>
              <a:off x="3894159" y="3211721"/>
              <a:ext cx="1404000" cy="75129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Monochannel</a:t>
              </a:r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Web </a:t>
              </a:r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Omnichannel</a:t>
              </a:r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users</a:t>
              </a:r>
              <a:endParaRPr lang="es-ES" sz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4" name="Conector recto 197"/>
            <p:cNvCxnSpPr>
              <a:stCxn id="75" idx="3"/>
              <a:endCxn id="93" idx="1"/>
            </p:cNvCxnSpPr>
            <p:nvPr/>
          </p:nvCxnSpPr>
          <p:spPr>
            <a:xfrm>
              <a:off x="3706598" y="2120254"/>
              <a:ext cx="187561" cy="14671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cto 200"/>
            <p:cNvCxnSpPr>
              <a:stCxn id="75" idx="3"/>
              <a:endCxn id="84" idx="1"/>
            </p:cNvCxnSpPr>
            <p:nvPr/>
          </p:nvCxnSpPr>
          <p:spPr>
            <a:xfrm flipV="1">
              <a:off x="3706598" y="1793629"/>
              <a:ext cx="161226" cy="3266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Rectángulo redondeado 202"/>
            <p:cNvSpPr/>
            <p:nvPr/>
          </p:nvSpPr>
          <p:spPr>
            <a:xfrm>
              <a:off x="3881460" y="4126675"/>
              <a:ext cx="1404000" cy="90956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Monochannel Store Omnichannel </a:t>
              </a:r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users</a:t>
              </a:r>
              <a:endParaRPr lang="es-ES" sz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7" name="Conector recto 204"/>
            <p:cNvCxnSpPr>
              <a:stCxn id="74" idx="3"/>
              <a:endCxn id="96" idx="1"/>
            </p:cNvCxnSpPr>
            <p:nvPr/>
          </p:nvCxnSpPr>
          <p:spPr>
            <a:xfrm>
              <a:off x="3678879" y="3668176"/>
              <a:ext cx="202581" cy="9132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ector recto 206"/>
            <p:cNvCxnSpPr>
              <a:stCxn id="74" idx="3"/>
              <a:endCxn id="83" idx="1"/>
            </p:cNvCxnSpPr>
            <p:nvPr/>
          </p:nvCxnSpPr>
          <p:spPr>
            <a:xfrm flipV="1">
              <a:off x="3678879" y="2681413"/>
              <a:ext cx="244558" cy="9867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ector recto 221"/>
            <p:cNvCxnSpPr>
              <a:stCxn id="88" idx="1"/>
              <a:endCxn id="93" idx="3"/>
            </p:cNvCxnSpPr>
            <p:nvPr/>
          </p:nvCxnSpPr>
          <p:spPr>
            <a:xfrm flipH="1" flipV="1">
              <a:off x="5298159" y="3587369"/>
              <a:ext cx="160240" cy="4638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ector recto 223"/>
            <p:cNvCxnSpPr>
              <a:stCxn id="88" idx="1"/>
              <a:endCxn id="96" idx="3"/>
            </p:cNvCxnSpPr>
            <p:nvPr/>
          </p:nvCxnSpPr>
          <p:spPr>
            <a:xfrm flipH="1">
              <a:off x="5285460" y="4051215"/>
              <a:ext cx="172939" cy="5302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6" name="Conector recto 35"/>
          <p:cNvCxnSpPr/>
          <p:nvPr/>
        </p:nvCxnSpPr>
        <p:spPr>
          <a:xfrm>
            <a:off x="514905" y="1415480"/>
            <a:ext cx="806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73916" cy="1325563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SEGMENTATION OUTCOME: THE ANALYSIS</a:t>
            </a:r>
          </a:p>
        </p:txBody>
      </p:sp>
    </p:spTree>
    <p:extLst>
      <p:ext uri="{BB962C8B-B14F-4D97-AF65-F5344CB8AC3E}">
        <p14:creationId xmlns:p14="http://schemas.microsoft.com/office/powerpoint/2010/main" val="2422885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role of distribution services in multichannel and </a:t>
            </a:r>
            <a:r>
              <a:rPr lang="en-US" dirty="0" err="1"/>
              <a:t>omnichannel</a:t>
            </a:r>
            <a:r>
              <a:rPr lang="en-US" dirty="0"/>
              <a:t> behavior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pPr/>
              <a:t>25</a:t>
            </a:fld>
            <a:endParaRPr lang="es-ES"/>
          </a:p>
        </p:txBody>
      </p:sp>
      <p:grpSp>
        <p:nvGrpSpPr>
          <p:cNvPr id="38" name="37 Grupo"/>
          <p:cNvGrpSpPr/>
          <p:nvPr/>
        </p:nvGrpSpPr>
        <p:grpSpPr>
          <a:xfrm>
            <a:off x="81091" y="1523870"/>
            <a:ext cx="8945769" cy="4559690"/>
            <a:chOff x="81091" y="1455030"/>
            <a:chExt cx="8945769" cy="4559690"/>
          </a:xfrm>
        </p:grpSpPr>
        <p:sp>
          <p:nvSpPr>
            <p:cNvPr id="39" name="Rectángulo 30"/>
            <p:cNvSpPr/>
            <p:nvPr/>
          </p:nvSpPr>
          <p:spPr>
            <a:xfrm>
              <a:off x="81091" y="3245866"/>
              <a:ext cx="884109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Customers</a:t>
              </a:r>
              <a:endParaRPr lang="es-E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endParaRPr lang="es-E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2" name="Rectángulo redondeado 31"/>
            <p:cNvSpPr/>
            <p:nvPr/>
          </p:nvSpPr>
          <p:spPr>
            <a:xfrm>
              <a:off x="1067109" y="2558970"/>
              <a:ext cx="1223650" cy="5896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Monochannel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Customers</a:t>
              </a:r>
              <a:endParaRPr lang="es-E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3" name="Rectángulo redondeado 32"/>
            <p:cNvSpPr/>
            <p:nvPr/>
          </p:nvSpPr>
          <p:spPr>
            <a:xfrm>
              <a:off x="3881460" y="5199902"/>
              <a:ext cx="1404000" cy="81481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Omnichannel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users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, </a:t>
              </a:r>
            </a:p>
            <a:p>
              <a:pPr algn="ctr"/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Complete </a:t>
              </a:r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blenders</a:t>
              </a:r>
              <a:endParaRPr lang="es-E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4" name="Rectángulo redondeado 33"/>
            <p:cNvSpPr/>
            <p:nvPr/>
          </p:nvSpPr>
          <p:spPr>
            <a:xfrm>
              <a:off x="2490159" y="3373335"/>
              <a:ext cx="1188720" cy="5896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Monochannel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Store </a:t>
              </a:r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Customers</a:t>
              </a:r>
              <a:endParaRPr lang="es-E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5" name="Rectángulo redondeado 34"/>
            <p:cNvSpPr/>
            <p:nvPr/>
          </p:nvSpPr>
          <p:spPr>
            <a:xfrm>
              <a:off x="2517878" y="1825413"/>
              <a:ext cx="1188720" cy="5896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Monochannel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Web </a:t>
              </a:r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Customers</a:t>
              </a:r>
              <a:endParaRPr lang="es-E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76" name="Conector recto 35"/>
            <p:cNvCxnSpPr>
              <a:stCxn id="39" idx="3"/>
              <a:endCxn id="39" idx="3"/>
            </p:cNvCxnSpPr>
            <p:nvPr/>
          </p:nvCxnSpPr>
          <p:spPr>
            <a:xfrm>
              <a:off x="965200" y="3588766"/>
              <a:ext cx="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cto 36"/>
            <p:cNvCxnSpPr>
              <a:stCxn id="39" idx="3"/>
              <a:endCxn id="73" idx="1"/>
            </p:cNvCxnSpPr>
            <p:nvPr/>
          </p:nvCxnSpPr>
          <p:spPr>
            <a:xfrm>
              <a:off x="965200" y="3588766"/>
              <a:ext cx="2916260" cy="20185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cto 37"/>
            <p:cNvCxnSpPr>
              <a:stCxn id="72" idx="3"/>
              <a:endCxn id="74" idx="1"/>
            </p:cNvCxnSpPr>
            <p:nvPr/>
          </p:nvCxnSpPr>
          <p:spPr>
            <a:xfrm>
              <a:off x="2290759" y="2853811"/>
              <a:ext cx="199400" cy="8143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cto 38"/>
            <p:cNvCxnSpPr>
              <a:stCxn id="72" idx="3"/>
              <a:endCxn id="75" idx="1"/>
            </p:cNvCxnSpPr>
            <p:nvPr/>
          </p:nvCxnSpPr>
          <p:spPr>
            <a:xfrm flipV="1">
              <a:off x="2290759" y="2120254"/>
              <a:ext cx="227119" cy="7335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Rectángulo 81"/>
            <p:cNvSpPr/>
            <p:nvPr/>
          </p:nvSpPr>
          <p:spPr>
            <a:xfrm>
              <a:off x="8391486" y="3245175"/>
              <a:ext cx="635374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Users</a:t>
              </a:r>
              <a:endParaRPr lang="es-E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1" name="Rectángulo redondeado 82"/>
            <p:cNvSpPr/>
            <p:nvPr/>
          </p:nvSpPr>
          <p:spPr>
            <a:xfrm>
              <a:off x="5458399" y="1769787"/>
              <a:ext cx="1309452" cy="90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Non-</a:t>
              </a:r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Omnichannel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users</a:t>
              </a:r>
              <a:endParaRPr lang="es-E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(non-</a:t>
              </a:r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blenders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</a:p>
          </p:txBody>
        </p:sp>
        <p:sp>
          <p:nvSpPr>
            <p:cNvPr id="82" name="Rectángulo redondeado 83"/>
            <p:cNvSpPr/>
            <p:nvPr/>
          </p:nvSpPr>
          <p:spPr>
            <a:xfrm>
              <a:off x="7011700" y="4728585"/>
              <a:ext cx="1242000" cy="8666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Omnichannel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Users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(</a:t>
              </a:r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blenders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</a:p>
          </p:txBody>
        </p:sp>
        <p:sp>
          <p:nvSpPr>
            <p:cNvPr id="83" name="Rectángulo redondeado 84"/>
            <p:cNvSpPr/>
            <p:nvPr/>
          </p:nvSpPr>
          <p:spPr>
            <a:xfrm>
              <a:off x="3923437" y="2327772"/>
              <a:ext cx="1386561" cy="70728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Non-</a:t>
              </a:r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Omnichannel</a:t>
              </a:r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users</a:t>
              </a:r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, </a:t>
              </a:r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only</a:t>
              </a:r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Store</a:t>
              </a:r>
            </a:p>
          </p:txBody>
        </p:sp>
        <p:sp>
          <p:nvSpPr>
            <p:cNvPr id="84" name="Rectángulo redondeado 85"/>
            <p:cNvSpPr/>
            <p:nvPr/>
          </p:nvSpPr>
          <p:spPr>
            <a:xfrm>
              <a:off x="3867824" y="1455030"/>
              <a:ext cx="1430335" cy="67719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Non-</a:t>
              </a:r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Omnichannel</a:t>
              </a:r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users</a:t>
              </a:r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, </a:t>
              </a:r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only</a:t>
              </a:r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web</a:t>
              </a:r>
            </a:p>
          </p:txBody>
        </p:sp>
        <p:cxnSp>
          <p:nvCxnSpPr>
            <p:cNvPr id="85" name="Conector recto 86"/>
            <p:cNvCxnSpPr>
              <a:stCxn id="80" idx="1"/>
              <a:endCxn id="81" idx="3"/>
            </p:cNvCxnSpPr>
            <p:nvPr/>
          </p:nvCxnSpPr>
          <p:spPr>
            <a:xfrm flipH="1" flipV="1">
              <a:off x="6767851" y="2223585"/>
              <a:ext cx="1623635" cy="13644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recto 87"/>
            <p:cNvCxnSpPr>
              <a:stCxn id="80" idx="1"/>
              <a:endCxn id="82" idx="3"/>
            </p:cNvCxnSpPr>
            <p:nvPr/>
          </p:nvCxnSpPr>
          <p:spPr>
            <a:xfrm flipH="1">
              <a:off x="8253700" y="3588075"/>
              <a:ext cx="137786" cy="1573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ector recto 88"/>
            <p:cNvCxnSpPr>
              <a:stCxn id="81" idx="1"/>
              <a:endCxn id="83" idx="3"/>
            </p:cNvCxnSpPr>
            <p:nvPr/>
          </p:nvCxnSpPr>
          <p:spPr>
            <a:xfrm flipH="1">
              <a:off x="5309998" y="2223585"/>
              <a:ext cx="148401" cy="4578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Rectángulo redondeado 91"/>
            <p:cNvSpPr/>
            <p:nvPr/>
          </p:nvSpPr>
          <p:spPr>
            <a:xfrm>
              <a:off x="5458399" y="3585978"/>
              <a:ext cx="1358900" cy="930474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Omnichannel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users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, </a:t>
              </a:r>
            </a:p>
            <a:p>
              <a:pPr algn="ctr"/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Incomplete</a:t>
              </a:r>
              <a:r>
                <a:rPr lang="es-ES" sz="12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s-ES" sz="12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blenders</a:t>
              </a:r>
              <a:endParaRPr lang="es-ES" sz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9" name="Conector recto 92"/>
            <p:cNvCxnSpPr>
              <a:stCxn id="82" idx="1"/>
              <a:endCxn id="73" idx="3"/>
            </p:cNvCxnSpPr>
            <p:nvPr/>
          </p:nvCxnSpPr>
          <p:spPr>
            <a:xfrm flipH="1">
              <a:off x="5285460" y="5161933"/>
              <a:ext cx="1726240" cy="4453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 recto 93"/>
            <p:cNvCxnSpPr>
              <a:stCxn id="82" idx="1"/>
              <a:endCxn id="88" idx="3"/>
            </p:cNvCxnSpPr>
            <p:nvPr/>
          </p:nvCxnSpPr>
          <p:spPr>
            <a:xfrm flipH="1" flipV="1">
              <a:off x="6817299" y="4051215"/>
              <a:ext cx="194401" cy="1110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ector recto 129"/>
            <p:cNvCxnSpPr>
              <a:stCxn id="81" idx="1"/>
              <a:endCxn id="84" idx="3"/>
            </p:cNvCxnSpPr>
            <p:nvPr/>
          </p:nvCxnSpPr>
          <p:spPr>
            <a:xfrm flipH="1" flipV="1">
              <a:off x="5298159" y="1793629"/>
              <a:ext cx="160240" cy="4299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ector recto 166"/>
            <p:cNvCxnSpPr>
              <a:stCxn id="39" idx="3"/>
              <a:endCxn id="72" idx="1"/>
            </p:cNvCxnSpPr>
            <p:nvPr/>
          </p:nvCxnSpPr>
          <p:spPr>
            <a:xfrm flipV="1">
              <a:off x="965200" y="2853811"/>
              <a:ext cx="101909" cy="7349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Rectángulo redondeado 193"/>
            <p:cNvSpPr/>
            <p:nvPr/>
          </p:nvSpPr>
          <p:spPr>
            <a:xfrm>
              <a:off x="3894159" y="3211721"/>
              <a:ext cx="1404000" cy="75129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Monochannel</a:t>
              </a:r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Web </a:t>
              </a:r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Omnichannel</a:t>
              </a:r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users</a:t>
              </a:r>
              <a:endParaRPr lang="es-ES" sz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4" name="Conector recto 197"/>
            <p:cNvCxnSpPr>
              <a:stCxn id="75" idx="3"/>
              <a:endCxn id="93" idx="1"/>
            </p:cNvCxnSpPr>
            <p:nvPr/>
          </p:nvCxnSpPr>
          <p:spPr>
            <a:xfrm>
              <a:off x="3706598" y="2120254"/>
              <a:ext cx="187561" cy="14671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cto 200"/>
            <p:cNvCxnSpPr>
              <a:stCxn id="75" idx="3"/>
              <a:endCxn id="84" idx="1"/>
            </p:cNvCxnSpPr>
            <p:nvPr/>
          </p:nvCxnSpPr>
          <p:spPr>
            <a:xfrm flipV="1">
              <a:off x="3706598" y="1793629"/>
              <a:ext cx="161226" cy="3266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Rectángulo redondeado 202"/>
            <p:cNvSpPr/>
            <p:nvPr/>
          </p:nvSpPr>
          <p:spPr>
            <a:xfrm>
              <a:off x="3881460" y="4126675"/>
              <a:ext cx="1404000" cy="90956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Monochannel Store Omnichannel </a:t>
              </a:r>
              <a:r>
                <a:rPr lang="es-ES" sz="12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users</a:t>
              </a:r>
              <a:endParaRPr lang="es-ES" sz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7" name="Conector recto 204"/>
            <p:cNvCxnSpPr>
              <a:stCxn id="74" idx="3"/>
              <a:endCxn id="96" idx="1"/>
            </p:cNvCxnSpPr>
            <p:nvPr/>
          </p:nvCxnSpPr>
          <p:spPr>
            <a:xfrm>
              <a:off x="3678879" y="3668176"/>
              <a:ext cx="202581" cy="9132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ector recto 206"/>
            <p:cNvCxnSpPr>
              <a:stCxn id="74" idx="3"/>
              <a:endCxn id="83" idx="1"/>
            </p:cNvCxnSpPr>
            <p:nvPr/>
          </p:nvCxnSpPr>
          <p:spPr>
            <a:xfrm flipV="1">
              <a:off x="3678879" y="2681413"/>
              <a:ext cx="244558" cy="9867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ector recto 221"/>
            <p:cNvCxnSpPr>
              <a:stCxn id="88" idx="1"/>
              <a:endCxn id="93" idx="3"/>
            </p:cNvCxnSpPr>
            <p:nvPr/>
          </p:nvCxnSpPr>
          <p:spPr>
            <a:xfrm flipH="1" flipV="1">
              <a:off x="5298159" y="3587369"/>
              <a:ext cx="160240" cy="4638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ector recto 223"/>
            <p:cNvCxnSpPr>
              <a:stCxn id="88" idx="1"/>
              <a:endCxn id="96" idx="3"/>
            </p:cNvCxnSpPr>
            <p:nvPr/>
          </p:nvCxnSpPr>
          <p:spPr>
            <a:xfrm flipH="1">
              <a:off x="5285460" y="4051215"/>
              <a:ext cx="172939" cy="5302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6" name="Conector recto 35"/>
          <p:cNvCxnSpPr/>
          <p:nvPr/>
        </p:nvCxnSpPr>
        <p:spPr>
          <a:xfrm>
            <a:off x="514905" y="1415480"/>
            <a:ext cx="806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73916" cy="1325563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SEGMENTATION OUTCOME: THE ANALYSIS</a:t>
            </a:r>
          </a:p>
        </p:txBody>
      </p:sp>
    </p:spTree>
    <p:extLst>
      <p:ext uri="{BB962C8B-B14F-4D97-AF65-F5344CB8AC3E}">
        <p14:creationId xmlns:p14="http://schemas.microsoft.com/office/powerpoint/2010/main" val="2350736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1070" y="276494"/>
            <a:ext cx="8211670" cy="72243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spcAft>
                <a:spcPts val="900"/>
              </a:spcAft>
            </a:pPr>
            <a:r>
              <a:rPr lang="es-ES" sz="2400" dirty="0"/>
              <a:t>1ST SEGMENTATION: OMNI CHANNEL VS </a:t>
            </a:r>
            <a:r>
              <a:rPr lang="en-GB" sz="2400" dirty="0"/>
              <a:t>NON-OMNI CHANNEL </a:t>
            </a:r>
            <a:r>
              <a:rPr lang="es-ES" sz="2400" dirty="0"/>
              <a:t>MODEL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role of distribution services in multichannel and omnichannel behavior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pPr/>
              <a:t>26</a:t>
            </a:fld>
            <a:endParaRPr lang="es-ES"/>
          </a:p>
        </p:txBody>
      </p:sp>
      <p:cxnSp>
        <p:nvCxnSpPr>
          <p:cNvPr id="15" name="Conector recto 14"/>
          <p:cNvCxnSpPr/>
          <p:nvPr/>
        </p:nvCxnSpPr>
        <p:spPr>
          <a:xfrm>
            <a:off x="514905" y="1002525"/>
            <a:ext cx="806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72000" y="1587390"/>
            <a:ext cx="9000000" cy="861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cap="small" dirty="0">
                <a:solidFill>
                  <a:schemeClr val="tx1"/>
                </a:solidFill>
                <a:cs typeface="Consolas" panose="020B0609020204030204" pitchFamily="49" charset="0"/>
              </a:rPr>
              <a:t>USERS</a:t>
            </a:r>
          </a:p>
          <a:p>
            <a:pPr algn="ctr"/>
            <a:r>
              <a:rPr lang="es-ES" sz="1600" b="1" cap="small" dirty="0">
                <a:solidFill>
                  <a:schemeClr val="tx1"/>
                </a:solidFill>
                <a:cs typeface="Consolas" panose="020B0609020204030204" pitchFamily="49" charset="0"/>
              </a:rPr>
              <a:t>450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75707" y="3215171"/>
            <a:ext cx="1558800" cy="75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1600" b="1" cap="small" dirty="0">
                <a:solidFill>
                  <a:schemeClr val="tx1"/>
                </a:solidFill>
                <a:cs typeface="Consolas" panose="020B0609020204030204" pitchFamily="49" charset="0"/>
              </a:rPr>
              <a:t>non-</a:t>
            </a:r>
            <a:r>
              <a:rPr lang="es-ES" sz="1600" b="1" cap="small" dirty="0" err="1">
                <a:solidFill>
                  <a:schemeClr val="tx1"/>
                </a:solidFill>
                <a:cs typeface="Consolas" panose="020B0609020204030204" pitchFamily="49" charset="0"/>
              </a:rPr>
              <a:t>blenders</a:t>
            </a:r>
            <a:endParaRPr lang="es-ES" sz="1600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algn="ctr"/>
            <a:r>
              <a:rPr lang="es-ES" sz="1400" dirty="0">
                <a:solidFill>
                  <a:schemeClr val="tx1"/>
                </a:solidFill>
                <a:cs typeface="Consolas" panose="020B0609020204030204" pitchFamily="49" charset="0"/>
              </a:rPr>
              <a:t>(NON-OMNI)</a:t>
            </a:r>
          </a:p>
          <a:p>
            <a:pPr algn="ctr"/>
            <a:r>
              <a:rPr lang="es-ES" dirty="0">
                <a:solidFill>
                  <a:schemeClr val="tx1"/>
                </a:solidFill>
                <a:cs typeface="Consolas" panose="020B0609020204030204" pitchFamily="49" charset="0"/>
              </a:rPr>
              <a:t>78</a:t>
            </a:r>
          </a:p>
        </p:txBody>
      </p:sp>
      <p:cxnSp>
        <p:nvCxnSpPr>
          <p:cNvPr id="27" name="Conector recto 26"/>
          <p:cNvCxnSpPr>
            <a:cxnSpLocks/>
            <a:stCxn id="25" idx="2"/>
            <a:endCxn id="26" idx="0"/>
          </p:cNvCxnSpPr>
          <p:nvPr/>
        </p:nvCxnSpPr>
        <p:spPr>
          <a:xfrm flipH="1">
            <a:off x="855107" y="2448872"/>
            <a:ext cx="3716893" cy="766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cxnSpLocks/>
            <a:stCxn id="25" idx="2"/>
            <a:endCxn id="30" idx="0"/>
          </p:cNvCxnSpPr>
          <p:nvPr/>
        </p:nvCxnSpPr>
        <p:spPr>
          <a:xfrm>
            <a:off x="4572000" y="2448872"/>
            <a:ext cx="779400" cy="7659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514905" y="1415480"/>
            <a:ext cx="806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1632600" y="3214866"/>
            <a:ext cx="7437600" cy="75514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bg1"/>
                </a:solidFill>
                <a:cs typeface="Consolas" panose="020B0609020204030204" pitchFamily="49" charset="0"/>
              </a:rPr>
              <a:t>Omnichannel</a:t>
            </a:r>
            <a:r>
              <a:rPr lang="es-ES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cs typeface="Consolas" panose="020B0609020204030204" pitchFamily="49" charset="0"/>
              </a:rPr>
              <a:t>Users</a:t>
            </a:r>
            <a:r>
              <a:rPr lang="es-ES" dirty="0">
                <a:solidFill>
                  <a:schemeClr val="bg1"/>
                </a:solidFill>
                <a:cs typeface="Consolas" panose="020B0609020204030204" pitchFamily="49" charset="0"/>
              </a:rPr>
              <a:t> (</a:t>
            </a:r>
            <a:r>
              <a:rPr lang="es-ES" b="1" cap="small" dirty="0" err="1">
                <a:solidFill>
                  <a:schemeClr val="bg1"/>
                </a:solidFill>
                <a:cs typeface="Consolas" panose="020B0609020204030204" pitchFamily="49" charset="0"/>
              </a:rPr>
              <a:t>blenders</a:t>
            </a:r>
            <a:r>
              <a:rPr lang="es-ES" b="1" cap="small" dirty="0">
                <a:solidFill>
                  <a:schemeClr val="bg1"/>
                </a:solidFill>
                <a:cs typeface="Consolas" panose="020B0609020204030204" pitchFamily="49" charset="0"/>
              </a:rPr>
              <a:t>)</a:t>
            </a:r>
          </a:p>
          <a:p>
            <a:pPr algn="ctr"/>
            <a:r>
              <a:rPr lang="es-ES" dirty="0">
                <a:solidFill>
                  <a:schemeClr val="bg1"/>
                </a:solidFill>
                <a:cs typeface="Consolas" panose="020B0609020204030204" pitchFamily="49" charset="0"/>
              </a:rPr>
              <a:t>372</a:t>
            </a:r>
          </a:p>
        </p:txBody>
      </p:sp>
      <p:grpSp>
        <p:nvGrpSpPr>
          <p:cNvPr id="31" name="Grupo 30"/>
          <p:cNvGrpSpPr/>
          <p:nvPr/>
        </p:nvGrpSpPr>
        <p:grpSpPr>
          <a:xfrm>
            <a:off x="7930371" y="3392511"/>
            <a:ext cx="732073" cy="437155"/>
            <a:chOff x="7930371" y="3392511"/>
            <a:chExt cx="732073" cy="437155"/>
          </a:xfrm>
        </p:grpSpPr>
        <p:pic>
          <p:nvPicPr>
            <p:cNvPr id="32" name="Imagen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7930371" y="3397666"/>
              <a:ext cx="312107" cy="432000"/>
            </a:xfrm>
            <a:prstGeom prst="rect">
              <a:avLst/>
            </a:prstGeom>
          </p:spPr>
        </p:pic>
        <p:pic>
          <p:nvPicPr>
            <p:cNvPr id="33" name="Imagen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8453827" y="3392511"/>
              <a:ext cx="208617" cy="432000"/>
            </a:xfrm>
            <a:prstGeom prst="rect">
              <a:avLst/>
            </a:prstGeom>
          </p:spPr>
        </p:pic>
        <p:sp>
          <p:nvSpPr>
            <p:cNvPr id="34" name="Rectángulo 33"/>
            <p:cNvSpPr/>
            <p:nvPr/>
          </p:nvSpPr>
          <p:spPr>
            <a:xfrm>
              <a:off x="8143699" y="3460059"/>
              <a:ext cx="3417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&amp;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0707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6761" y="1808703"/>
            <a:ext cx="7380288" cy="3175279"/>
          </a:xfrm>
        </p:spPr>
        <p:txBody>
          <a:bodyPr>
            <a:noAutofit/>
          </a:bodyPr>
          <a:lstStyle/>
          <a:p>
            <a:pPr marL="268288" indent="-268288">
              <a:spcBef>
                <a:spcPts val="900"/>
              </a:spcBef>
            </a:pPr>
            <a:r>
              <a:rPr lang="en-GB" sz="2200" dirty="0"/>
              <a:t>Model:</a:t>
            </a:r>
          </a:p>
          <a:p>
            <a:pPr marL="268288" indent="-268288">
              <a:spcBef>
                <a:spcPts val="900"/>
              </a:spcBef>
            </a:pPr>
            <a:r>
              <a:rPr lang="en-GB" sz="2200" dirty="0"/>
              <a:t>Dependent variable: dummy omni channel vs non-omni channel users (1, 0)</a:t>
            </a:r>
          </a:p>
          <a:p>
            <a:pPr marL="268288" indent="-268288">
              <a:spcBef>
                <a:spcPts val="900"/>
              </a:spcBef>
            </a:pPr>
            <a:r>
              <a:rPr lang="en-GB" sz="2200" dirty="0"/>
              <a:t>Independent variables </a:t>
            </a:r>
          </a:p>
          <a:p>
            <a:pPr marL="725488" lvl="1" indent="-268288">
              <a:spcBef>
                <a:spcPts val="900"/>
              </a:spcBef>
            </a:pPr>
            <a:r>
              <a:rPr lang="en-GB" sz="1800" dirty="0"/>
              <a:t>Shopping </a:t>
            </a:r>
            <a:r>
              <a:rPr lang="en-GB" sz="1800" dirty="0" err="1"/>
              <a:t>behavior</a:t>
            </a:r>
            <a:r>
              <a:rPr lang="en-GB" sz="1800" dirty="0"/>
              <a:t> and attitudes</a:t>
            </a:r>
          </a:p>
          <a:p>
            <a:pPr marL="725488" lvl="1" indent="-268288">
              <a:spcBef>
                <a:spcPts val="900"/>
              </a:spcBef>
            </a:pPr>
            <a:r>
              <a:rPr lang="en-GB" sz="1800" dirty="0"/>
              <a:t>General consumer characteristics</a:t>
            </a:r>
          </a:p>
          <a:p>
            <a:pPr marL="268288" indent="-268288">
              <a:spcBef>
                <a:spcPts val="900"/>
              </a:spcBef>
            </a:pPr>
            <a:r>
              <a:rPr lang="en-GB" sz="2200" dirty="0"/>
              <a:t>Estimation method</a:t>
            </a:r>
          </a:p>
          <a:p>
            <a:pPr marL="725488" lvl="1" indent="-268288">
              <a:spcBef>
                <a:spcPts val="300"/>
              </a:spcBef>
            </a:pPr>
            <a:r>
              <a:rPr lang="en-US" sz="1800" dirty="0"/>
              <a:t>Binary Logit 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role of distribution services in multichannel and omnichannel behavior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pPr/>
              <a:t>27</a:t>
            </a:fld>
            <a:endParaRPr lang="es-ES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460315" y="1163299"/>
            <a:ext cx="806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41070" y="276494"/>
            <a:ext cx="8211670" cy="72243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spcAft>
                <a:spcPts val="900"/>
              </a:spcAft>
            </a:pPr>
            <a:r>
              <a:rPr lang="es-ES" sz="2400" dirty="0"/>
              <a:t>1ST SEGMENTATION: OMNI CHANNEL VS </a:t>
            </a:r>
            <a:r>
              <a:rPr lang="en-GB" sz="2400" dirty="0"/>
              <a:t>NON-OMNI CHANNEL </a:t>
            </a:r>
            <a:r>
              <a:rPr lang="es-ES" sz="24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065363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role of distribution services in multichannel and omnichannel behavior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pPr/>
              <a:t>28</a:t>
            </a:fld>
            <a:endParaRPr lang="es-ES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41070" y="276494"/>
            <a:ext cx="8211670" cy="722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</a:lstStyle>
          <a:p>
            <a:pPr algn="ctr"/>
            <a:r>
              <a:rPr lang="es-ES" sz="3000" dirty="0"/>
              <a:t>RESULTS: </a:t>
            </a:r>
            <a:r>
              <a:rPr lang="es-ES" sz="2600" dirty="0"/>
              <a:t>OMNICHANNEL  VS NON-OMNICHANNEL BEHAVIOR</a:t>
            </a:r>
            <a:endParaRPr lang="es-ES" sz="3000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514905" y="1002525"/>
            <a:ext cx="806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852890"/>
              </p:ext>
            </p:extLst>
          </p:nvPr>
        </p:nvGraphicFramePr>
        <p:xfrm>
          <a:off x="628650" y="1797991"/>
          <a:ext cx="7886701" cy="260922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2360173">
                  <a:extLst>
                    <a:ext uri="{9D8B030D-6E8A-4147-A177-3AD203B41FA5}">
                      <a16:colId xmlns:a16="http://schemas.microsoft.com/office/drawing/2014/main" val="2824848199"/>
                    </a:ext>
                  </a:extLst>
                </a:gridCol>
                <a:gridCol w="1983113">
                  <a:extLst>
                    <a:ext uri="{9D8B030D-6E8A-4147-A177-3AD203B41FA5}">
                      <a16:colId xmlns:a16="http://schemas.microsoft.com/office/drawing/2014/main" val="1177888445"/>
                    </a:ext>
                  </a:extLst>
                </a:gridCol>
                <a:gridCol w="836157">
                  <a:extLst>
                    <a:ext uri="{9D8B030D-6E8A-4147-A177-3AD203B41FA5}">
                      <a16:colId xmlns:a16="http://schemas.microsoft.com/office/drawing/2014/main" val="1192523201"/>
                    </a:ext>
                  </a:extLst>
                </a:gridCol>
                <a:gridCol w="1353629">
                  <a:extLst>
                    <a:ext uri="{9D8B030D-6E8A-4147-A177-3AD203B41FA5}">
                      <a16:colId xmlns:a16="http://schemas.microsoft.com/office/drawing/2014/main" val="324212648"/>
                    </a:ext>
                  </a:extLst>
                </a:gridCol>
                <a:gridCol w="1353629">
                  <a:extLst>
                    <a:ext uri="{9D8B030D-6E8A-4147-A177-3AD203B41FA5}">
                      <a16:colId xmlns:a16="http://schemas.microsoft.com/office/drawing/2014/main" val="3228748540"/>
                    </a:ext>
                  </a:extLst>
                </a:gridCol>
              </a:tblGrid>
              <a:tr h="2282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</a:rPr>
                        <a:t>OmniUser</a:t>
                      </a:r>
                      <a:r>
                        <a:rPr lang="es-ES" sz="1600" dirty="0">
                          <a:effectLst/>
                        </a:rPr>
                        <a:t> vs </a:t>
                      </a:r>
                      <a:r>
                        <a:rPr lang="es-ES" sz="1600" dirty="0" err="1">
                          <a:effectLst/>
                        </a:rPr>
                        <a:t>NonOmni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Coef.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Std. Err.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z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P&gt;z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161483698"/>
                  </a:ext>
                </a:extLst>
              </a:tr>
              <a:tr h="2282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_cons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0.629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0.615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1.020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0.307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648448754"/>
                  </a:ext>
                </a:extLst>
              </a:tr>
              <a:tr h="2282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solidFill>
                            <a:schemeClr val="bg1"/>
                          </a:solidFill>
                          <a:effectLst/>
                        </a:rPr>
                        <a:t>Attitude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  <a:effectLst/>
                        </a:rPr>
                        <a:t>NewChannels</a:t>
                      </a:r>
                      <a:endParaRPr lang="es-E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bg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</a:rPr>
                        <a:t>0.827</a:t>
                      </a:r>
                      <a:endParaRPr lang="es-E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bg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</a:rPr>
                        <a:t>0.284</a:t>
                      </a:r>
                      <a:endParaRPr lang="es-E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bg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</a:rPr>
                        <a:t>2.910</a:t>
                      </a:r>
                      <a:endParaRPr lang="es-E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bg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bg1"/>
                          </a:solidFill>
                          <a:effectLst/>
                        </a:rPr>
                        <a:t>0.004</a:t>
                      </a:r>
                      <a:endParaRPr lang="es-E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bg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331309"/>
                  </a:ext>
                </a:extLst>
              </a:tr>
              <a:tr h="2282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</a:rPr>
                        <a:t>Brand 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  <a:effectLst/>
                        </a:rPr>
                        <a:t>Past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  <a:effectLst/>
                        </a:rPr>
                        <a:t>Purchase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s-E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bg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bg1"/>
                          </a:solidFill>
                          <a:effectLst/>
                        </a:rPr>
                        <a:t>0.180</a:t>
                      </a:r>
                      <a:endParaRPr lang="es-E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bg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bg1"/>
                          </a:solidFill>
                          <a:effectLst/>
                        </a:rPr>
                        <a:t>0.076</a:t>
                      </a:r>
                      <a:endParaRPr lang="es-E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bg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</a:rPr>
                        <a:t>2.370</a:t>
                      </a:r>
                      <a:endParaRPr lang="es-E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bg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</a:rPr>
                        <a:t>0.018</a:t>
                      </a:r>
                      <a:endParaRPr lang="es-E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bg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44287"/>
                  </a:ext>
                </a:extLst>
              </a:tr>
              <a:tr h="2282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 err="1">
                          <a:effectLst/>
                        </a:rPr>
                        <a:t>Experience_STORE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0.061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0.056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1.080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0.278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478431930"/>
                  </a:ext>
                </a:extLst>
              </a:tr>
              <a:tr h="2282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 err="1">
                          <a:solidFill>
                            <a:schemeClr val="bg1"/>
                          </a:solidFill>
                          <a:effectLst/>
                        </a:rPr>
                        <a:t>Experience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</a:rPr>
                        <a:t> _WEB</a:t>
                      </a:r>
                      <a:endParaRPr lang="es-E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bg1"/>
                          </a:solidFill>
                          <a:effectLst/>
                        </a:rPr>
                        <a:t>0.143</a:t>
                      </a:r>
                      <a:endParaRPr lang="es-E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bg1"/>
                          </a:solidFill>
                          <a:effectLst/>
                        </a:rPr>
                        <a:t>0.057</a:t>
                      </a:r>
                      <a:endParaRPr lang="es-E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bg1"/>
                          </a:solidFill>
                          <a:effectLst/>
                        </a:rPr>
                        <a:t>2.500</a:t>
                      </a:r>
                      <a:endParaRPr lang="es-E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bg1"/>
                          </a:solidFill>
                          <a:effectLst/>
                        </a:rPr>
                        <a:t>0.012</a:t>
                      </a:r>
                      <a:endParaRPr lang="es-E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016424"/>
                  </a:ext>
                </a:extLst>
              </a:tr>
              <a:tr h="2282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s-E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</a:rPr>
                        <a:t>-0.929</a:t>
                      </a:r>
                      <a:endParaRPr lang="es-E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bg1"/>
                          </a:solidFill>
                          <a:effectLst/>
                        </a:rPr>
                        <a:t>0.281</a:t>
                      </a:r>
                      <a:endParaRPr lang="es-E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bg1"/>
                          </a:solidFill>
                          <a:effectLst/>
                        </a:rPr>
                        <a:t>-3.310</a:t>
                      </a:r>
                      <a:endParaRPr lang="es-E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bg1"/>
                          </a:solidFill>
                          <a:effectLst/>
                        </a:rPr>
                        <a:t>0.001</a:t>
                      </a:r>
                      <a:endParaRPr lang="es-E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6847"/>
                  </a:ext>
                </a:extLst>
              </a:tr>
              <a:tr h="2282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bg1"/>
                          </a:solidFill>
                          <a:effectLst/>
                        </a:rPr>
                        <a:t>Age</a:t>
                      </a:r>
                      <a:endParaRPr lang="es-E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</a:rPr>
                        <a:t>-0.029</a:t>
                      </a:r>
                      <a:endParaRPr lang="es-E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</a:rPr>
                        <a:t>0.012</a:t>
                      </a:r>
                      <a:endParaRPr lang="es-E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bg1"/>
                          </a:solidFill>
                          <a:effectLst/>
                        </a:rPr>
                        <a:t>-2.350</a:t>
                      </a:r>
                      <a:endParaRPr lang="es-E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bg1"/>
                          </a:solidFill>
                          <a:effectLst/>
                        </a:rPr>
                        <a:t>0.019</a:t>
                      </a:r>
                      <a:endParaRPr lang="es-E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902116"/>
                  </a:ext>
                </a:extLst>
              </a:tr>
              <a:tr h="2282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bg1"/>
                          </a:solidFill>
                          <a:effectLst/>
                        </a:rPr>
                        <a:t>Montly Income</a:t>
                      </a:r>
                      <a:endParaRPr lang="es-E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bg1"/>
                          </a:solidFill>
                          <a:effectLst/>
                        </a:rPr>
                        <a:t>0.148</a:t>
                      </a:r>
                      <a:endParaRPr lang="es-ES" sz="1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</a:rPr>
                        <a:t>0.073</a:t>
                      </a:r>
                      <a:endParaRPr lang="es-E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</a:rPr>
                        <a:t>2.010</a:t>
                      </a:r>
                      <a:endParaRPr lang="es-E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</a:rPr>
                        <a:t>0.044</a:t>
                      </a:r>
                      <a:endParaRPr lang="es-E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899790"/>
                  </a:ext>
                </a:extLst>
              </a:tr>
              <a:tr h="2282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</a:rPr>
                        <a:t>Distance</a:t>
                      </a:r>
                      <a:r>
                        <a:rPr lang="es-ES" sz="1600" dirty="0">
                          <a:effectLst/>
                        </a:rPr>
                        <a:t> to store (km)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-0.004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0.006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-0.640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0.522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796682395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369756"/>
              </p:ext>
            </p:extLst>
          </p:nvPr>
        </p:nvGraphicFramePr>
        <p:xfrm>
          <a:off x="628650" y="5000730"/>
          <a:ext cx="2421396" cy="91313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87998">
                  <a:extLst>
                    <a:ext uri="{9D8B030D-6E8A-4147-A177-3AD203B41FA5}">
                      <a16:colId xmlns:a16="http://schemas.microsoft.com/office/drawing/2014/main" val="1548517488"/>
                    </a:ext>
                  </a:extLst>
                </a:gridCol>
                <a:gridCol w="1133398">
                  <a:extLst>
                    <a:ext uri="{9D8B030D-6E8A-4147-A177-3AD203B41FA5}">
                      <a16:colId xmlns:a16="http://schemas.microsoft.com/office/drawing/2014/main" val="45028092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+mj-lt"/>
                        </a:rPr>
                        <a:t>Number of obs</a:t>
                      </a:r>
                      <a:endParaRPr lang="es-ES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+mj-lt"/>
                        </a:rPr>
                        <a:t>450</a:t>
                      </a:r>
                      <a:endParaRPr lang="es-ES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5812594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+mj-lt"/>
                        </a:rPr>
                        <a:t>LR chi2(8)</a:t>
                      </a:r>
                      <a:endParaRPr lang="es-ES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+mj-lt"/>
                        </a:rPr>
                        <a:t>62.350</a:t>
                      </a:r>
                      <a:endParaRPr lang="es-ES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5001334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+mj-lt"/>
                        </a:rPr>
                        <a:t>Prob &gt; chi2</a:t>
                      </a:r>
                      <a:endParaRPr lang="es-ES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+mj-lt"/>
                        </a:rPr>
                        <a:t>0.000</a:t>
                      </a:r>
                      <a:endParaRPr lang="es-ES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214095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  <a:latin typeface="+mj-lt"/>
                        </a:rPr>
                        <a:t>Pseudo</a:t>
                      </a:r>
                      <a:r>
                        <a:rPr lang="es-ES" sz="1400" dirty="0">
                          <a:effectLst/>
                          <a:latin typeface="+mj-lt"/>
                        </a:rPr>
                        <a:t> R2</a:t>
                      </a:r>
                      <a:endParaRPr lang="es-E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+mj-lt"/>
                        </a:rPr>
                        <a:t>0.1502</a:t>
                      </a:r>
                      <a:endParaRPr lang="es-E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298626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357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7615" y="-39453"/>
            <a:ext cx="7886700" cy="1305545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900"/>
              </a:spcAft>
            </a:pPr>
            <a:r>
              <a:rPr lang="es-ES" sz="3600" dirty="0"/>
              <a:t>DISCUSSION (I)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3600" y="2024063"/>
            <a:ext cx="7380288" cy="4068762"/>
          </a:xfrm>
        </p:spPr>
        <p:txBody>
          <a:bodyPr>
            <a:noAutofit/>
          </a:bodyPr>
          <a:lstStyle/>
          <a:p>
            <a:pPr marL="457200" lvl="1" indent="0">
              <a:spcBef>
                <a:spcPts val="900"/>
              </a:spcBef>
              <a:buNone/>
            </a:pPr>
            <a:r>
              <a:rPr lang="en-GB" sz="2800" b="1" dirty="0"/>
              <a:t>Being </a:t>
            </a:r>
            <a:r>
              <a:rPr lang="en-GB" sz="2800" b="1" dirty="0" err="1"/>
              <a:t>omnichannel</a:t>
            </a:r>
            <a:r>
              <a:rPr lang="en-GB" sz="2800" b="1" dirty="0"/>
              <a:t> more likely if: </a:t>
            </a:r>
          </a:p>
          <a:p>
            <a:pPr marL="725488" lvl="1" indent="-268288">
              <a:spcBef>
                <a:spcPts val="900"/>
              </a:spcBef>
            </a:pPr>
            <a:r>
              <a:rPr lang="en-GB" sz="2800" dirty="0"/>
              <a:t>Female</a:t>
            </a:r>
          </a:p>
          <a:p>
            <a:pPr marL="725488" lvl="1" indent="-268288">
              <a:spcBef>
                <a:spcPts val="900"/>
              </a:spcBef>
            </a:pPr>
            <a:r>
              <a:rPr lang="en-GB" sz="2800" dirty="0"/>
              <a:t>Young</a:t>
            </a:r>
          </a:p>
          <a:p>
            <a:pPr marL="725488" lvl="1" indent="-268288">
              <a:spcBef>
                <a:spcPts val="900"/>
              </a:spcBef>
            </a:pPr>
            <a:r>
              <a:rPr lang="en-GB" sz="2800" dirty="0"/>
              <a:t>Medium-high income</a:t>
            </a:r>
          </a:p>
          <a:p>
            <a:pPr marL="725488" lvl="1" indent="-268288">
              <a:spcBef>
                <a:spcPts val="900"/>
              </a:spcBef>
            </a:pPr>
            <a:r>
              <a:rPr lang="en-GB" sz="2800" dirty="0"/>
              <a:t>Purchase frequency of the brand</a:t>
            </a:r>
          </a:p>
          <a:p>
            <a:pPr marL="725488" lvl="1" indent="-268288">
              <a:spcBef>
                <a:spcPts val="900"/>
              </a:spcBef>
            </a:pPr>
            <a:r>
              <a:rPr lang="en-GB" sz="2800" dirty="0"/>
              <a:t>Innovativeness</a:t>
            </a:r>
          </a:p>
          <a:p>
            <a:pPr marL="0" indent="0">
              <a:spcBef>
                <a:spcPts val="900"/>
              </a:spcBef>
              <a:buNone/>
            </a:pPr>
            <a:endParaRPr lang="en-GB" sz="20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role of distribution services in multichannel and omnichannel behavior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pPr/>
              <a:t>29</a:t>
            </a:fld>
            <a:endParaRPr lang="es-ES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545050" y="1266092"/>
            <a:ext cx="806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17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dirty="0"/>
              <a:t>OUTLINE </a:t>
            </a:r>
            <a:endParaRPr lang="es-ES" sz="3600" dirty="0">
              <a:latin typeface="+mj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1350" y="1690689"/>
            <a:ext cx="8064000" cy="46656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1. The pervasiveness of online channels and the growth of </a:t>
            </a:r>
            <a:r>
              <a:rPr lang="en-GB" dirty="0" err="1"/>
              <a:t>omnichannel</a:t>
            </a:r>
            <a:r>
              <a:rPr lang="en-GB" dirty="0"/>
              <a:t> behaviour</a:t>
            </a:r>
            <a:endParaRPr lang="es-ES" dirty="0"/>
          </a:p>
          <a:p>
            <a:pPr marL="0" indent="0">
              <a:buNone/>
            </a:pPr>
            <a:r>
              <a:rPr lang="en-GB" dirty="0"/>
              <a:t>2. The need for segmentation</a:t>
            </a:r>
            <a:endParaRPr lang="es-ES" dirty="0"/>
          </a:p>
          <a:p>
            <a:pPr marL="0" indent="0">
              <a:buNone/>
            </a:pPr>
            <a:r>
              <a:rPr lang="en-GB" dirty="0"/>
              <a:t>3. The distribution services and the key role of </a:t>
            </a:r>
            <a:r>
              <a:rPr lang="en-GB" dirty="0" err="1"/>
              <a:t>separability</a:t>
            </a:r>
            <a:r>
              <a:rPr lang="en-GB" dirty="0"/>
              <a:t> </a:t>
            </a:r>
            <a:endParaRPr lang="es-ES" dirty="0"/>
          </a:p>
          <a:p>
            <a:pPr marL="0" indent="0">
              <a:buNone/>
            </a:pPr>
            <a:r>
              <a:rPr lang="en-GB" dirty="0"/>
              <a:t>4. </a:t>
            </a:r>
            <a:r>
              <a:rPr lang="en-GB" dirty="0" err="1"/>
              <a:t>Omnichannel</a:t>
            </a:r>
            <a:r>
              <a:rPr lang="en-GB" dirty="0"/>
              <a:t> behaviour: the consumer perspective. The distinction between two customer roles: purchase and use</a:t>
            </a:r>
            <a:endParaRPr lang="es-ES" dirty="0"/>
          </a:p>
          <a:p>
            <a:pPr marL="0" indent="0">
              <a:buNone/>
            </a:pPr>
            <a:r>
              <a:rPr lang="en-GB" dirty="0"/>
              <a:t>5. The segmentation process according to the customer roles  </a:t>
            </a:r>
            <a:endParaRPr lang="es-ES" dirty="0"/>
          </a:p>
          <a:p>
            <a:pPr marL="0" indent="0">
              <a:buNone/>
            </a:pPr>
            <a:r>
              <a:rPr lang="en-GB" dirty="0"/>
              <a:t>6. The empirical framework</a:t>
            </a:r>
            <a:endParaRPr lang="es-ES" dirty="0"/>
          </a:p>
          <a:p>
            <a:pPr marL="0" indent="0">
              <a:buNone/>
            </a:pPr>
            <a:r>
              <a:rPr lang="en-GB" dirty="0"/>
              <a:t>7. The segmentation outcome</a:t>
            </a:r>
          </a:p>
          <a:p>
            <a:pPr marL="0" indent="0">
              <a:buNone/>
            </a:pPr>
            <a:r>
              <a:rPr lang="en-GB" dirty="0"/>
              <a:t>8. The analysis</a:t>
            </a:r>
          </a:p>
          <a:p>
            <a:pPr marL="0" indent="0">
              <a:buNone/>
            </a:pPr>
            <a:r>
              <a:rPr lang="en-GB" dirty="0"/>
              <a:t>9. Results and Discussion</a:t>
            </a: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role of distribution services in multichannel and omnichannel behavior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pPr/>
              <a:t>3</a:t>
            </a:fld>
            <a:endParaRPr lang="es-ES"/>
          </a:p>
        </p:txBody>
      </p:sp>
      <p:cxnSp>
        <p:nvCxnSpPr>
          <p:cNvPr id="6" name="Conector recto 5"/>
          <p:cNvCxnSpPr/>
          <p:nvPr/>
        </p:nvCxnSpPr>
        <p:spPr>
          <a:xfrm>
            <a:off x="451350" y="1376038"/>
            <a:ext cx="806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973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1070" y="276494"/>
            <a:ext cx="8211670" cy="72243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spcAft>
                <a:spcPts val="900"/>
              </a:spcAft>
            </a:pPr>
            <a:r>
              <a:rPr lang="es-ES" sz="2800" dirty="0"/>
              <a:t>2ND SEGMENTATION: COMPLETE BLENDERS VS </a:t>
            </a:r>
            <a:r>
              <a:rPr lang="en-GB" sz="2800" dirty="0"/>
              <a:t>INCOMPLETE BLENDERS</a:t>
            </a:r>
            <a:endParaRPr lang="es-ES" sz="28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role of distribution services in multichannel and omnichannel behavior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pPr/>
              <a:t>30</a:t>
            </a:fld>
            <a:endParaRPr lang="es-ES"/>
          </a:p>
        </p:txBody>
      </p:sp>
      <p:cxnSp>
        <p:nvCxnSpPr>
          <p:cNvPr id="15" name="Conector recto 14"/>
          <p:cNvCxnSpPr/>
          <p:nvPr/>
        </p:nvCxnSpPr>
        <p:spPr>
          <a:xfrm>
            <a:off x="514905" y="1002525"/>
            <a:ext cx="806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741189" y="3570870"/>
            <a:ext cx="1512000" cy="7407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 anchorCtr="0"/>
          <a:lstStyle/>
          <a:p>
            <a:r>
              <a:rPr lang="es-ES" sz="1600" b="1" cap="small" dirty="0" err="1">
                <a:solidFill>
                  <a:schemeClr val="bg1"/>
                </a:solidFill>
                <a:cs typeface="Consolas" panose="020B0609020204030204" pitchFamily="49" charset="0"/>
              </a:rPr>
              <a:t>Incomplete</a:t>
            </a:r>
            <a:r>
              <a:rPr lang="es-ES" sz="1600" b="1" cap="small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s-ES" sz="1600" b="1" cap="small" dirty="0" err="1">
                <a:solidFill>
                  <a:schemeClr val="bg1"/>
                </a:solidFill>
                <a:cs typeface="Consolas" panose="020B0609020204030204" pitchFamily="49" charset="0"/>
              </a:rPr>
              <a:t>blenders</a:t>
            </a:r>
            <a:endParaRPr lang="es-ES" sz="1600" b="1" cap="small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r>
              <a:rPr lang="es-ES" sz="1400" b="1" cap="small" dirty="0">
                <a:solidFill>
                  <a:schemeClr val="bg1"/>
                </a:solidFill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2253189" y="3570870"/>
            <a:ext cx="5893280" cy="74074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cap="small" dirty="0">
                <a:solidFill>
                  <a:schemeClr val="bg1"/>
                </a:solidFill>
                <a:cs typeface="Consolas" panose="020B0609020204030204" pitchFamily="49" charset="0"/>
              </a:rPr>
              <a:t>Complete </a:t>
            </a:r>
            <a:r>
              <a:rPr lang="es-ES" sz="1600" b="1" cap="small" dirty="0" err="1">
                <a:solidFill>
                  <a:schemeClr val="bg1"/>
                </a:solidFill>
                <a:cs typeface="Consolas" panose="020B0609020204030204" pitchFamily="49" charset="0"/>
              </a:rPr>
              <a:t>blenders</a:t>
            </a:r>
            <a:endParaRPr lang="es-ES" sz="1600" b="1" cap="small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algn="ctr"/>
            <a:r>
              <a:rPr lang="es-ES" sz="1600" dirty="0">
                <a:solidFill>
                  <a:schemeClr val="bg1"/>
                </a:solidFill>
                <a:cs typeface="Consolas" panose="020B0609020204030204" pitchFamily="49" charset="0"/>
              </a:rPr>
              <a:t>266</a:t>
            </a:r>
          </a:p>
        </p:txBody>
      </p:sp>
      <p:cxnSp>
        <p:nvCxnSpPr>
          <p:cNvPr id="31" name="Conector recto 30"/>
          <p:cNvCxnSpPr>
            <a:stCxn id="33" idx="2"/>
            <a:endCxn id="30" idx="0"/>
          </p:cNvCxnSpPr>
          <p:nvPr/>
        </p:nvCxnSpPr>
        <p:spPr>
          <a:xfrm>
            <a:off x="4427669" y="2803684"/>
            <a:ext cx="772160" cy="767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33" idx="2"/>
            <a:endCxn id="29" idx="0"/>
          </p:cNvCxnSpPr>
          <p:nvPr/>
        </p:nvCxnSpPr>
        <p:spPr>
          <a:xfrm flipH="1">
            <a:off x="1497189" y="2803684"/>
            <a:ext cx="2930480" cy="767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708869" y="2048540"/>
            <a:ext cx="7437600" cy="75514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bg1"/>
                </a:solidFill>
                <a:cs typeface="Consolas" panose="020B0609020204030204" pitchFamily="49" charset="0"/>
              </a:rPr>
              <a:t>Omnichannel</a:t>
            </a:r>
            <a:r>
              <a:rPr lang="es-ES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cs typeface="Consolas" panose="020B0609020204030204" pitchFamily="49" charset="0"/>
              </a:rPr>
              <a:t>Users</a:t>
            </a:r>
            <a:r>
              <a:rPr lang="es-ES" dirty="0">
                <a:solidFill>
                  <a:schemeClr val="bg1"/>
                </a:solidFill>
                <a:cs typeface="Consolas" panose="020B0609020204030204" pitchFamily="49" charset="0"/>
              </a:rPr>
              <a:t> (</a:t>
            </a:r>
            <a:r>
              <a:rPr lang="es-ES" b="1" cap="small" dirty="0" err="1">
                <a:solidFill>
                  <a:schemeClr val="bg1"/>
                </a:solidFill>
                <a:cs typeface="Consolas" panose="020B0609020204030204" pitchFamily="49" charset="0"/>
              </a:rPr>
              <a:t>blenders</a:t>
            </a:r>
            <a:r>
              <a:rPr lang="es-ES" b="1" cap="small" dirty="0">
                <a:solidFill>
                  <a:schemeClr val="bg1"/>
                </a:solidFill>
                <a:cs typeface="Consolas" panose="020B0609020204030204" pitchFamily="49" charset="0"/>
              </a:rPr>
              <a:t>)</a:t>
            </a:r>
          </a:p>
          <a:p>
            <a:pPr algn="ctr"/>
            <a:r>
              <a:rPr lang="es-ES" dirty="0">
                <a:solidFill>
                  <a:schemeClr val="bg1"/>
                </a:solidFill>
                <a:cs typeface="Consolas" panose="020B0609020204030204" pitchFamily="49" charset="0"/>
              </a:rPr>
              <a:t>372</a:t>
            </a:r>
          </a:p>
        </p:txBody>
      </p:sp>
      <p:grpSp>
        <p:nvGrpSpPr>
          <p:cNvPr id="34" name="Grupo 33"/>
          <p:cNvGrpSpPr/>
          <p:nvPr/>
        </p:nvGrpSpPr>
        <p:grpSpPr>
          <a:xfrm>
            <a:off x="7298312" y="3906246"/>
            <a:ext cx="776496" cy="386704"/>
            <a:chOff x="8270409" y="3574393"/>
            <a:chExt cx="776496" cy="386704"/>
          </a:xfrm>
        </p:grpSpPr>
        <p:pic>
          <p:nvPicPr>
            <p:cNvPr id="35" name="Imagen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0409" y="3574393"/>
              <a:ext cx="308496" cy="353689"/>
            </a:xfrm>
            <a:prstGeom prst="rect">
              <a:avLst/>
            </a:prstGeom>
          </p:spPr>
        </p:pic>
        <p:pic>
          <p:nvPicPr>
            <p:cNvPr id="36" name="Imagen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89437" y="3584667"/>
              <a:ext cx="257468" cy="332406"/>
            </a:xfrm>
            <a:prstGeom prst="rect">
              <a:avLst/>
            </a:prstGeom>
          </p:spPr>
        </p:pic>
        <p:sp>
          <p:nvSpPr>
            <p:cNvPr id="37" name="CuadroTexto 36"/>
            <p:cNvSpPr txBox="1"/>
            <p:nvPr/>
          </p:nvSpPr>
          <p:spPr>
            <a:xfrm>
              <a:off x="8513291" y="3591765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&amp;</a:t>
              </a: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1563974" y="3938020"/>
            <a:ext cx="670553" cy="369332"/>
            <a:chOff x="3043094" y="3591765"/>
            <a:chExt cx="670553" cy="369332"/>
          </a:xfrm>
        </p:grpSpPr>
        <p:pic>
          <p:nvPicPr>
            <p:cNvPr id="39" name="Imagen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3094" y="3593961"/>
              <a:ext cx="255529" cy="353689"/>
            </a:xfrm>
            <a:prstGeom prst="rect">
              <a:avLst/>
            </a:prstGeom>
          </p:spPr>
        </p:pic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0385" y="3610228"/>
              <a:ext cx="213262" cy="332406"/>
            </a:xfrm>
            <a:prstGeom prst="rect">
              <a:avLst/>
            </a:prstGeom>
          </p:spPr>
        </p:pic>
        <p:sp>
          <p:nvSpPr>
            <p:cNvPr id="41" name="CuadroTexto 40"/>
            <p:cNvSpPr txBox="1"/>
            <p:nvPr/>
          </p:nvSpPr>
          <p:spPr>
            <a:xfrm>
              <a:off x="3255364" y="359176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|</a:t>
              </a: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7006640" y="2226185"/>
            <a:ext cx="732073" cy="437155"/>
            <a:chOff x="7930371" y="3392511"/>
            <a:chExt cx="732073" cy="437155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30371" y="3397666"/>
              <a:ext cx="312107" cy="432000"/>
            </a:xfrm>
            <a:prstGeom prst="rect">
              <a:avLst/>
            </a:prstGeom>
          </p:spPr>
        </p:pic>
        <p:pic>
          <p:nvPicPr>
            <p:cNvPr id="44" name="Imagen 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8453827" y="3392511"/>
              <a:ext cx="208617" cy="432000"/>
            </a:xfrm>
            <a:prstGeom prst="rect">
              <a:avLst/>
            </a:prstGeom>
          </p:spPr>
        </p:pic>
        <p:sp>
          <p:nvSpPr>
            <p:cNvPr id="45" name="Rectángulo 44"/>
            <p:cNvSpPr/>
            <p:nvPr/>
          </p:nvSpPr>
          <p:spPr>
            <a:xfrm>
              <a:off x="8143699" y="3460059"/>
              <a:ext cx="3417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&amp;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4566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7615" y="1686911"/>
            <a:ext cx="7606273" cy="4484742"/>
          </a:xfrm>
        </p:spPr>
        <p:txBody>
          <a:bodyPr>
            <a:noAutofit/>
          </a:bodyPr>
          <a:lstStyle/>
          <a:p>
            <a:pPr marL="268288" indent="-268288">
              <a:spcBef>
                <a:spcPts val="900"/>
              </a:spcBef>
            </a:pPr>
            <a:r>
              <a:rPr lang="en-GB" sz="2400" dirty="0"/>
              <a:t>Dependent variable: dummy </a:t>
            </a:r>
            <a:r>
              <a:rPr lang="es-ES" sz="2400" dirty="0"/>
              <a:t>Complete </a:t>
            </a:r>
            <a:r>
              <a:rPr lang="es-ES" sz="2400" dirty="0" err="1"/>
              <a:t>Blenders</a:t>
            </a:r>
            <a:r>
              <a:rPr lang="es-ES" sz="2400" dirty="0"/>
              <a:t> vs </a:t>
            </a:r>
            <a:r>
              <a:rPr lang="en-GB" sz="2400" dirty="0"/>
              <a:t>Incomplete Blenders channel customers (1, 0)</a:t>
            </a:r>
          </a:p>
          <a:p>
            <a:pPr marL="268288" indent="-268288">
              <a:spcBef>
                <a:spcPts val="900"/>
              </a:spcBef>
            </a:pPr>
            <a:r>
              <a:rPr lang="en-GB" sz="2400" dirty="0"/>
              <a:t>Independent variables </a:t>
            </a:r>
          </a:p>
          <a:p>
            <a:pPr marL="725488" lvl="1" indent="-268288">
              <a:spcBef>
                <a:spcPts val="900"/>
              </a:spcBef>
            </a:pPr>
            <a:r>
              <a:rPr lang="en-GB" dirty="0"/>
              <a:t>DS at each channel</a:t>
            </a:r>
          </a:p>
          <a:p>
            <a:pPr marL="725488" lvl="1" indent="-268288">
              <a:spcBef>
                <a:spcPts val="900"/>
              </a:spcBef>
            </a:pPr>
            <a:r>
              <a:rPr lang="en-GB" dirty="0"/>
              <a:t>Channel Policies</a:t>
            </a:r>
          </a:p>
          <a:p>
            <a:pPr marL="725488" lvl="1" indent="-268288">
              <a:spcBef>
                <a:spcPts val="900"/>
              </a:spcBef>
            </a:pPr>
            <a:r>
              <a:rPr lang="en-GB" dirty="0"/>
              <a:t>Shopping </a:t>
            </a:r>
            <a:r>
              <a:rPr lang="en-GB" dirty="0" err="1"/>
              <a:t>behavior</a:t>
            </a:r>
            <a:r>
              <a:rPr lang="en-GB" dirty="0"/>
              <a:t> and attitudes</a:t>
            </a:r>
          </a:p>
          <a:p>
            <a:pPr marL="725488" lvl="1" indent="-268288">
              <a:spcBef>
                <a:spcPts val="900"/>
              </a:spcBef>
            </a:pPr>
            <a:r>
              <a:rPr lang="en-GB" dirty="0"/>
              <a:t>General consumer characteristics</a:t>
            </a:r>
          </a:p>
          <a:p>
            <a:pPr marL="268288" indent="-268288">
              <a:spcBef>
                <a:spcPts val="900"/>
              </a:spcBef>
            </a:pPr>
            <a:r>
              <a:rPr lang="en-GB" sz="2400" dirty="0"/>
              <a:t>Estimation method</a:t>
            </a:r>
          </a:p>
          <a:p>
            <a:pPr marL="725488" lvl="1" indent="-268288">
              <a:spcBef>
                <a:spcPts val="300"/>
              </a:spcBef>
            </a:pPr>
            <a:r>
              <a:rPr lang="en-US" dirty="0"/>
              <a:t>Binary Logit 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role of distribution services in multichannel and omnichannel behavior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pPr/>
              <a:t>31</a:t>
            </a:fld>
            <a:endParaRPr lang="es-ES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545050" y="1266092"/>
            <a:ext cx="806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71215" y="451312"/>
            <a:ext cx="8211670" cy="72243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spcAft>
                <a:spcPts val="900"/>
              </a:spcAft>
            </a:pPr>
            <a:r>
              <a:rPr lang="es-ES" sz="2800" dirty="0"/>
              <a:t>2ND SEGMENTATION: COMPLETE BLENDERS VS </a:t>
            </a:r>
            <a:r>
              <a:rPr lang="en-GB" sz="2800" dirty="0"/>
              <a:t>INCOMPLETE BLENDERS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460905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8490" y="54048"/>
            <a:ext cx="7886700" cy="948477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000" dirty="0"/>
              <a:t>RESULTS: </a:t>
            </a:r>
            <a:r>
              <a:rPr lang="es-ES" sz="3200" dirty="0"/>
              <a:t>COMPLETE VS INCOMPLETE BLENDERS</a:t>
            </a:r>
            <a:endParaRPr lang="es-ES_tradnl" sz="3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24479" y="6492875"/>
            <a:ext cx="5829300" cy="365125"/>
          </a:xfrm>
        </p:spPr>
        <p:txBody>
          <a:bodyPr/>
          <a:lstStyle/>
          <a:p>
            <a:r>
              <a:rPr lang="en-US"/>
              <a:t>The role of distribution services in multichannel and omnichannel behavior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pPr/>
              <a:t>32</a:t>
            </a:fld>
            <a:endParaRPr lang="es-ES"/>
          </a:p>
        </p:txBody>
      </p:sp>
      <p:cxnSp>
        <p:nvCxnSpPr>
          <p:cNvPr id="8" name="Conector recto 7"/>
          <p:cNvCxnSpPr/>
          <p:nvPr/>
        </p:nvCxnSpPr>
        <p:spPr>
          <a:xfrm>
            <a:off x="514905" y="766378"/>
            <a:ext cx="806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889583"/>
              </p:ext>
            </p:extLst>
          </p:nvPr>
        </p:nvGraphicFramePr>
        <p:xfrm>
          <a:off x="393538" y="854059"/>
          <a:ext cx="7205814" cy="5707075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3238293">
                  <a:extLst>
                    <a:ext uri="{9D8B030D-6E8A-4147-A177-3AD203B41FA5}">
                      <a16:colId xmlns:a16="http://schemas.microsoft.com/office/drawing/2014/main" val="317572284"/>
                    </a:ext>
                  </a:extLst>
                </a:gridCol>
                <a:gridCol w="992961">
                  <a:extLst>
                    <a:ext uri="{9D8B030D-6E8A-4147-A177-3AD203B41FA5}">
                      <a16:colId xmlns:a16="http://schemas.microsoft.com/office/drawing/2014/main" val="1610990208"/>
                    </a:ext>
                  </a:extLst>
                </a:gridCol>
                <a:gridCol w="991520">
                  <a:extLst>
                    <a:ext uri="{9D8B030D-6E8A-4147-A177-3AD203B41FA5}">
                      <a16:colId xmlns:a16="http://schemas.microsoft.com/office/drawing/2014/main" val="2398271799"/>
                    </a:ext>
                  </a:extLst>
                </a:gridCol>
                <a:gridCol w="991520">
                  <a:extLst>
                    <a:ext uri="{9D8B030D-6E8A-4147-A177-3AD203B41FA5}">
                      <a16:colId xmlns:a16="http://schemas.microsoft.com/office/drawing/2014/main" val="3578103190"/>
                    </a:ext>
                  </a:extLst>
                </a:gridCol>
                <a:gridCol w="991520">
                  <a:extLst>
                    <a:ext uri="{9D8B030D-6E8A-4147-A177-3AD203B41FA5}">
                      <a16:colId xmlns:a16="http://schemas.microsoft.com/office/drawing/2014/main" val="2323401069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Complete vs </a:t>
                      </a:r>
                      <a:r>
                        <a:rPr lang="es-ES" sz="1400" dirty="0" err="1">
                          <a:effectLst/>
                        </a:rPr>
                        <a:t>Incomplete</a:t>
                      </a:r>
                      <a:r>
                        <a:rPr lang="es-ES" sz="1400" dirty="0">
                          <a:effectLst/>
                        </a:rPr>
                        <a:t> </a:t>
                      </a:r>
                      <a:r>
                        <a:rPr lang="es-ES" sz="1400" dirty="0" err="1">
                          <a:effectLst/>
                        </a:rPr>
                        <a:t>blenders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Coef.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Std. Err.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z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P&gt;z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extLst>
                  <a:ext uri="{0D108BD9-81ED-4DB2-BD59-A6C34878D82A}">
                    <a16:rowId xmlns:a16="http://schemas.microsoft.com/office/drawing/2014/main" val="4177618416"/>
                  </a:ext>
                </a:extLst>
              </a:tr>
              <a:tr h="2181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_cons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-10.039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2.194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-4.580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0.000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extLst>
                  <a:ext uri="{0D108BD9-81ED-4DB2-BD59-A6C34878D82A}">
                    <a16:rowId xmlns:a16="http://schemas.microsoft.com/office/drawing/2014/main" val="65381521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DS1(S): </a:t>
                      </a:r>
                      <a:r>
                        <a:rPr lang="es-ES" sz="1400" dirty="0" err="1">
                          <a:solidFill>
                            <a:schemeClr val="bg1"/>
                          </a:solidFill>
                          <a:effectLst/>
                        </a:rPr>
                        <a:t>Accesibility</a:t>
                      </a: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s-ES" sz="1400" dirty="0" err="1">
                          <a:solidFill>
                            <a:schemeClr val="bg1"/>
                          </a:solidFill>
                          <a:effectLst/>
                        </a:rPr>
                        <a:t>Products</a:t>
                      </a: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 Store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0.190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0.111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1.710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0.088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28329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DS1(W): </a:t>
                      </a:r>
                      <a:r>
                        <a:rPr lang="es-ES" sz="1400" dirty="0" err="1">
                          <a:effectLst/>
                        </a:rPr>
                        <a:t>Accesibility</a:t>
                      </a:r>
                      <a:r>
                        <a:rPr lang="es-ES" sz="1400" dirty="0">
                          <a:effectLst/>
                        </a:rPr>
                        <a:t> </a:t>
                      </a:r>
                      <a:r>
                        <a:rPr lang="es-ES" sz="1400" dirty="0" err="1">
                          <a:effectLst/>
                        </a:rPr>
                        <a:t>Products</a:t>
                      </a:r>
                      <a:r>
                        <a:rPr lang="es-ES" sz="1400" dirty="0">
                          <a:effectLst/>
                        </a:rPr>
                        <a:t>  Web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-0.027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0.153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-0.180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0.857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extLst>
                  <a:ext uri="{0D108BD9-81ED-4DB2-BD59-A6C34878D82A}">
                    <a16:rowId xmlns:a16="http://schemas.microsoft.com/office/drawing/2014/main" val="288154923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DS2(S): </a:t>
                      </a:r>
                      <a:r>
                        <a:rPr lang="es-ES" sz="1400" dirty="0" err="1">
                          <a:effectLst/>
                        </a:rPr>
                        <a:t>Information</a:t>
                      </a:r>
                      <a:r>
                        <a:rPr lang="es-ES" sz="1400" dirty="0">
                          <a:effectLst/>
                        </a:rPr>
                        <a:t> Store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0.101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0.216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0.470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0.642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extLst>
                  <a:ext uri="{0D108BD9-81ED-4DB2-BD59-A6C34878D82A}">
                    <a16:rowId xmlns:a16="http://schemas.microsoft.com/office/drawing/2014/main" val="298428483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DS2(W): </a:t>
                      </a:r>
                      <a:r>
                        <a:rPr lang="es-ES" sz="1400" dirty="0" err="1">
                          <a:effectLst/>
                        </a:rPr>
                        <a:t>Information</a:t>
                      </a:r>
                      <a:r>
                        <a:rPr lang="es-ES" sz="1400" dirty="0">
                          <a:effectLst/>
                        </a:rPr>
                        <a:t> Web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-0.241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0.237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-1.020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0.308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extLst>
                  <a:ext uri="{0D108BD9-81ED-4DB2-BD59-A6C34878D82A}">
                    <a16:rowId xmlns:a16="http://schemas.microsoft.com/office/drawing/2014/main" val="174565026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DS3(S): </a:t>
                      </a:r>
                      <a:r>
                        <a:rPr lang="es-ES" sz="1400" dirty="0" err="1">
                          <a:effectLst/>
                        </a:rPr>
                        <a:t>Assortment</a:t>
                      </a:r>
                      <a:r>
                        <a:rPr lang="es-ES" sz="1400" dirty="0">
                          <a:effectLst/>
                        </a:rPr>
                        <a:t> Store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0.067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0.170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0.390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0.695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extLst>
                  <a:ext uri="{0D108BD9-81ED-4DB2-BD59-A6C34878D82A}">
                    <a16:rowId xmlns:a16="http://schemas.microsoft.com/office/drawing/2014/main" val="101990831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DS3(W): </a:t>
                      </a:r>
                      <a:r>
                        <a:rPr lang="es-ES" sz="1400" dirty="0" err="1">
                          <a:solidFill>
                            <a:schemeClr val="bg1"/>
                          </a:solidFill>
                          <a:effectLst/>
                        </a:rPr>
                        <a:t>Assortment</a:t>
                      </a: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 Web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-0.424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0.209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-2.030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0.042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7694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DS4F(S): </a:t>
                      </a:r>
                      <a:r>
                        <a:rPr lang="es-ES" sz="1400" dirty="0" err="1">
                          <a:effectLst/>
                        </a:rPr>
                        <a:t>Assurance</a:t>
                      </a:r>
                      <a:r>
                        <a:rPr lang="es-ES" sz="1400" dirty="0">
                          <a:effectLst/>
                        </a:rPr>
                        <a:t> </a:t>
                      </a:r>
                      <a:r>
                        <a:rPr lang="es-ES" sz="1400" dirty="0" err="1">
                          <a:effectLst/>
                        </a:rPr>
                        <a:t>Form</a:t>
                      </a:r>
                      <a:r>
                        <a:rPr lang="es-ES" sz="1400" dirty="0">
                          <a:effectLst/>
                        </a:rPr>
                        <a:t> Store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-0.091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0.239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-0.380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0.704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extLst>
                  <a:ext uri="{0D108BD9-81ED-4DB2-BD59-A6C34878D82A}">
                    <a16:rowId xmlns:a16="http://schemas.microsoft.com/office/drawing/2014/main" val="240008436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DS4F(W): </a:t>
                      </a:r>
                      <a:r>
                        <a:rPr lang="es-ES" sz="1400" dirty="0" err="1">
                          <a:effectLst/>
                        </a:rPr>
                        <a:t>Assurance</a:t>
                      </a:r>
                      <a:r>
                        <a:rPr lang="es-ES" sz="1400" dirty="0">
                          <a:effectLst/>
                        </a:rPr>
                        <a:t> </a:t>
                      </a:r>
                      <a:r>
                        <a:rPr lang="es-ES" sz="1400" dirty="0" err="1">
                          <a:effectLst/>
                        </a:rPr>
                        <a:t>Form</a:t>
                      </a:r>
                      <a:r>
                        <a:rPr lang="es-ES" sz="1400" dirty="0">
                          <a:effectLst/>
                        </a:rPr>
                        <a:t> Web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0.160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0.213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0.750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0.453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extLst>
                  <a:ext uri="{0D108BD9-81ED-4DB2-BD59-A6C34878D82A}">
                    <a16:rowId xmlns:a16="http://schemas.microsoft.com/office/drawing/2014/main" val="324184135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DS4T(S) : </a:t>
                      </a:r>
                      <a:r>
                        <a:rPr lang="es-ES" sz="1400" dirty="0" err="1">
                          <a:solidFill>
                            <a:schemeClr val="bg1"/>
                          </a:solidFill>
                          <a:effectLst/>
                        </a:rPr>
                        <a:t>Assurance</a:t>
                      </a: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 Time Store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-0.329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chemeClr val="bg1"/>
                          </a:solidFill>
                          <a:effectLst/>
                        </a:rPr>
                        <a:t>0.172</a:t>
                      </a:r>
                      <a:endParaRPr lang="es-E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chemeClr val="bg1"/>
                          </a:solidFill>
                          <a:effectLst/>
                        </a:rPr>
                        <a:t>-1.910</a:t>
                      </a:r>
                      <a:endParaRPr lang="es-E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chemeClr val="bg1"/>
                          </a:solidFill>
                          <a:effectLst/>
                        </a:rPr>
                        <a:t>0.056</a:t>
                      </a:r>
                      <a:endParaRPr lang="es-E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16505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DS4T(W) : </a:t>
                      </a:r>
                      <a:r>
                        <a:rPr lang="es-ES" sz="1400" dirty="0" err="1">
                          <a:solidFill>
                            <a:schemeClr val="bg1"/>
                          </a:solidFill>
                          <a:effectLst/>
                        </a:rPr>
                        <a:t>Assurance</a:t>
                      </a: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 Time Web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1.208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0.297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4.070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0.000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9123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DS5(S): </a:t>
                      </a:r>
                      <a:r>
                        <a:rPr lang="es-ES" sz="1400" dirty="0" err="1">
                          <a:effectLst/>
                        </a:rPr>
                        <a:t>Ambiance</a:t>
                      </a:r>
                      <a:r>
                        <a:rPr lang="es-ES" sz="1400" dirty="0">
                          <a:effectLst/>
                        </a:rPr>
                        <a:t> Store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0.123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0.185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0.670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0.505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extLst>
                  <a:ext uri="{0D108BD9-81ED-4DB2-BD59-A6C34878D82A}">
                    <a16:rowId xmlns:a16="http://schemas.microsoft.com/office/drawing/2014/main" val="73574629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DS5(W): </a:t>
                      </a:r>
                      <a:r>
                        <a:rPr lang="es-ES" sz="1400" dirty="0" err="1">
                          <a:effectLst/>
                        </a:rPr>
                        <a:t>Ambiance</a:t>
                      </a:r>
                      <a:r>
                        <a:rPr lang="es-ES" sz="1400" dirty="0">
                          <a:effectLst/>
                        </a:rPr>
                        <a:t> Web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0.131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0.238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0.550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0.583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extLst>
                  <a:ext uri="{0D108BD9-81ED-4DB2-BD59-A6C34878D82A}">
                    <a16:rowId xmlns:a16="http://schemas.microsoft.com/office/drawing/2014/main" val="70186918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Access(S)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0.163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0.131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1.250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0.212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extLst>
                  <a:ext uri="{0D108BD9-81ED-4DB2-BD59-A6C34878D82A}">
                    <a16:rowId xmlns:a16="http://schemas.microsoft.com/office/drawing/2014/main" val="216146356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Access(W)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-0.064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0.164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-0.390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0.699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extLst>
                  <a:ext uri="{0D108BD9-81ED-4DB2-BD59-A6C34878D82A}">
                    <a16:rowId xmlns:a16="http://schemas.microsoft.com/office/drawing/2014/main" val="329619042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</a:rPr>
                        <a:t>Return</a:t>
                      </a:r>
                      <a:r>
                        <a:rPr lang="es-ES" sz="1400" dirty="0">
                          <a:effectLst/>
                        </a:rPr>
                        <a:t>(S)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-0.190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0.227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-0.840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0.402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extLst>
                  <a:ext uri="{0D108BD9-81ED-4DB2-BD59-A6C34878D82A}">
                    <a16:rowId xmlns:a16="http://schemas.microsoft.com/office/drawing/2014/main" val="418519559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</a:rPr>
                        <a:t>Return</a:t>
                      </a:r>
                      <a:r>
                        <a:rPr lang="es-ES" sz="1400" dirty="0">
                          <a:effectLst/>
                        </a:rPr>
                        <a:t>(W) 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0.130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0.198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0.660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0.509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extLst>
                  <a:ext uri="{0D108BD9-81ED-4DB2-BD59-A6C34878D82A}">
                    <a16:rowId xmlns:a16="http://schemas.microsoft.com/office/drawing/2014/main" val="167831740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</a:rPr>
                        <a:t>Paym</a:t>
                      </a:r>
                      <a:r>
                        <a:rPr lang="es-ES" sz="1400" dirty="0">
                          <a:effectLst/>
                        </a:rPr>
                        <a:t>(S)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-0.178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0.256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-0.690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0.488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extLst>
                  <a:ext uri="{0D108BD9-81ED-4DB2-BD59-A6C34878D82A}">
                    <a16:rowId xmlns:a16="http://schemas.microsoft.com/office/drawing/2014/main" val="204447058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</a:rPr>
                        <a:t>Paym</a:t>
                      </a:r>
                      <a:r>
                        <a:rPr lang="es-ES" sz="1400" dirty="0">
                          <a:effectLst/>
                        </a:rPr>
                        <a:t>(W)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0.064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0.181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0.350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0.724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extLst>
                  <a:ext uri="{0D108BD9-81ED-4DB2-BD59-A6C34878D82A}">
                    <a16:rowId xmlns:a16="http://schemas.microsoft.com/office/drawing/2014/main" val="171489870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solidFill>
                            <a:schemeClr val="bg1"/>
                          </a:solidFill>
                          <a:effectLst/>
                        </a:rPr>
                        <a:t>priv</a:t>
                      </a: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(W)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chemeClr val="bg1"/>
                          </a:solidFill>
                          <a:effectLst/>
                        </a:rPr>
                        <a:t>3.108</a:t>
                      </a:r>
                      <a:endParaRPr lang="es-E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0.417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7.460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0.000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89058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Brand.prices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-0.002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0.145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-0.020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0.988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extLst>
                  <a:ext uri="{0D108BD9-81ED-4DB2-BD59-A6C34878D82A}">
                    <a16:rowId xmlns:a16="http://schemas.microsoft.com/office/drawing/2014/main" val="257030087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</a:rPr>
                        <a:t>Sending</a:t>
                      </a:r>
                      <a:r>
                        <a:rPr lang="es-ES" sz="1400" dirty="0">
                          <a:effectLst/>
                        </a:rPr>
                        <a:t> </a:t>
                      </a:r>
                      <a:r>
                        <a:rPr lang="es-ES" sz="1400" dirty="0" err="1">
                          <a:effectLst/>
                        </a:rPr>
                        <a:t>fees</a:t>
                      </a:r>
                      <a:r>
                        <a:rPr lang="es-ES" sz="1400" dirty="0">
                          <a:effectLst/>
                        </a:rPr>
                        <a:t>(W)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-0.065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0.148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-0.440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0.661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extLst>
                  <a:ext uri="{0D108BD9-81ED-4DB2-BD59-A6C34878D82A}">
                    <a16:rowId xmlns:a16="http://schemas.microsoft.com/office/drawing/2014/main" val="75668320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</a:rPr>
                        <a:t>Attitudes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0.690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1.092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0.630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0.527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extLst>
                  <a:ext uri="{0D108BD9-81ED-4DB2-BD59-A6C34878D82A}">
                    <a16:rowId xmlns:a16="http://schemas.microsoft.com/office/drawing/2014/main" val="392946387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</a:rPr>
                        <a:t>Characteristics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2.796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1.847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1.510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0.130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2" marR="40612" marT="0" marB="0" anchor="b"/>
                </a:tc>
                <a:extLst>
                  <a:ext uri="{0D108BD9-81ED-4DB2-BD59-A6C34878D82A}">
                    <a16:rowId xmlns:a16="http://schemas.microsoft.com/office/drawing/2014/main" val="3296544467"/>
                  </a:ext>
                </a:extLst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196884"/>
              </p:ext>
            </p:extLst>
          </p:nvPr>
        </p:nvGraphicFramePr>
        <p:xfrm>
          <a:off x="7702478" y="5537859"/>
          <a:ext cx="1441522" cy="7620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441522">
                  <a:extLst>
                    <a:ext uri="{9D8B030D-6E8A-4147-A177-3AD203B41FA5}">
                      <a16:colId xmlns:a16="http://schemas.microsoft.com/office/drawing/2014/main" val="186788893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Number of obs 372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9814541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LR chi2(23): 269.050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3470493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Prob &gt; chi2: 0.000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49412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>
                          <a:effectLst/>
                        </a:rPr>
                        <a:t>Pseudo</a:t>
                      </a:r>
                      <a:r>
                        <a:rPr lang="es-ES" sz="1100" dirty="0">
                          <a:effectLst/>
                        </a:rPr>
                        <a:t> R2: 0.605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362157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200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7615" y="-39453"/>
            <a:ext cx="7886700" cy="1305545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900"/>
              </a:spcAft>
            </a:pPr>
            <a:r>
              <a:rPr lang="es-ES" sz="3600" dirty="0"/>
              <a:t>DISCUSSION (II)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8300" y="1566863"/>
            <a:ext cx="7824054" cy="406876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buNone/>
            </a:pPr>
            <a:r>
              <a:rPr lang="en-GB" dirty="0"/>
              <a:t>Being</a:t>
            </a:r>
            <a:r>
              <a:rPr lang="en-GB" b="1" dirty="0"/>
              <a:t> complete blender </a:t>
            </a:r>
            <a:r>
              <a:rPr lang="en-GB" dirty="0"/>
              <a:t>(purchasing at both channels)  is</a:t>
            </a:r>
            <a:r>
              <a:rPr lang="en-GB" b="1" dirty="0"/>
              <a:t> more likely </a:t>
            </a:r>
            <a:r>
              <a:rPr lang="en-GB" dirty="0"/>
              <a:t>than incomplete blender (purchasing in one channel and using services of both) if: </a:t>
            </a:r>
          </a:p>
          <a:p>
            <a:pPr marL="725488" lvl="1" indent="-268288"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</a:pPr>
            <a:r>
              <a:rPr lang="en-GB" dirty="0"/>
              <a:t>Store </a:t>
            </a:r>
            <a:r>
              <a:rPr lang="en-GB" b="1" dirty="0"/>
              <a:t>location</a:t>
            </a:r>
            <a:r>
              <a:rPr lang="en-GB" dirty="0"/>
              <a:t> is </a:t>
            </a:r>
            <a:r>
              <a:rPr lang="en-GB" b="1" dirty="0"/>
              <a:t>convenient</a:t>
            </a:r>
          </a:p>
          <a:p>
            <a:pPr marL="725488" lvl="1" indent="-268288"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</a:pPr>
            <a:r>
              <a:rPr lang="en-GB" b="1" dirty="0"/>
              <a:t>Assortment</a:t>
            </a:r>
            <a:r>
              <a:rPr lang="en-GB" dirty="0"/>
              <a:t> in the </a:t>
            </a:r>
            <a:r>
              <a:rPr lang="en-GB" b="1" dirty="0"/>
              <a:t>online</a:t>
            </a:r>
            <a:r>
              <a:rPr lang="en-GB" dirty="0"/>
              <a:t> channel is </a:t>
            </a:r>
            <a:r>
              <a:rPr lang="en-GB" b="1" dirty="0"/>
              <a:t>low</a:t>
            </a:r>
          </a:p>
          <a:p>
            <a:pPr marL="725488" lvl="1" indent="-268288"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</a:pPr>
            <a:r>
              <a:rPr lang="en-GB" b="1" dirty="0"/>
              <a:t>Assurance in time </a:t>
            </a:r>
            <a:r>
              <a:rPr lang="en-GB" dirty="0"/>
              <a:t>is </a:t>
            </a:r>
            <a:r>
              <a:rPr lang="en-GB" b="1" dirty="0"/>
              <a:t>high</a:t>
            </a:r>
            <a:r>
              <a:rPr lang="en-GB" dirty="0"/>
              <a:t> in the </a:t>
            </a:r>
            <a:r>
              <a:rPr lang="en-GB" b="1" dirty="0"/>
              <a:t>online</a:t>
            </a:r>
            <a:r>
              <a:rPr lang="en-GB" dirty="0"/>
              <a:t> channel and </a:t>
            </a:r>
            <a:r>
              <a:rPr lang="en-GB" b="1" dirty="0"/>
              <a:t>low</a:t>
            </a:r>
            <a:r>
              <a:rPr lang="en-GB" dirty="0"/>
              <a:t> in the </a:t>
            </a:r>
            <a:r>
              <a:rPr lang="en-GB" b="1" dirty="0"/>
              <a:t>store</a:t>
            </a:r>
            <a:r>
              <a:rPr lang="en-GB" dirty="0"/>
              <a:t> channel</a:t>
            </a:r>
          </a:p>
          <a:p>
            <a:pPr marL="457200" lvl="1" indent="0"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buNone/>
            </a:pPr>
            <a:endParaRPr lang="en-GB" dirty="0"/>
          </a:p>
          <a:p>
            <a:pPr marL="0" indent="0"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buNone/>
            </a:pPr>
            <a:endParaRPr lang="en-GB" sz="18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role of distribution services in multichannel and omnichannel behavior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pPr/>
              <a:t>33</a:t>
            </a:fld>
            <a:endParaRPr lang="es-ES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545050" y="1266092"/>
            <a:ext cx="806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216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609601" y="365126"/>
            <a:ext cx="7941609" cy="1325563"/>
          </a:xfrm>
        </p:spPr>
        <p:txBody>
          <a:bodyPr>
            <a:normAutofit/>
          </a:bodyPr>
          <a:lstStyle/>
          <a:p>
            <a:pPr algn="ctr"/>
            <a:r>
              <a:rPr lang="es-ES" sz="3300" dirty="0"/>
              <a:t>TWO CAVEATS</a:t>
            </a:r>
          </a:p>
        </p:txBody>
      </p:sp>
      <p:sp>
        <p:nvSpPr>
          <p:cNvPr id="11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role of distribution services in multichannel and </a:t>
            </a:r>
            <a:r>
              <a:rPr lang="en-US" dirty="0" err="1"/>
              <a:t>omnichannel</a:t>
            </a:r>
            <a:r>
              <a:rPr lang="en-US" dirty="0"/>
              <a:t> behavior</a:t>
            </a:r>
            <a:endParaRPr lang="es-E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514905" y="1415480"/>
            <a:ext cx="806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Marcador de contenido 6"/>
          <p:cNvSpPr>
            <a:spLocks noGrp="1"/>
          </p:cNvSpPr>
          <p:nvPr>
            <p:ph idx="1"/>
          </p:nvPr>
        </p:nvSpPr>
        <p:spPr>
          <a:xfrm>
            <a:off x="903357" y="2172807"/>
            <a:ext cx="7354095" cy="2630012"/>
          </a:xfrm>
        </p:spPr>
        <p:txBody>
          <a:bodyPr>
            <a:noAutofit/>
          </a:bodyPr>
          <a:lstStyle/>
          <a:p>
            <a:pPr marL="268288" indent="-268288">
              <a:lnSpc>
                <a:spcPct val="120000"/>
              </a:lnSpc>
              <a:spcBef>
                <a:spcPts val="1800"/>
              </a:spcBef>
              <a:spcAft>
                <a:spcPts val="1800"/>
              </a:spcAft>
              <a:tabLst>
                <a:tab pos="1212026" algn="l"/>
              </a:tabLst>
            </a:pPr>
            <a:r>
              <a:rPr lang="en-GB" sz="2400" dirty="0"/>
              <a:t>The </a:t>
            </a:r>
            <a:r>
              <a:rPr lang="en-GB" sz="2400" b="1" dirty="0"/>
              <a:t>role of DS </a:t>
            </a:r>
            <a:r>
              <a:rPr lang="en-GB" sz="2400" dirty="0"/>
              <a:t>depends partly on the relative share of each channel in one context</a:t>
            </a:r>
          </a:p>
          <a:p>
            <a:pPr marL="268288" indent="-268288">
              <a:lnSpc>
                <a:spcPct val="120000"/>
              </a:lnSpc>
              <a:spcBef>
                <a:spcPts val="1800"/>
              </a:spcBef>
              <a:spcAft>
                <a:spcPts val="1800"/>
              </a:spcAft>
              <a:tabLst>
                <a:tab pos="1212026" algn="l"/>
              </a:tabLst>
            </a:pPr>
            <a:r>
              <a:rPr lang="en-GB" sz="2400" dirty="0"/>
              <a:t>Great differences between product categories (i.e. apparel, music, videogames, electronics..)</a:t>
            </a:r>
          </a:p>
          <a:p>
            <a:pPr marL="268288" indent="-268288">
              <a:lnSpc>
                <a:spcPct val="120000"/>
              </a:lnSpc>
              <a:spcBef>
                <a:spcPts val="1800"/>
              </a:spcBef>
              <a:spcAft>
                <a:spcPts val="1800"/>
              </a:spcAft>
              <a:tabLst>
                <a:tab pos="1212026" algn="l"/>
              </a:tabLst>
            </a:pPr>
            <a:endParaRPr lang="en-GB" dirty="0"/>
          </a:p>
          <a:p>
            <a:pPr marL="725488" lvl="1" indent="-268288">
              <a:lnSpc>
                <a:spcPct val="120000"/>
              </a:lnSpc>
              <a:spcBef>
                <a:spcPts val="1800"/>
              </a:spcBef>
              <a:spcAft>
                <a:spcPts val="1800"/>
              </a:spcAft>
              <a:tabLst>
                <a:tab pos="1212026" algn="l"/>
              </a:tabLst>
            </a:pPr>
            <a:endParaRPr lang="en-GB" dirty="0"/>
          </a:p>
          <a:p>
            <a:pPr marL="268288" indent="-268288">
              <a:lnSpc>
                <a:spcPct val="120000"/>
              </a:lnSpc>
              <a:spcBef>
                <a:spcPts val="1800"/>
              </a:spcBef>
              <a:spcAft>
                <a:spcPts val="1800"/>
              </a:spcAft>
              <a:tabLst>
                <a:tab pos="1212026" algn="l"/>
              </a:tabLst>
            </a:pPr>
            <a:endParaRPr lang="en-GB" sz="24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pPr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0888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2205" y="-18456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s-ES" sz="3000" dirty="0"/>
              <a:t>FUTURE STEPS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role of distribution services in multichannel and omnichannel behavior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pPr/>
              <a:t>35</a:t>
            </a:fld>
            <a:endParaRPr lang="es-ES"/>
          </a:p>
        </p:txBody>
      </p:sp>
      <p:cxnSp>
        <p:nvCxnSpPr>
          <p:cNvPr id="28" name="Conector recto 27"/>
          <p:cNvCxnSpPr/>
          <p:nvPr/>
        </p:nvCxnSpPr>
        <p:spPr>
          <a:xfrm>
            <a:off x="514905" y="845208"/>
            <a:ext cx="806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Marcador de contenido 6"/>
          <p:cNvSpPr>
            <a:spLocks noGrp="1"/>
          </p:cNvSpPr>
          <p:nvPr>
            <p:ph idx="1"/>
          </p:nvPr>
        </p:nvSpPr>
        <p:spPr>
          <a:xfrm>
            <a:off x="869857" y="1436789"/>
            <a:ext cx="7354095" cy="4919562"/>
          </a:xfrm>
        </p:spPr>
        <p:txBody>
          <a:bodyPr>
            <a:noAutofit/>
          </a:bodyPr>
          <a:lstStyle/>
          <a:p>
            <a:pPr marL="268288" indent="-268288">
              <a:lnSpc>
                <a:spcPct val="120000"/>
              </a:lnSpc>
              <a:spcBef>
                <a:spcPts val="1800"/>
              </a:spcBef>
              <a:spcAft>
                <a:spcPts val="1800"/>
              </a:spcAft>
              <a:tabLst>
                <a:tab pos="1212026" algn="l"/>
              </a:tabLst>
            </a:pPr>
            <a:r>
              <a:rPr lang="en-GB" dirty="0"/>
              <a:t>All segments, reaching the last level: the five segments (</a:t>
            </a:r>
            <a:r>
              <a:rPr lang="en-GB" dirty="0" err="1"/>
              <a:t>modelization</a:t>
            </a:r>
            <a:r>
              <a:rPr lang="en-GB" dirty="0"/>
              <a:t> and estimation procedure)</a:t>
            </a:r>
          </a:p>
          <a:p>
            <a:pPr marL="268288" indent="-268288">
              <a:lnSpc>
                <a:spcPct val="120000"/>
              </a:lnSpc>
              <a:spcBef>
                <a:spcPts val="1800"/>
              </a:spcBef>
              <a:spcAft>
                <a:spcPts val="1800"/>
              </a:spcAft>
              <a:tabLst>
                <a:tab pos="1212026" algn="l"/>
              </a:tabLst>
            </a:pPr>
            <a:r>
              <a:rPr lang="en-GB" dirty="0"/>
              <a:t>Segmentation Results: Relationship with satisfaction and loyalty</a:t>
            </a:r>
            <a:endParaRPr lang="en-GB" sz="3200" dirty="0"/>
          </a:p>
          <a:p>
            <a:pPr marL="725488" lvl="1" indent="-268288">
              <a:lnSpc>
                <a:spcPct val="120000"/>
              </a:lnSpc>
              <a:spcBef>
                <a:spcPts val="1800"/>
              </a:spcBef>
              <a:spcAft>
                <a:spcPts val="1800"/>
              </a:spcAft>
              <a:tabLst>
                <a:tab pos="1212026" algn="l"/>
              </a:tabLst>
            </a:pPr>
            <a:endParaRPr lang="en-GB" sz="2800" dirty="0"/>
          </a:p>
          <a:p>
            <a:pPr marL="268288" indent="-268288">
              <a:lnSpc>
                <a:spcPct val="120000"/>
              </a:lnSpc>
              <a:spcBef>
                <a:spcPts val="1800"/>
              </a:spcBef>
              <a:spcAft>
                <a:spcPts val="1800"/>
              </a:spcAft>
              <a:tabLst>
                <a:tab pos="1212026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9804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5400" dirty="0"/>
          </a:p>
          <a:p>
            <a:pPr marL="457200" lvl="1" indent="0">
              <a:buNone/>
            </a:pPr>
            <a:r>
              <a:rPr lang="es-ES" sz="5000" dirty="0"/>
              <a:t>THANK YOU!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role of distribution services in multichannel and omnichannel behavior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pPr/>
              <a:t>36</a:t>
            </a:fld>
            <a:endParaRPr lang="es-ES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82571" cy="658512"/>
          </a:xfrm>
          <a:prstGeom prst="rect">
            <a:avLst/>
          </a:prstGeom>
        </p:spPr>
      </p:pic>
      <p:sp>
        <p:nvSpPr>
          <p:cNvPr id="7" name="Subtítulo 2"/>
          <p:cNvSpPr txBox="1">
            <a:spLocks/>
          </p:cNvSpPr>
          <p:nvPr/>
        </p:nvSpPr>
        <p:spPr>
          <a:xfrm>
            <a:off x="497150" y="5368413"/>
            <a:ext cx="7970477" cy="712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b="1" dirty="0">
                <a:latin typeface="Calibri" panose="020F0502020204030204" pitchFamily="34" charset="0"/>
              </a:rPr>
              <a:t>Madrid, </a:t>
            </a:r>
            <a:r>
              <a:rPr lang="es-ES" b="1" dirty="0" err="1">
                <a:latin typeface="Calibri" panose="020F0502020204030204" pitchFamily="34" charset="0"/>
              </a:rPr>
              <a:t>January</a:t>
            </a:r>
            <a:r>
              <a:rPr lang="es-ES" b="1" dirty="0">
                <a:latin typeface="Calibri" panose="020F0502020204030204" pitchFamily="34" charset="0"/>
              </a:rPr>
              <a:t> 26-28 2017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301840" y="3648723"/>
            <a:ext cx="8442665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575" y="139816"/>
            <a:ext cx="1042987" cy="53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24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role of distribution services in multichannel and omnichannel behavior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pPr/>
              <a:t>37</a:t>
            </a:fld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18942" y="278177"/>
            <a:ext cx="7876835" cy="49708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spcAft>
                <a:spcPts val="900"/>
              </a:spcAft>
            </a:pPr>
            <a:r>
              <a:rPr lang="es-ES" sz="2550" dirty="0"/>
              <a:t>DESCRIPTIVE STATISTICS: DS</a:t>
            </a: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948235"/>
              </p:ext>
            </p:extLst>
          </p:nvPr>
        </p:nvGraphicFramePr>
        <p:xfrm>
          <a:off x="215901" y="873132"/>
          <a:ext cx="8785225" cy="5324210"/>
        </p:xfrm>
        <a:graphic>
          <a:graphicData uri="http://schemas.openxmlformats.org/drawingml/2006/table">
            <a:tbl>
              <a:tblPr/>
              <a:tblGrid>
                <a:gridCol w="580933">
                  <a:extLst>
                    <a:ext uri="{9D8B030D-6E8A-4147-A177-3AD203B41FA5}">
                      <a16:colId xmlns:a16="http://schemas.microsoft.com/office/drawing/2014/main" val="1435720258"/>
                    </a:ext>
                  </a:extLst>
                </a:gridCol>
                <a:gridCol w="7197635">
                  <a:extLst>
                    <a:ext uri="{9D8B030D-6E8A-4147-A177-3AD203B41FA5}">
                      <a16:colId xmlns:a16="http://schemas.microsoft.com/office/drawing/2014/main" val="1665191764"/>
                    </a:ext>
                  </a:extLst>
                </a:gridCol>
                <a:gridCol w="496388">
                  <a:extLst>
                    <a:ext uri="{9D8B030D-6E8A-4147-A177-3AD203B41FA5}">
                      <a16:colId xmlns:a16="http://schemas.microsoft.com/office/drawing/2014/main" val="2418328402"/>
                    </a:ext>
                  </a:extLst>
                </a:gridCol>
                <a:gridCol w="510269">
                  <a:extLst>
                    <a:ext uri="{9D8B030D-6E8A-4147-A177-3AD203B41FA5}">
                      <a16:colId xmlns:a16="http://schemas.microsoft.com/office/drawing/2014/main" val="4064561457"/>
                    </a:ext>
                  </a:extLst>
                </a:gridCol>
              </a:tblGrid>
              <a:tr h="298564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Std. Dev.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740987"/>
                  </a:ext>
                </a:extLst>
              </a:tr>
              <a:tr h="298564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 store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Indique en qué medida la compra en establecimientos físicos de ZARA le permite poder recibir los productos comprados en el lugar donde a Vd. le conviene (hogar, trabajo, establecimiento físico de Zara, otros establecimientos, …)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7.00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2.265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154524"/>
                  </a:ext>
                </a:extLst>
              </a:tr>
              <a:tr h="298564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 web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Indique en qué medida ZARA online le permite poder recibir los productos comprados en el lugar donde a Vd. le conviene (hogar, trabajo, establecimiento físico de ZARA, otros establecimientos, …)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7.79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1.932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5709"/>
                  </a:ext>
                </a:extLst>
              </a:tr>
              <a:tr h="316658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 store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Indique en qué medida es suficiente la información que le proporciona el establecimiento físico de ZARA sobre las características de los productos: precio, forma de uso, talla, composición,...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7.66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1.671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753926"/>
                  </a:ext>
                </a:extLst>
              </a:tr>
              <a:tr h="316658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 web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Indique en qué medida es suficiente la información que le proporciona la página web de ZARA sobre las características de los productos: precio, forma, talla, composición,...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7.62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1.599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155623"/>
                  </a:ext>
                </a:extLst>
              </a:tr>
              <a:tr h="316658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Assortm store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Indique en qué medida encuentra que las distintas alternativas ofrecidas por los establecimiento físico de ZARA (diferentes tallas, diferentes modelos, …) son suficientes para realizar su compra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7.43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1.707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896700"/>
                  </a:ext>
                </a:extLst>
              </a:tr>
              <a:tr h="316658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Assortm web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Indique en qué medida encuentra que las distintas alternativas ofrecidas por la página web de ZARA (diferentes tallas, diferentes modelos, ... )son suficientes para realizar su compra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7.42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1.775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444369"/>
                  </a:ext>
                </a:extLst>
              </a:tr>
              <a:tr h="316658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AssForm store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Cuando compra los productos a través de establecimientos físicos de ZARA, indique en qué medida las características de los productos recibidos se ciñen, en general, a lo que espera de los mismos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7.62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1.530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184289"/>
                  </a:ext>
                </a:extLst>
              </a:tr>
              <a:tr h="316658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AssForm web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Cuando compra los productos a través de la página web de ZARA, indique en qué medida las características de los productos recibidos se ciñen, en general, a lo que espera de los mismos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7.20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1.792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697710"/>
                  </a:ext>
                </a:extLst>
              </a:tr>
              <a:tr h="316658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AssTime store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Indique en qué medida el tiempo que mantiene ZARA los mismos productos en sus establecimientos físicos le permite poder realizar su compra cuando lo desea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7.09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1.740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367452"/>
                  </a:ext>
                </a:extLst>
              </a:tr>
              <a:tr h="316658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AssTime web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Indique en qué medida el tiempo que mantiene ZARA los mismos productos en página web le permite poder realizar su compra cuando lo desea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7.28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1.874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451846"/>
                  </a:ext>
                </a:extLst>
              </a:tr>
              <a:tr h="31665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Indique en qué medida el plazo de entrega de los productos que adquiere en ZARA online le permite usar el producto en el momento deseado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7.19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1.869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513380"/>
                  </a:ext>
                </a:extLst>
              </a:tr>
              <a:tr h="316658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Ambience store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Indique en qué medida el trato de los empleados de los establecimientos físicos de ZARA le facilitan realizar su compra de forma agradable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7.60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1.818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81015"/>
                  </a:ext>
                </a:extLst>
              </a:tr>
              <a:tr h="31665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Indique en qué medida el orden y limpieza de los establecimientos físicos de ZARA le facilitan realizar su compra de forma agradable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7.58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1.800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45542"/>
                  </a:ext>
                </a:extLst>
              </a:tr>
              <a:tr h="29856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Indique en qué medida las posibilidades de interacción social con otros clientes en los establecimientos físicos de ZARA le facilitan realizar su compra de forma agradable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7.05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2.158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118242"/>
                  </a:ext>
                </a:extLst>
              </a:tr>
              <a:tr h="298564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Ambience web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Indique en qué medida el aspecto de la página web de ZARA le resulta atractivo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7.63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1.643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417311"/>
                  </a:ext>
                </a:extLst>
              </a:tr>
              <a:tr h="31665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Indique en qué medida la página web de ZARA le proporciona un claro directorio de los productos y servicios que ofrece la empresa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7.61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1.544</a:t>
                      </a:r>
                    </a:p>
                  </a:txBody>
                  <a:tcPr marL="4262" marR="4262" marT="4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843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9385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role of distribution services in multichannel and omnichannel behavior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pPr/>
              <a:t>38</a:t>
            </a:fld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18942" y="278177"/>
            <a:ext cx="7876835" cy="49708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spcAft>
                <a:spcPts val="900"/>
              </a:spcAft>
            </a:pPr>
            <a:r>
              <a:rPr lang="es-ES" sz="2550" dirty="0"/>
              <a:t>DESCRIPTIVE STATISTICS: CHANNEL POLICIES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143225"/>
              </p:ext>
            </p:extLst>
          </p:nvPr>
        </p:nvGraphicFramePr>
        <p:xfrm>
          <a:off x="609077" y="1701641"/>
          <a:ext cx="7886700" cy="39116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6697245">
                  <a:extLst>
                    <a:ext uri="{9D8B030D-6E8A-4147-A177-3AD203B41FA5}">
                      <a16:colId xmlns:a16="http://schemas.microsoft.com/office/drawing/2014/main" val="1917324220"/>
                    </a:ext>
                  </a:extLst>
                </a:gridCol>
                <a:gridCol w="662623">
                  <a:extLst>
                    <a:ext uri="{9D8B030D-6E8A-4147-A177-3AD203B41FA5}">
                      <a16:colId xmlns:a16="http://schemas.microsoft.com/office/drawing/2014/main" val="3688801461"/>
                    </a:ext>
                  </a:extLst>
                </a:gridCol>
                <a:gridCol w="526832">
                  <a:extLst>
                    <a:ext uri="{9D8B030D-6E8A-4147-A177-3AD203B41FA5}">
                      <a16:colId xmlns:a16="http://schemas.microsoft.com/office/drawing/2014/main" val="2401901089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Variable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Mean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Std. Dev.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452717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>
                          <a:effectLst/>
                        </a:rPr>
                        <a:t>Indique en qué medida le resulta fácil acceder a la página web de ZARA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>
                          <a:effectLst/>
                        </a:rPr>
                        <a:t>8.43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 dirty="0">
                          <a:effectLst/>
                        </a:rPr>
                        <a:t>1.63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1777339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>
                          <a:effectLst/>
                        </a:rPr>
                        <a:t>Indique en qué medida el procedimiento de devolución de los productos establecido por los establecimientos físicos de ZARA  se ajusta a sus necesidades 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>
                          <a:effectLst/>
                        </a:rPr>
                        <a:t>7.81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>
                          <a:effectLst/>
                        </a:rPr>
                        <a:t>1.67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4996396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>
                          <a:effectLst/>
                        </a:rPr>
                        <a:t>Indique en qué medida el procedimiento de devolución de los productos establecido por ZARA online se ajusta a sus necesidades 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>
                          <a:effectLst/>
                        </a:rPr>
                        <a:t>7.28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>
                          <a:effectLst/>
                        </a:rPr>
                        <a:t>1.87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2260968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>
                          <a:effectLst/>
                        </a:rPr>
                        <a:t>Indique en qué medida las modalidades de pago ofrecidas por los establecimientos físicos de ZARA se ajusta a sus necesidades 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>
                          <a:effectLst/>
                        </a:rPr>
                        <a:t>8.20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>
                          <a:effectLst/>
                        </a:rPr>
                        <a:t>1.57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109953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>
                          <a:effectLst/>
                        </a:rPr>
                        <a:t>Indique en qué medida las modalidades de pago ofrecidas por ZARA online se ajusta a sus necesidades 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>
                          <a:effectLst/>
                        </a:rPr>
                        <a:t>7.79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>
                          <a:effectLst/>
                        </a:rPr>
                        <a:t>1.75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7997473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>
                          <a:effectLst/>
                        </a:rPr>
                        <a:t>Indique en qué medida la información que obtiene sobre la política de privacidad y seguridad seguida por la página web de ZARA le aporta tranquilidad en sus compras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>
                          <a:effectLst/>
                        </a:rPr>
                        <a:t>2.26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>
                          <a:effectLst/>
                        </a:rPr>
                        <a:t>1.20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049350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>
                          <a:effectLst/>
                        </a:rPr>
                        <a:t>Indique en qué medida los precios de ZARA en sus establecimientos físicos, en relación a otras marcas son  + Indique en qué medida los precios de ZARA en su página web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>
                          <a:effectLst/>
                        </a:rPr>
                        <a:t>6.27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>
                          <a:effectLst/>
                        </a:rPr>
                        <a:t>1.59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887573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>
                          <a:effectLst/>
                        </a:rPr>
                        <a:t>Indique en qué medida los gastos de envío de ZARA online, en relación a otros establecimientos online le parecieron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>
                          <a:effectLst/>
                        </a:rPr>
                        <a:t>5.80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 dirty="0">
                          <a:effectLst/>
                        </a:rPr>
                        <a:t>1.70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208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0853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role of distribution services in multichannel and omnichannel behavior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pPr/>
              <a:t>39</a:t>
            </a:fld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18942" y="278177"/>
            <a:ext cx="7876835" cy="49708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spcAft>
                <a:spcPts val="900"/>
              </a:spcAft>
            </a:pPr>
            <a:r>
              <a:rPr lang="es-ES" sz="2400" dirty="0"/>
              <a:t>DESCRIPTIVE STATISTICS: </a:t>
            </a:r>
            <a:r>
              <a:rPr lang="es-ES" sz="2400" dirty="0" err="1"/>
              <a:t>Attitudes</a:t>
            </a:r>
            <a:r>
              <a:rPr lang="es-ES" sz="2400" dirty="0"/>
              <a:t> and </a:t>
            </a:r>
            <a:r>
              <a:rPr lang="es-ES" sz="2400" dirty="0" err="1"/>
              <a:t>Customer</a:t>
            </a:r>
            <a:r>
              <a:rPr lang="es-ES" sz="2400" dirty="0"/>
              <a:t> </a:t>
            </a:r>
            <a:r>
              <a:rPr lang="es-ES" sz="2400" dirty="0" err="1"/>
              <a:t>Characteristics</a:t>
            </a:r>
            <a:endParaRPr lang="es-ES" sz="2400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884112"/>
              </p:ext>
            </p:extLst>
          </p:nvPr>
        </p:nvGraphicFramePr>
        <p:xfrm>
          <a:off x="609077" y="1519651"/>
          <a:ext cx="7886700" cy="3719134"/>
        </p:xfrm>
        <a:graphic>
          <a:graphicData uri="http://schemas.openxmlformats.org/drawingml/2006/table">
            <a:tbl>
              <a:tblPr/>
              <a:tblGrid>
                <a:gridCol w="5784106">
                  <a:extLst>
                    <a:ext uri="{9D8B030D-6E8A-4147-A177-3AD203B41FA5}">
                      <a16:colId xmlns:a16="http://schemas.microsoft.com/office/drawing/2014/main" val="957785912"/>
                    </a:ext>
                  </a:extLst>
                </a:gridCol>
                <a:gridCol w="1052086">
                  <a:extLst>
                    <a:ext uri="{9D8B030D-6E8A-4147-A177-3AD203B41FA5}">
                      <a16:colId xmlns:a16="http://schemas.microsoft.com/office/drawing/2014/main" val="3386315794"/>
                    </a:ext>
                  </a:extLst>
                </a:gridCol>
                <a:gridCol w="1050508">
                  <a:extLst>
                    <a:ext uri="{9D8B030D-6E8A-4147-A177-3AD203B41FA5}">
                      <a16:colId xmlns:a16="http://schemas.microsoft.com/office/drawing/2014/main" val="3477067334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Variables</a:t>
                      </a: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Std. Dev.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011027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Actitud innovadora ante el uso de nuevos canales</a:t>
                      </a: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16036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 su experiencia de compra en los últimos 12 meses, ¿cuántas de sus compras han sido de la marca ZARA? </a:t>
                      </a: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5776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cada 10 veces que compra en establecimientos físicos de marcas similares a ZARA, ¿cuántas veces lo hace en establecimientos físicos de ZARA?</a:t>
                      </a: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8827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cada 10 veces que compra a través de páginas web de marcas similares a Zara, ¿cuántas veces lo hace en la página web de ZARA?</a:t>
                      </a: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8565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Sexo</a:t>
                      </a: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01965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Edad</a:t>
                      </a: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92084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Nivel de ingresos</a:t>
                      </a: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18063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Distancia a la tienda más cercana</a:t>
                      </a: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404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24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dirty="0"/>
              <a:t>The pervasiveness of online channels </a:t>
            </a:r>
            <a:endParaRPr lang="es-ES" sz="3600" dirty="0">
              <a:latin typeface="+mj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1350" y="1690689"/>
            <a:ext cx="8064000" cy="4665662"/>
          </a:xfrm>
        </p:spPr>
        <p:txBody>
          <a:bodyPr>
            <a:normAutofit/>
          </a:bodyPr>
          <a:lstStyle/>
          <a:p>
            <a:r>
              <a:rPr lang="en-US" dirty="0"/>
              <a:t>The deployment of online channels by companies has reached penetration rates close to total </a:t>
            </a:r>
          </a:p>
          <a:p>
            <a:r>
              <a:rPr lang="en-US" dirty="0"/>
              <a:t>In Europe (2014) 80% of companies were selling online </a:t>
            </a:r>
            <a:r>
              <a:rPr lang="en-US" b="1" dirty="0"/>
              <a:t>using their own websites or apps </a:t>
            </a:r>
            <a:r>
              <a:rPr lang="en-US" dirty="0"/>
              <a:t>(internal channels)</a:t>
            </a:r>
          </a:p>
          <a:p>
            <a:r>
              <a:rPr lang="en-US" dirty="0"/>
              <a:t>Around one third used </a:t>
            </a:r>
            <a:r>
              <a:rPr lang="en-US" b="1" dirty="0"/>
              <a:t>small (35%) or large (33%) commercial platforms</a:t>
            </a:r>
            <a:r>
              <a:rPr lang="en-US" dirty="0"/>
              <a:t> (external channels) and 22% used EDI-type transactions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700" dirty="0"/>
              <a:t> (Source: Companies engaged in online activities EC EUROBAROMETER 2015)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role of distribution services in multichannel and omnichannel behavior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pPr/>
              <a:t>4</a:t>
            </a:fld>
            <a:endParaRPr lang="es-ES"/>
          </a:p>
        </p:txBody>
      </p:sp>
      <p:cxnSp>
        <p:nvCxnSpPr>
          <p:cNvPr id="6" name="Conector recto 5"/>
          <p:cNvCxnSpPr/>
          <p:nvPr/>
        </p:nvCxnSpPr>
        <p:spPr>
          <a:xfrm>
            <a:off x="451350" y="1376038"/>
            <a:ext cx="806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50" y="4676805"/>
            <a:ext cx="1028700" cy="160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624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dirty="0"/>
              <a:t>OUR PERSPECTIVE AND THE PREMISES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606858"/>
            <a:ext cx="7615238" cy="4749493"/>
          </a:xfrm>
        </p:spPr>
        <p:txBody>
          <a:bodyPr>
            <a:normAutofit fontScale="92500"/>
          </a:bodyPr>
          <a:lstStyle/>
          <a:p>
            <a:pPr marL="268288" lvl="1" indent="-268288">
              <a:lnSpc>
                <a:spcPct val="130000"/>
              </a:lnSpc>
              <a:spcBef>
                <a:spcPts val="1800"/>
              </a:spcBef>
            </a:pPr>
            <a:r>
              <a:rPr lang="en-US" sz="2200" dirty="0"/>
              <a:t>A retailer wants to understand the customer behavior. </a:t>
            </a:r>
          </a:p>
          <a:p>
            <a:pPr marL="268288" lvl="1" indent="-268288">
              <a:lnSpc>
                <a:spcPct val="130000"/>
              </a:lnSpc>
              <a:spcBef>
                <a:spcPts val="1800"/>
              </a:spcBef>
            </a:pPr>
            <a:r>
              <a:rPr lang="en-US" sz="2200" dirty="0"/>
              <a:t>If </a:t>
            </a:r>
            <a:r>
              <a:rPr lang="en-US" sz="2200" b="1" dirty="0"/>
              <a:t>omni customers behave differently </a:t>
            </a:r>
            <a:r>
              <a:rPr lang="en-US" sz="2200" dirty="0"/>
              <a:t>than non-omni customers, this is likely to affect their purchase decisions and, thus, </a:t>
            </a:r>
            <a:r>
              <a:rPr lang="en-US" sz="2200" b="1" dirty="0"/>
              <a:t>profits</a:t>
            </a:r>
            <a:r>
              <a:rPr lang="en-US" sz="2200" dirty="0"/>
              <a:t>, sales and growth</a:t>
            </a:r>
          </a:p>
          <a:p>
            <a:pPr marL="268288" lvl="1" indent="-268288">
              <a:lnSpc>
                <a:spcPct val="130000"/>
              </a:lnSpc>
              <a:spcBef>
                <a:spcPts val="1800"/>
              </a:spcBef>
            </a:pPr>
            <a:r>
              <a:rPr lang="en-US" sz="2200" dirty="0"/>
              <a:t>Our perspective is that DS are the </a:t>
            </a:r>
            <a:r>
              <a:rPr lang="en-US" sz="2200" b="1" dirty="0"/>
              <a:t>core component </a:t>
            </a:r>
            <a:r>
              <a:rPr lang="en-US" sz="2200" dirty="0"/>
              <a:t>for modelling the shopping multichannel and omnichannel behaviors</a:t>
            </a:r>
          </a:p>
          <a:p>
            <a:pPr marL="268288" lvl="1" indent="-268288">
              <a:lnSpc>
                <a:spcPct val="130000"/>
              </a:lnSpc>
              <a:spcBef>
                <a:spcPts val="1800"/>
              </a:spcBef>
            </a:pPr>
            <a:r>
              <a:rPr lang="en-US" sz="2200" dirty="0"/>
              <a:t>The premises are: (1) The </a:t>
            </a:r>
            <a:r>
              <a:rPr lang="en-US" sz="2200" b="1" dirty="0"/>
              <a:t>demand of DS levels </a:t>
            </a:r>
            <a:r>
              <a:rPr lang="en-US" sz="2200" dirty="0"/>
              <a:t>by customers varies between shopping occasions, (2) there are </a:t>
            </a:r>
            <a:r>
              <a:rPr lang="en-US" sz="2200" b="1" dirty="0"/>
              <a:t>inter-channel differences </a:t>
            </a:r>
            <a:r>
              <a:rPr lang="en-US" sz="2200" dirty="0"/>
              <a:t>in the DS levels provided, and (3) Customers try to </a:t>
            </a:r>
            <a:r>
              <a:rPr lang="en-US" sz="2200" b="1" dirty="0"/>
              <a:t>optimize the mix of DS</a:t>
            </a:r>
            <a:r>
              <a:rPr lang="en-US" sz="2200" dirty="0"/>
              <a:t> consumed in every shopping occasion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role of distribution services in multichannel and omnichannel behavior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pPr/>
              <a:t>40</a:t>
            </a:fld>
            <a:endParaRPr lang="es-ES"/>
          </a:p>
        </p:txBody>
      </p:sp>
      <p:cxnSp>
        <p:nvCxnSpPr>
          <p:cNvPr id="6" name="Conector recto 5"/>
          <p:cNvCxnSpPr/>
          <p:nvPr/>
        </p:nvCxnSpPr>
        <p:spPr>
          <a:xfrm>
            <a:off x="514905" y="1415480"/>
            <a:ext cx="806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273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365126"/>
            <a:ext cx="7941609" cy="1325563"/>
          </a:xfrm>
        </p:spPr>
        <p:txBody>
          <a:bodyPr>
            <a:normAutofit/>
          </a:bodyPr>
          <a:lstStyle/>
          <a:p>
            <a:pPr algn="ctr"/>
            <a:r>
              <a:rPr lang="es-ES" sz="3300" dirty="0"/>
              <a:t>THE SEGMENTATION OF THE CUSTOMER BASE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863600" y="2133601"/>
            <a:ext cx="7354095" cy="3293270"/>
          </a:xfrm>
        </p:spPr>
        <p:txBody>
          <a:bodyPr>
            <a:normAutofit/>
          </a:bodyPr>
          <a:lstStyle/>
          <a:p>
            <a:pPr marL="268288" lvl="1" indent="-268288">
              <a:spcBef>
                <a:spcPts val="1800"/>
              </a:spcBef>
            </a:pPr>
            <a:r>
              <a:rPr lang="en-US" sz="2200" dirty="0"/>
              <a:t>With these premises, for companies operating with a </a:t>
            </a:r>
            <a:r>
              <a:rPr lang="en-US" sz="2200" b="1" dirty="0"/>
              <a:t>multichannel customer strategy </a:t>
            </a:r>
            <a:r>
              <a:rPr lang="en-US" sz="2200" dirty="0"/>
              <a:t>(</a:t>
            </a:r>
            <a:r>
              <a:rPr lang="en-US" sz="2200" dirty="0" err="1"/>
              <a:t>Verhoef</a:t>
            </a:r>
            <a:r>
              <a:rPr lang="en-US" sz="2200" dirty="0"/>
              <a:t> et al 2007), the transversal provision of DS services conveniently connected would result in a </a:t>
            </a:r>
            <a:r>
              <a:rPr lang="en-US" sz="2200" b="1" dirty="0"/>
              <a:t>natural segmentation </a:t>
            </a:r>
            <a:r>
              <a:rPr lang="en-US" sz="2200" dirty="0"/>
              <a:t>of their customer base in terms of the </a:t>
            </a:r>
            <a:r>
              <a:rPr lang="en-US" sz="2200" b="1" dirty="0"/>
              <a:t>channel choice</a:t>
            </a:r>
            <a:r>
              <a:rPr lang="en-US" sz="2200" dirty="0"/>
              <a:t> and the </a:t>
            </a:r>
            <a:r>
              <a:rPr lang="en-US" sz="2200" b="1" dirty="0"/>
              <a:t>DS blending behaviors</a:t>
            </a:r>
            <a:endParaRPr lang="es-ES" sz="2200" b="1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role of distribution services in multichannel and omnichannel behavior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pPr/>
              <a:t>41</a:t>
            </a:fld>
            <a:endParaRPr lang="es-ES"/>
          </a:p>
        </p:txBody>
      </p:sp>
      <p:cxnSp>
        <p:nvCxnSpPr>
          <p:cNvPr id="6" name="Conector recto 5"/>
          <p:cNvCxnSpPr/>
          <p:nvPr/>
        </p:nvCxnSpPr>
        <p:spPr>
          <a:xfrm>
            <a:off x="514905" y="1415480"/>
            <a:ext cx="806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87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dirty="0"/>
              <a:t>The growth of </a:t>
            </a:r>
            <a:r>
              <a:rPr lang="en-GB" sz="3600" dirty="0" err="1"/>
              <a:t>omnichannel</a:t>
            </a:r>
            <a:r>
              <a:rPr lang="en-GB" sz="3600" dirty="0"/>
              <a:t> behaviour</a:t>
            </a:r>
            <a:endParaRPr lang="es-ES" sz="3600" dirty="0">
              <a:latin typeface="+mj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1350" y="1690689"/>
            <a:ext cx="8064000" cy="4665662"/>
          </a:xfrm>
        </p:spPr>
        <p:txBody>
          <a:bodyPr>
            <a:normAutofit/>
          </a:bodyPr>
          <a:lstStyle/>
          <a:p>
            <a:r>
              <a:rPr lang="en-US" dirty="0"/>
              <a:t>Spain: in 2016, 35% of population (16-74 years) purchase online </a:t>
            </a:r>
            <a:r>
              <a:rPr lang="en-US" sz="2000" dirty="0"/>
              <a:t>(Source: INE)</a:t>
            </a:r>
          </a:p>
          <a:p>
            <a:r>
              <a:rPr lang="en-US" dirty="0"/>
              <a:t>Spain: in 2015, 46% of consumers purchasing online say their buying behavior is influenced by reviews, and 31% compared prices using mobile in store </a:t>
            </a:r>
            <a:r>
              <a:rPr lang="en-US" sz="2000" dirty="0"/>
              <a:t>(Source: PwC 2016 Total Retail Survey http://www.pwc.com/gx/en/industries/retail-consumer/global-total-retail.html)</a:t>
            </a:r>
            <a:endParaRPr lang="en-US" sz="16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role of distribution services in multichannel and omnichannel behavior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pPr/>
              <a:t>5</a:t>
            </a:fld>
            <a:endParaRPr lang="es-ES"/>
          </a:p>
        </p:txBody>
      </p:sp>
      <p:cxnSp>
        <p:nvCxnSpPr>
          <p:cNvPr id="6" name="Conector recto 5"/>
          <p:cNvCxnSpPr/>
          <p:nvPr/>
        </p:nvCxnSpPr>
        <p:spPr>
          <a:xfrm>
            <a:off x="451350" y="1376038"/>
            <a:ext cx="806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50" y="4676805"/>
            <a:ext cx="1028700" cy="160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5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dirty="0"/>
              <a:t>The growth of </a:t>
            </a:r>
            <a:r>
              <a:rPr lang="en-GB" sz="3600" dirty="0" err="1"/>
              <a:t>omnichannel</a:t>
            </a:r>
            <a:r>
              <a:rPr lang="en-GB" sz="3600" dirty="0"/>
              <a:t> behaviour</a:t>
            </a:r>
            <a:endParaRPr lang="es-ES" sz="3600" dirty="0">
              <a:latin typeface="+mj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1350" y="1690689"/>
            <a:ext cx="8064000" cy="4665662"/>
          </a:xfrm>
        </p:spPr>
        <p:txBody>
          <a:bodyPr>
            <a:normAutofit/>
          </a:bodyPr>
          <a:lstStyle/>
          <a:p>
            <a:r>
              <a:rPr lang="en-US" dirty="0"/>
              <a:t>Global: in 2015, 46% buys products via mobile at least a few times a year </a:t>
            </a:r>
            <a:r>
              <a:rPr lang="en-US" sz="2000" dirty="0"/>
              <a:t>(Source: PwC 2016 Total Retail Survey http://www.pwc.com/gx/en/industries/retail-consumer/global-total-retail.html)</a:t>
            </a:r>
          </a:p>
          <a:p>
            <a:endParaRPr lang="en-US" dirty="0"/>
          </a:p>
          <a:p>
            <a:r>
              <a:rPr lang="en-US" dirty="0"/>
              <a:t>USA: in 2016, for consumers who make at least two online purchases in a three-month period, 51% of their purchases were made online </a:t>
            </a:r>
            <a:r>
              <a:rPr lang="en-US" sz="2000" dirty="0"/>
              <a:t>(http://fortune.com/2016/06/08/online-shopping-increases)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role of distribution services in multichannel and omnichannel behavior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pPr/>
              <a:t>6</a:t>
            </a:fld>
            <a:endParaRPr lang="es-ES"/>
          </a:p>
        </p:txBody>
      </p:sp>
      <p:cxnSp>
        <p:nvCxnSpPr>
          <p:cNvPr id="6" name="Conector recto 5"/>
          <p:cNvCxnSpPr/>
          <p:nvPr/>
        </p:nvCxnSpPr>
        <p:spPr>
          <a:xfrm>
            <a:off x="451350" y="1376038"/>
            <a:ext cx="806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711" y="1690689"/>
            <a:ext cx="727877" cy="160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26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dirty="0"/>
              <a:t>THE NEED FOR SEGMENTATION</a:t>
            </a:r>
            <a:endParaRPr lang="es-ES" sz="3600" dirty="0">
              <a:latin typeface="+mj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1350" y="1690689"/>
            <a:ext cx="8064000" cy="46656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Customers do what they want in a wide variety of ways in every purchase</a:t>
            </a:r>
          </a:p>
          <a:p>
            <a:r>
              <a:rPr lang="en-US" dirty="0"/>
              <a:t>Can we provide a sensible segmentation useful for companies in understanding their customer base behavior? </a:t>
            </a:r>
          </a:p>
          <a:p>
            <a:r>
              <a:rPr lang="en-US" dirty="0"/>
              <a:t>To give a clear view about this segmentation we need to (1) rely on the distribution services provided by the different channels, and (2) differentiate the customer’s purchase and user roles</a:t>
            </a:r>
          </a:p>
          <a:p>
            <a:r>
              <a:rPr lang="en-US" dirty="0"/>
              <a:t> We need to provide  unambiguous rules for the classification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role of distribution services in multichannel and omnichannel behavior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pPr/>
              <a:t>7</a:t>
            </a:fld>
            <a:endParaRPr lang="es-ES"/>
          </a:p>
        </p:txBody>
      </p:sp>
      <p:cxnSp>
        <p:nvCxnSpPr>
          <p:cNvPr id="6" name="Conector recto 5"/>
          <p:cNvCxnSpPr/>
          <p:nvPr/>
        </p:nvCxnSpPr>
        <p:spPr>
          <a:xfrm>
            <a:off x="451350" y="1376038"/>
            <a:ext cx="806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48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dirty="0">
                <a:latin typeface="+mj-lt"/>
              </a:rPr>
              <a:t>DISTRIBUTION SERVICES AND THE KEY ROLE OF SEPARABILITY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1350" y="1690689"/>
            <a:ext cx="8064000" cy="4665662"/>
          </a:xfrm>
        </p:spPr>
        <p:txBody>
          <a:bodyPr>
            <a:normAutofit/>
          </a:bodyPr>
          <a:lstStyle/>
          <a:p>
            <a:pPr marL="268288" lvl="1" indent="-268288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multichannel</a:t>
            </a:r>
            <a:r>
              <a:rPr lang="en-US" dirty="0">
                <a:latin typeface="+mn-lt"/>
              </a:rPr>
              <a:t> operation of companies is based on the need to attend </a:t>
            </a:r>
            <a:r>
              <a:rPr lang="en-US" b="1" dirty="0">
                <a:latin typeface="+mn-lt"/>
              </a:rPr>
              <a:t>different demands </a:t>
            </a:r>
            <a:r>
              <a:rPr lang="en-US" dirty="0">
                <a:latin typeface="+mn-lt"/>
              </a:rPr>
              <a:t>of </a:t>
            </a:r>
            <a:r>
              <a:rPr lang="en-US" b="1" dirty="0">
                <a:latin typeface="+mn-lt"/>
              </a:rPr>
              <a:t>distribution services  </a:t>
            </a:r>
          </a:p>
          <a:p>
            <a:pPr marL="268288" lvl="1" indent="-268288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n-lt"/>
              </a:rPr>
              <a:t>Distribution services (DS)</a:t>
            </a:r>
            <a:endParaRPr lang="en-US" sz="2400" dirty="0">
              <a:latin typeface="+mn-lt"/>
            </a:endParaRPr>
          </a:p>
          <a:p>
            <a:pPr marL="268288" lvl="1" indent="-268288"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+mn-lt"/>
            </a:endParaRPr>
          </a:p>
          <a:p>
            <a:pPr marL="268288" lvl="1" indent="-268288">
              <a:lnSpc>
                <a:spcPct val="100000"/>
              </a:lnSpc>
              <a:spcBef>
                <a:spcPts val="0"/>
              </a:spcBef>
            </a:pPr>
            <a:endParaRPr lang="en-US" sz="2400" dirty="0">
              <a:latin typeface="+mn-lt"/>
            </a:endParaRPr>
          </a:p>
          <a:p>
            <a:pPr marL="268288" lvl="1" indent="-268288">
              <a:lnSpc>
                <a:spcPct val="100000"/>
              </a:lnSpc>
              <a:spcBef>
                <a:spcPts val="0"/>
              </a:spcBef>
            </a:pPr>
            <a:endParaRPr lang="en-US" sz="2400" dirty="0">
              <a:latin typeface="+mn-lt"/>
            </a:endParaRPr>
          </a:p>
          <a:p>
            <a:pPr marL="268288" lvl="1" indent="-268288">
              <a:lnSpc>
                <a:spcPct val="100000"/>
              </a:lnSpc>
              <a:spcBef>
                <a:spcPts val="0"/>
              </a:spcBef>
            </a:pPr>
            <a:endParaRPr lang="en-US" sz="2400" dirty="0">
              <a:latin typeface="+mn-lt"/>
            </a:endParaRPr>
          </a:p>
          <a:p>
            <a:pPr marL="268288" lvl="1" indent="-268288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268288" lvl="1" indent="-268288">
              <a:lnSpc>
                <a:spcPct val="100000"/>
              </a:lnSpc>
              <a:spcBef>
                <a:spcPts val="0"/>
              </a:spcBef>
            </a:pPr>
            <a:endParaRPr lang="en-US" sz="2400" dirty="0">
              <a:latin typeface="+mn-lt"/>
            </a:endParaRPr>
          </a:p>
          <a:p>
            <a:pPr marL="268288" lvl="1" indent="-268288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+mn-lt"/>
              </a:rPr>
              <a:t>DS are the main </a:t>
            </a:r>
            <a:r>
              <a:rPr lang="en-US" sz="2400" b="1" dirty="0">
                <a:latin typeface="+mn-lt"/>
              </a:rPr>
              <a:t>channel outputs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sz="2400" dirty="0">
                <a:latin typeface="+mn-lt"/>
              </a:rPr>
              <a:t>(</a:t>
            </a:r>
            <a:r>
              <a:rPr lang="en-US" sz="2400" dirty="0" err="1">
                <a:latin typeface="+mn-lt"/>
              </a:rPr>
              <a:t>Keh</a:t>
            </a:r>
            <a:r>
              <a:rPr lang="en-US" sz="2400" dirty="0">
                <a:latin typeface="+mn-lt"/>
              </a:rPr>
              <a:t> 1997; Betancourt 2004)</a:t>
            </a:r>
            <a:endParaRPr lang="en-GB" sz="2400" dirty="0">
              <a:latin typeface="+mn-lt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role of distribution services in multichannel and omnichannel behavior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pPr/>
              <a:t>8</a:t>
            </a:fld>
            <a:endParaRPr lang="es-ES"/>
          </a:p>
        </p:txBody>
      </p:sp>
      <p:cxnSp>
        <p:nvCxnSpPr>
          <p:cNvPr id="6" name="Conector recto 5"/>
          <p:cNvCxnSpPr/>
          <p:nvPr/>
        </p:nvCxnSpPr>
        <p:spPr>
          <a:xfrm>
            <a:off x="451350" y="1632065"/>
            <a:ext cx="806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a 6"/>
          <p:cNvGraphicFramePr>
            <a:graphicFrameLocks noGrp="1"/>
          </p:cNvGraphicFramePr>
          <p:nvPr>
            <p:extLst/>
          </p:nvPr>
        </p:nvGraphicFramePr>
        <p:xfrm>
          <a:off x="1336392" y="2819141"/>
          <a:ext cx="7032779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796">
                  <a:extLst>
                    <a:ext uri="{9D8B030D-6E8A-4147-A177-3AD203B41FA5}">
                      <a16:colId xmlns:a16="http://schemas.microsoft.com/office/drawing/2014/main" val="2161991543"/>
                    </a:ext>
                  </a:extLst>
                </a:gridCol>
                <a:gridCol w="5017626">
                  <a:extLst>
                    <a:ext uri="{9D8B030D-6E8A-4147-A177-3AD203B41FA5}">
                      <a16:colId xmlns:a16="http://schemas.microsoft.com/office/drawing/2014/main" val="698563289"/>
                    </a:ext>
                  </a:extLst>
                </a:gridCol>
                <a:gridCol w="1475357">
                  <a:extLst>
                    <a:ext uri="{9D8B030D-6E8A-4147-A177-3AD203B41FA5}">
                      <a16:colId xmlns:a16="http://schemas.microsoft.com/office/drawing/2014/main" val="520992833"/>
                    </a:ext>
                  </a:extLst>
                </a:gridCol>
              </a:tblGrid>
              <a:tr h="388800">
                <a:tc>
                  <a:txBody>
                    <a:bodyPr/>
                    <a:lstStyle/>
                    <a:p>
                      <a:r>
                        <a:rPr lang="es-ES" sz="2000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Accessibility</a:t>
                      </a:r>
                      <a:endParaRPr lang="es-E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FontAwesome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224293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r>
                        <a:rPr lang="es-ES" sz="2000" dirty="0"/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Information</a:t>
                      </a:r>
                      <a:endParaRPr lang="es-E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FontAwesome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151958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r>
                        <a:rPr lang="es-ES" sz="2000" dirty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err="1"/>
                        <a:t>Assortment</a:t>
                      </a:r>
                      <a:r>
                        <a:rPr lang="es-ES" sz="2000" dirty="0"/>
                        <a:t> </a:t>
                      </a:r>
                      <a:r>
                        <a:rPr lang="en-GB" sz="2000" dirty="0"/>
                        <a:t>(breadth and depth)</a:t>
                      </a:r>
                      <a:endParaRPr lang="es-E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FontAwesome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583530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r>
                        <a:rPr lang="es-ES" sz="2000" dirty="0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err="1"/>
                        <a:t>Assurance</a:t>
                      </a:r>
                      <a:r>
                        <a:rPr lang="es-ES" sz="2000" dirty="0"/>
                        <a:t> of </a:t>
                      </a:r>
                      <a:r>
                        <a:rPr lang="es-ES" sz="2000" dirty="0" err="1"/>
                        <a:t>product</a:t>
                      </a:r>
                      <a:r>
                        <a:rPr lang="es-ES" sz="2000" dirty="0"/>
                        <a:t> </a:t>
                      </a:r>
                      <a:r>
                        <a:rPr lang="es-ES" sz="2000" dirty="0" err="1"/>
                        <a:t>delivery</a:t>
                      </a:r>
                      <a:r>
                        <a:rPr lang="es-ES" sz="2000" dirty="0"/>
                        <a:t> (time and </a:t>
                      </a:r>
                      <a:r>
                        <a:rPr lang="es-ES" sz="2000" dirty="0" err="1"/>
                        <a:t>form</a:t>
                      </a:r>
                      <a:r>
                        <a:rPr lang="es-ES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000" i="0" dirty="0">
                        <a:latin typeface="FontAwesome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815315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r>
                        <a:rPr lang="es-ES" sz="2000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Ambiance</a:t>
                      </a:r>
                      <a:endParaRPr lang="es-E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000" i="0" dirty="0">
                        <a:latin typeface="FontAwesome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982241"/>
                  </a:ext>
                </a:extLst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18" y="2808553"/>
            <a:ext cx="451143" cy="53649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38" y="3154402"/>
            <a:ext cx="524301" cy="53649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482" y="3986425"/>
            <a:ext cx="560881" cy="53649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461" y="3564398"/>
            <a:ext cx="487722" cy="53649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196" y="4362935"/>
            <a:ext cx="524301" cy="53649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6650" y="4676805"/>
            <a:ext cx="1028700" cy="1603415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0604" y="2805482"/>
            <a:ext cx="1240792" cy="171743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552" y="6078929"/>
            <a:ext cx="215052" cy="21505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99" y="21343520"/>
            <a:ext cx="215052" cy="21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6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4905" y="365126"/>
            <a:ext cx="8000445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dirty="0"/>
              <a:t>DISTRIBUTION SERVICES AND THE KEY ROLE OF SEPARABILITY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3601" y="2133599"/>
            <a:ext cx="7354094" cy="3805561"/>
          </a:xfrm>
        </p:spPr>
        <p:txBody>
          <a:bodyPr>
            <a:normAutofit/>
          </a:bodyPr>
          <a:lstStyle/>
          <a:p>
            <a:pPr marL="268288" lvl="1" indent="-268288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In the context of multichannel operation involving online channels, </a:t>
            </a:r>
            <a:r>
              <a:rPr lang="en-US" b="1" dirty="0"/>
              <a:t>ICT</a:t>
            </a:r>
            <a:r>
              <a:rPr lang="en-US" dirty="0"/>
              <a:t> have brought a dramatic change</a:t>
            </a:r>
          </a:p>
          <a:p>
            <a:pPr marL="268288" lvl="1" indent="-268288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b="1" dirty="0"/>
              <a:t>ICT</a:t>
            </a:r>
            <a:r>
              <a:rPr lang="en-US" dirty="0"/>
              <a:t> allow for the </a:t>
            </a:r>
            <a:r>
              <a:rPr lang="en-US" b="1" dirty="0" err="1"/>
              <a:t>separability</a:t>
            </a:r>
            <a:r>
              <a:rPr lang="en-US" dirty="0"/>
              <a:t> of all </a:t>
            </a:r>
            <a:r>
              <a:rPr lang="en-US" b="1" dirty="0"/>
              <a:t>DS</a:t>
            </a:r>
            <a:r>
              <a:rPr lang="en-US" dirty="0"/>
              <a:t> in time and space (Betancourt et al 2016)</a:t>
            </a:r>
          </a:p>
          <a:p>
            <a:pPr marL="268288" lvl="1" indent="-268288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Among other relevant implications, </a:t>
            </a:r>
            <a:r>
              <a:rPr lang="en-US" dirty="0" err="1"/>
              <a:t>separability</a:t>
            </a:r>
            <a:r>
              <a:rPr lang="en-US" dirty="0"/>
              <a:t> makes it possible for customers to </a:t>
            </a:r>
            <a:r>
              <a:rPr lang="en-US" b="1" dirty="0"/>
              <a:t>combine DS</a:t>
            </a:r>
            <a:r>
              <a:rPr lang="en-US" dirty="0"/>
              <a:t> from different company’s channels </a:t>
            </a:r>
            <a:endParaRPr lang="en-US" b="1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role of distribution services in multichannel and omnichannel behavior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FCE1-B26C-44F0-9341-D07A780D0338}" type="slidenum">
              <a:rPr lang="es-ES" smtClean="0"/>
              <a:pPr/>
              <a:t>9</a:t>
            </a:fld>
            <a:endParaRPr lang="es-ES"/>
          </a:p>
        </p:txBody>
      </p:sp>
      <p:cxnSp>
        <p:nvCxnSpPr>
          <p:cNvPr id="6" name="Conector recto 5"/>
          <p:cNvCxnSpPr/>
          <p:nvPr/>
        </p:nvCxnSpPr>
        <p:spPr>
          <a:xfrm>
            <a:off x="514905" y="1690689"/>
            <a:ext cx="806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1" y="5265336"/>
            <a:ext cx="575896" cy="89576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005" y="2025186"/>
            <a:ext cx="711380" cy="147310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970" y="5265335"/>
            <a:ext cx="413725" cy="89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30890"/>
      </p:ext>
    </p:extLst>
  </p:cSld>
  <p:clrMapOvr>
    <a:masterClrMapping/>
  </p:clrMapOvr>
</p:sld>
</file>

<file path=ppt/theme/theme1.xml><?xml version="1.0" encoding="utf-8"?>
<a:theme xmlns:a="http://schemas.openxmlformats.org/drawingml/2006/main" name="Plan Estratégico 2016-2019">
  <a:themeElements>
    <a:clrScheme name="Planestratégico">
      <a:dk1>
        <a:srgbClr val="303030"/>
      </a:dk1>
      <a:lt1>
        <a:srgbClr val="E6E6E6"/>
      </a:lt1>
      <a:dk2>
        <a:srgbClr val="3F4444"/>
      </a:dk2>
      <a:lt2>
        <a:srgbClr val="C1D0D0"/>
      </a:lt2>
      <a:accent1>
        <a:srgbClr val="DA291C"/>
      </a:accent1>
      <a:accent2>
        <a:srgbClr val="F2CD00"/>
      </a:accent2>
      <a:accent3>
        <a:srgbClr val="007DBA"/>
      </a:accent3>
      <a:accent4>
        <a:srgbClr val="5B6770"/>
      </a:accent4>
      <a:accent5>
        <a:srgbClr val="7C2855"/>
      </a:accent5>
      <a:accent6>
        <a:srgbClr val="009639"/>
      </a:accent6>
      <a:hlink>
        <a:srgbClr val="9A1D14"/>
      </a:hlink>
      <a:folHlink>
        <a:srgbClr val="5A110C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Plan" id="{5BB93CB3-B345-482E-805B-903D07DC0E2B}" vid="{09A1293E-6BB4-4927-A6BB-54298D78680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 Estratégico 2016-2019</Template>
  <TotalTime>9700</TotalTime>
  <Words>3500</Words>
  <Application>Microsoft Office PowerPoint</Application>
  <PresentationFormat>Presentación en pantalla (4:3)</PresentationFormat>
  <Paragraphs>669</Paragraphs>
  <Slides>41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FontAwesome</vt:lpstr>
      <vt:lpstr>Open Sans</vt:lpstr>
      <vt:lpstr>Open Sans Condensed</vt:lpstr>
      <vt:lpstr>Open Sans Light</vt:lpstr>
      <vt:lpstr>Roboto Light</vt:lpstr>
      <vt:lpstr>Roboto Medium</vt:lpstr>
      <vt:lpstr>Times New Roman</vt:lpstr>
      <vt:lpstr>Plan Estratégico 2016-2019</vt:lpstr>
      <vt:lpstr>The role of distribution services in multichannel and omnichannel behavior</vt:lpstr>
      <vt:lpstr>THE PURPOSES</vt:lpstr>
      <vt:lpstr>OUTLINE </vt:lpstr>
      <vt:lpstr>The pervasiveness of online channels </vt:lpstr>
      <vt:lpstr>The growth of omnichannel behaviour</vt:lpstr>
      <vt:lpstr>The growth of omnichannel behaviour</vt:lpstr>
      <vt:lpstr>THE NEED FOR SEGMENTATION</vt:lpstr>
      <vt:lpstr>DISTRIBUTION SERVICES AND THE KEY ROLE OF SEPARABILITY</vt:lpstr>
      <vt:lpstr>DISTRIBUTION SERVICES AND THE KEY ROLE OF SEPARABILITY</vt:lpstr>
      <vt:lpstr>DISTRIBUTION SERVICES AND THE KEY ROLE OF SEPARABILITY</vt:lpstr>
      <vt:lpstr>OMNICHANNEL BEHAVIOR.  THE DISTINCTION BETWEEN TWO CUSTOMER ROLES: PURCHASE AND USE </vt:lpstr>
      <vt:lpstr>OMNICHANNEL BEHAVIOR.  THE DISTINCTION BETWEEN TWO CUSTOMER ROLES: PURCHASE AND USE </vt:lpstr>
      <vt:lpstr>Presentación de PowerPoint</vt:lpstr>
      <vt:lpstr>THE SEGMENTATION PROCESS ACCORDING TO THE CUSTOMER ROLES </vt:lpstr>
      <vt:lpstr>THE SEGMENTATION PROCESS ACCORDING TO THE CUSTOMER ROLES </vt:lpstr>
      <vt:lpstr>THE SEGMENTATION OF THE CUSTOMER BASE ADDING AN ONLINE CHANNEL: PURCHASE ROLE</vt:lpstr>
      <vt:lpstr>THE SEGMENTATION OF THE CUSTOMER BASE ADDING AN ONLINE CHANNEL: USER ROLE</vt:lpstr>
      <vt:lpstr>THE EMPIRICAL FRAMEWORK</vt:lpstr>
      <vt:lpstr>THE EMPIRICAL FRAMEWORK: THE DATA</vt:lpstr>
      <vt:lpstr>THE EMPIRICAL FRAMEWORK: PURCHASE CRITERIA</vt:lpstr>
      <vt:lpstr>THE EMPIRICAL FRAMEWORK: USER CRITERIA</vt:lpstr>
      <vt:lpstr>SEGMENTATION OUTCOME </vt:lpstr>
      <vt:lpstr>SEGMENTATION OUTCOME: THE ANALYSIS</vt:lpstr>
      <vt:lpstr>SEGMENTATION OUTCOME: THE ANALYSIS</vt:lpstr>
      <vt:lpstr>SEGMENTATION OUTCOME: THE ANALYSIS</vt:lpstr>
      <vt:lpstr>1ST SEGMENTATION: OMNI CHANNEL VS NON-OMNI CHANNEL MODEL</vt:lpstr>
      <vt:lpstr>1ST SEGMENTATION: OMNI CHANNEL VS NON-OMNI CHANNEL MODEL</vt:lpstr>
      <vt:lpstr>Presentación de PowerPoint</vt:lpstr>
      <vt:lpstr>DISCUSSION (I)</vt:lpstr>
      <vt:lpstr>2ND SEGMENTATION: COMPLETE BLENDERS VS INCOMPLETE BLENDERS</vt:lpstr>
      <vt:lpstr>2ND SEGMENTATION: COMPLETE BLENDERS VS INCOMPLETE BLENDERS</vt:lpstr>
      <vt:lpstr>RESULTS: COMPLETE VS INCOMPLETE BLENDERS</vt:lpstr>
      <vt:lpstr>DISCUSSION (II)</vt:lpstr>
      <vt:lpstr>TWO CAVEATS</vt:lpstr>
      <vt:lpstr>FUTURE STEPS</vt:lpstr>
      <vt:lpstr>Presentación de PowerPoint</vt:lpstr>
      <vt:lpstr>Presentación de PowerPoint</vt:lpstr>
      <vt:lpstr>Presentación de PowerPoint</vt:lpstr>
      <vt:lpstr>Presentación de PowerPoint</vt:lpstr>
      <vt:lpstr>OUR PERSPECTIVE AND THE PREMISES</vt:lpstr>
      <vt:lpstr>THE SEGMENTATION OF THE CUSTOMER BASE</vt:lpstr>
    </vt:vector>
  </TitlesOfParts>
  <Company>Universidad Pública de Navarra-Nafarroako Unibertsitate Publikoa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Creación de satisfacción y lealtad en nuevos canales outlet. PSC</dc:title>
  <dc:creator>usuario</dc:creator>
  <cp:lastModifiedBy>Mónica Cortiñas Ugalde</cp:lastModifiedBy>
  <cp:revision>345</cp:revision>
  <cp:lastPrinted>2016-05-18T11:24:02Z</cp:lastPrinted>
  <dcterms:created xsi:type="dcterms:W3CDTF">2016-02-02T10:06:01Z</dcterms:created>
  <dcterms:modified xsi:type="dcterms:W3CDTF">2017-08-23T11:08:27Z</dcterms:modified>
</cp:coreProperties>
</file>