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  <p:sldMasterId id="2147483707" r:id="rId2"/>
  </p:sldMasterIdLst>
  <p:notesMasterIdLst>
    <p:notesMasterId r:id="rId24"/>
  </p:notesMasterIdLst>
  <p:sldIdLst>
    <p:sldId id="256" r:id="rId3"/>
    <p:sldId id="269" r:id="rId4"/>
    <p:sldId id="287" r:id="rId5"/>
    <p:sldId id="257" r:id="rId6"/>
    <p:sldId id="272" r:id="rId7"/>
    <p:sldId id="290" r:id="rId8"/>
    <p:sldId id="289" r:id="rId9"/>
    <p:sldId id="294" r:id="rId10"/>
    <p:sldId id="261" r:id="rId11"/>
    <p:sldId id="296" r:id="rId12"/>
    <p:sldId id="285" r:id="rId13"/>
    <p:sldId id="293" r:id="rId14"/>
    <p:sldId id="298" r:id="rId15"/>
    <p:sldId id="302" r:id="rId16"/>
    <p:sldId id="280" r:id="rId17"/>
    <p:sldId id="299" r:id="rId18"/>
    <p:sldId id="267" r:id="rId19"/>
    <p:sldId id="300" r:id="rId20"/>
    <p:sldId id="281" r:id="rId21"/>
    <p:sldId id="27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ca" initials="M" lastIdx="2" clrIdx="0">
    <p:extLst>
      <p:ext uri="{19B8F6BF-5375-455C-9EA6-DF929625EA0E}">
        <p15:presenceInfo xmlns:p15="http://schemas.microsoft.com/office/powerpoint/2012/main" userId="Moni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F3C4"/>
    <a:srgbClr val="0000FF"/>
    <a:srgbClr val="000000"/>
    <a:srgbClr val="33CC33"/>
    <a:srgbClr val="996633"/>
    <a:srgbClr val="81B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>
        <p:scale>
          <a:sx n="70" d="100"/>
          <a:sy n="70" d="100"/>
        </p:scale>
        <p:origin x="10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6FE37-2D19-4634-B13F-CA179F35E396}" type="datetimeFigureOut">
              <a:rPr lang="en-AU" smtClean="0"/>
              <a:t>29/05/2021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513C8-BEE7-4F9B-933D-46F1707EE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29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513C8-BEE7-4F9B-933D-46F1707EE1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78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513C8-BEE7-4F9B-933D-46F1707EE1B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5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513C8-BEE7-4F9B-933D-46F1707EE1B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50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513C8-BEE7-4F9B-933D-46F1707EE1B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61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 smtClean="0"/>
              <a:t>Random Forest with optimized hyper-parameters</a:t>
            </a:r>
            <a:r>
              <a:rPr lang="en-AU" sz="1200" dirty="0" smtClean="0"/>
              <a:t>:  Pros: Robust to outliers; lower risk of overfitting, runs efficiently on a large dataset, better accuracy, work well with categorical &amp; numerical data, can handle linear and non linear relationships, good performance on imbalanced datasets. Cons:</a:t>
            </a:r>
            <a:r>
              <a:rPr lang="en-AU" sz="1200" baseline="0" dirty="0" smtClean="0"/>
              <a:t> </a:t>
            </a:r>
            <a:r>
              <a:rPr lang="en-AU" sz="1200" dirty="0" smtClean="0"/>
              <a:t>complex and computational expensive.; it is not easy interpretable, little control over what the model does (black box algorithm)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513C8-BEE7-4F9B-933D-46F1707EE1B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90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513C8-BEE7-4F9B-933D-46F1707EE1B8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85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513C8-BEE7-4F9B-933D-46F1707EE1B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0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9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0F5EE7F-3DBB-469C-8B64-5324DB38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0489D70-E202-4768-9202-B93B4CC2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B20AB1-86F0-4A4D-AB07-3A153ECF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6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9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2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9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1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46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02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2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7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7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8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23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2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4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09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94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5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5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3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4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3257" y="1698171"/>
            <a:ext cx="2525486" cy="2525486"/>
          </a:xfrm>
          <a:custGeom>
            <a:avLst/>
            <a:gdLst>
              <a:gd name="connsiteX0" fmla="*/ 1262743 w 2525486"/>
              <a:gd name="connsiteY0" fmla="*/ 0 h 2525486"/>
              <a:gd name="connsiteX1" fmla="*/ 2525486 w 2525486"/>
              <a:gd name="connsiteY1" fmla="*/ 1262743 h 2525486"/>
              <a:gd name="connsiteX2" fmla="*/ 1262743 w 2525486"/>
              <a:gd name="connsiteY2" fmla="*/ 2525486 h 2525486"/>
              <a:gd name="connsiteX3" fmla="*/ 0 w 2525486"/>
              <a:gd name="connsiteY3" fmla="*/ 1262743 h 2525486"/>
              <a:gd name="connsiteX4" fmla="*/ 1262743 w 2525486"/>
              <a:gd name="connsiteY4" fmla="*/ 0 h 25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5486" h="2525486">
                <a:moveTo>
                  <a:pt x="1262743" y="0"/>
                </a:moveTo>
                <a:cubicBezTo>
                  <a:pt x="1960137" y="0"/>
                  <a:pt x="2525486" y="565349"/>
                  <a:pt x="2525486" y="1262743"/>
                </a:cubicBezTo>
                <a:cubicBezTo>
                  <a:pt x="2525486" y="1960137"/>
                  <a:pt x="1960137" y="2525486"/>
                  <a:pt x="1262743" y="2525486"/>
                </a:cubicBezTo>
                <a:cubicBezTo>
                  <a:pt x="565349" y="2525486"/>
                  <a:pt x="0" y="1960137"/>
                  <a:pt x="0" y="1262743"/>
                </a:cubicBezTo>
                <a:cubicBezTo>
                  <a:pt x="0" y="565349"/>
                  <a:pt x="565349" y="0"/>
                  <a:pt x="12627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756228" y="1698171"/>
            <a:ext cx="2525486" cy="2525486"/>
          </a:xfrm>
          <a:custGeom>
            <a:avLst/>
            <a:gdLst>
              <a:gd name="connsiteX0" fmla="*/ 1262743 w 2525486"/>
              <a:gd name="connsiteY0" fmla="*/ 0 h 2525486"/>
              <a:gd name="connsiteX1" fmla="*/ 2525486 w 2525486"/>
              <a:gd name="connsiteY1" fmla="*/ 1262743 h 2525486"/>
              <a:gd name="connsiteX2" fmla="*/ 1262743 w 2525486"/>
              <a:gd name="connsiteY2" fmla="*/ 2525486 h 2525486"/>
              <a:gd name="connsiteX3" fmla="*/ 0 w 2525486"/>
              <a:gd name="connsiteY3" fmla="*/ 1262743 h 2525486"/>
              <a:gd name="connsiteX4" fmla="*/ 1262743 w 2525486"/>
              <a:gd name="connsiteY4" fmla="*/ 0 h 25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5486" h="2525486">
                <a:moveTo>
                  <a:pt x="1262743" y="0"/>
                </a:moveTo>
                <a:cubicBezTo>
                  <a:pt x="1960137" y="0"/>
                  <a:pt x="2525486" y="565349"/>
                  <a:pt x="2525486" y="1262743"/>
                </a:cubicBezTo>
                <a:cubicBezTo>
                  <a:pt x="2525486" y="1960137"/>
                  <a:pt x="1960137" y="2525486"/>
                  <a:pt x="1262743" y="2525486"/>
                </a:cubicBezTo>
                <a:cubicBezTo>
                  <a:pt x="565349" y="2525486"/>
                  <a:pt x="0" y="1960137"/>
                  <a:pt x="0" y="1262743"/>
                </a:cubicBezTo>
                <a:cubicBezTo>
                  <a:pt x="0" y="565349"/>
                  <a:pt x="565349" y="0"/>
                  <a:pt x="12627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910286" y="1698171"/>
            <a:ext cx="2525486" cy="2525486"/>
          </a:xfrm>
          <a:custGeom>
            <a:avLst/>
            <a:gdLst>
              <a:gd name="connsiteX0" fmla="*/ 1262743 w 2525486"/>
              <a:gd name="connsiteY0" fmla="*/ 0 h 2525486"/>
              <a:gd name="connsiteX1" fmla="*/ 2525486 w 2525486"/>
              <a:gd name="connsiteY1" fmla="*/ 1262743 h 2525486"/>
              <a:gd name="connsiteX2" fmla="*/ 1262743 w 2525486"/>
              <a:gd name="connsiteY2" fmla="*/ 2525486 h 2525486"/>
              <a:gd name="connsiteX3" fmla="*/ 0 w 2525486"/>
              <a:gd name="connsiteY3" fmla="*/ 1262743 h 2525486"/>
              <a:gd name="connsiteX4" fmla="*/ 1262743 w 2525486"/>
              <a:gd name="connsiteY4" fmla="*/ 0 h 25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5486" h="2525486">
                <a:moveTo>
                  <a:pt x="1262743" y="0"/>
                </a:moveTo>
                <a:cubicBezTo>
                  <a:pt x="1960137" y="0"/>
                  <a:pt x="2525486" y="565349"/>
                  <a:pt x="2525486" y="1262743"/>
                </a:cubicBezTo>
                <a:cubicBezTo>
                  <a:pt x="2525486" y="1960137"/>
                  <a:pt x="1960137" y="2525486"/>
                  <a:pt x="1262743" y="2525486"/>
                </a:cubicBezTo>
                <a:cubicBezTo>
                  <a:pt x="565349" y="2525486"/>
                  <a:pt x="0" y="1960137"/>
                  <a:pt x="0" y="1262743"/>
                </a:cubicBezTo>
                <a:cubicBezTo>
                  <a:pt x="0" y="565349"/>
                  <a:pt x="565349" y="0"/>
                  <a:pt x="12627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6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6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C61DDAD-B6F1-4FCA-9438-6FEB58C11B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BDEB656-4698-4606-BD1D-A828F93471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7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finance.yahoo.com/news/market-trends-developments-indias-two-114500571.html" TargetMode="External"/><Relationship Id="rId3" Type="http://schemas.openxmlformats.org/officeDocument/2006/relationships/hyperlink" Target="https://timesofindia.indiatimes.com/business/india-business/two-wheeler-loan-defaults-on-the-rise/articleshow/2423112.cms" TargetMode="External"/><Relationship Id="rId7" Type="http://schemas.openxmlformats.org/officeDocument/2006/relationships/hyperlink" Target="https://www.marketresearchfuture.com/reports/motorcycles-market-10217" TargetMode="External"/><Relationship Id="rId2" Type="http://schemas.openxmlformats.org/officeDocument/2006/relationships/hyperlink" Target="https://www.motorcyclesdata.com/2020/12/22/world-motorcycles-market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coverfox.com/cibil/cibil-score/cibil-score-for-bike-loan/" TargetMode="External"/><Relationship Id="rId5" Type="http://schemas.openxmlformats.org/officeDocument/2006/relationships/hyperlink" Target="https://www.crisil.com/mnt/winshare/Ratings/RatingList/RatingDocs/WheelsEMI_Private_Limited_April_08_2019_RR.html" TargetMode="External"/><Relationship Id="rId4" Type="http://schemas.openxmlformats.org/officeDocument/2006/relationships/hyperlink" Target="https://www.moneycontrol.com/news/technology/auto/this-week-in-auto-banks-unwilling-to-lend-to-two-wheeler-buyers-over-default-fears-5947271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jleshrac/tvs-loan-default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216" y="136616"/>
            <a:ext cx="9882711" cy="976567"/>
          </a:xfrm>
        </p:spPr>
        <p:txBody>
          <a:bodyPr>
            <a:normAutofit/>
          </a:bodyPr>
          <a:lstStyle/>
          <a:p>
            <a:pPr algn="l"/>
            <a:r>
              <a:rPr lang="en-AU" sz="5000" dirty="0" smtClean="0">
                <a:solidFill>
                  <a:schemeClr val="accent1">
                    <a:lumMod val="75000"/>
                  </a:schemeClr>
                </a:solidFill>
              </a:rPr>
              <a:t>INSTITUTE OF DATA 			Capstone</a:t>
            </a:r>
            <a:endParaRPr lang="en-AU" sz="5000" normalizeH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358" y="2318030"/>
            <a:ext cx="9882711" cy="1068610"/>
          </a:xfrm>
        </p:spPr>
        <p:txBody>
          <a:bodyPr>
            <a:normAutofit/>
          </a:bodyPr>
          <a:lstStyle/>
          <a:p>
            <a:pPr algn="l"/>
            <a:r>
              <a:rPr lang="en-AU" sz="4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Predicting two wheelers loan defaulters</a:t>
            </a:r>
            <a:endParaRPr lang="en-AU" sz="31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AU" sz="3100" dirty="0" smtClean="0"/>
          </a:p>
          <a:p>
            <a:endParaRPr lang="en-A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434924" y="4056907"/>
            <a:ext cx="3205932" cy="1896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AU" sz="3600" dirty="0" smtClean="0"/>
          </a:p>
          <a:p>
            <a:r>
              <a:rPr lang="en-AU" sz="3600" dirty="0" smtClean="0">
                <a:solidFill>
                  <a:schemeClr val="accent1">
                    <a:lumMod val="75000"/>
                  </a:schemeClr>
                </a:solidFill>
              </a:rPr>
              <a:t>Monica Estrada</a:t>
            </a:r>
          </a:p>
          <a:p>
            <a:r>
              <a:rPr lang="en-AU" sz="3600" dirty="0" smtClean="0">
                <a:solidFill>
                  <a:schemeClr val="accent1">
                    <a:lumMod val="75000"/>
                  </a:schemeClr>
                </a:solidFill>
              </a:rPr>
              <a:t>29</a:t>
            </a:r>
            <a:r>
              <a:rPr lang="en-AU" sz="3600" baseline="30000" dirty="0" smtClean="0">
                <a:solidFill>
                  <a:schemeClr val="accent1">
                    <a:lumMod val="75000"/>
                  </a:schemeClr>
                </a:solidFill>
              </a:rPr>
              <a:t>th </a:t>
            </a:r>
            <a:r>
              <a:rPr lang="en-AU" sz="3600" dirty="0" smtClean="0">
                <a:solidFill>
                  <a:schemeClr val="accent1">
                    <a:lumMod val="75000"/>
                  </a:schemeClr>
                </a:solidFill>
              </a:rPr>
              <a:t>May 2021</a:t>
            </a:r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3398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/>
          <p:cNvSpPr/>
          <p:nvPr/>
        </p:nvSpPr>
        <p:spPr>
          <a:xfrm>
            <a:off x="2969094" y="1885815"/>
            <a:ext cx="9106048" cy="4972186"/>
          </a:xfrm>
          <a:prstGeom prst="roundRect">
            <a:avLst/>
          </a:prstGeom>
          <a:solidFill>
            <a:schemeClr val="tx2">
              <a:lumMod val="25000"/>
              <a:lumOff val="75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5788" y="-21324"/>
            <a:ext cx="2676211" cy="656912"/>
          </a:xfrm>
        </p:spPr>
        <p:txBody>
          <a:bodyPr>
            <a:noAutofit/>
          </a:bodyPr>
          <a:lstStyle/>
          <a:p>
            <a:pPr algn="r"/>
            <a:r>
              <a:rPr lang="en-AU" sz="5400" b="1" dirty="0" smtClean="0"/>
              <a:t>Pipeline</a:t>
            </a:r>
            <a:endParaRPr lang="en-AU" sz="5400" b="1" dirty="0"/>
          </a:p>
        </p:txBody>
      </p:sp>
      <p:grpSp>
        <p:nvGrpSpPr>
          <p:cNvPr id="3" name="Google Shape;279;p32">
            <a:extLst>
              <a:ext uri="{FF2B5EF4-FFF2-40B4-BE49-F238E27FC236}">
                <a16:creationId xmlns="" xmlns:a16="http://schemas.microsoft.com/office/drawing/2014/main" id="{7C7252D4-18E7-4623-8A57-103B7A62A84F}"/>
              </a:ext>
            </a:extLst>
          </p:cNvPr>
          <p:cNvGrpSpPr/>
          <p:nvPr/>
        </p:nvGrpSpPr>
        <p:grpSpPr>
          <a:xfrm>
            <a:off x="1211669" y="1996728"/>
            <a:ext cx="5000581" cy="3291692"/>
            <a:chOff x="2362960" y="1677762"/>
            <a:chExt cx="3964893" cy="2055332"/>
          </a:xfrm>
        </p:grpSpPr>
        <p:sp>
          <p:nvSpPr>
            <p:cNvPr id="23" name="Google Shape;281;p32">
              <a:extLst>
                <a:ext uri="{FF2B5EF4-FFF2-40B4-BE49-F238E27FC236}">
                  <a16:creationId xmlns="" xmlns:a16="http://schemas.microsoft.com/office/drawing/2014/main" id="{C2614FD1-D7FB-4E67-A9E0-59FED9664929}"/>
                </a:ext>
              </a:extLst>
            </p:cNvPr>
            <p:cNvSpPr/>
            <p:nvPr/>
          </p:nvSpPr>
          <p:spPr>
            <a:xfrm rot="5400000">
              <a:off x="5511810" y="1736084"/>
              <a:ext cx="874366" cy="757721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9;p32">
              <a:extLst>
                <a:ext uri="{FF2B5EF4-FFF2-40B4-BE49-F238E27FC236}">
                  <a16:creationId xmlns="" xmlns:a16="http://schemas.microsoft.com/office/drawing/2014/main" id="{7042F08D-C4F0-405D-831D-36D26450CBEB}"/>
                </a:ext>
              </a:extLst>
            </p:cNvPr>
            <p:cNvSpPr/>
            <p:nvPr/>
          </p:nvSpPr>
          <p:spPr>
            <a:xfrm rot="5400000">
              <a:off x="2304637" y="1795136"/>
              <a:ext cx="874365" cy="75771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7;p32">
              <a:extLst>
                <a:ext uri="{FF2B5EF4-FFF2-40B4-BE49-F238E27FC236}">
                  <a16:creationId xmlns="" xmlns:a16="http://schemas.microsoft.com/office/drawing/2014/main" id="{3C303AA7-6CA1-4252-B798-C15C7FCF7214}"/>
                </a:ext>
              </a:extLst>
            </p:cNvPr>
            <p:cNvSpPr/>
            <p:nvPr/>
          </p:nvSpPr>
          <p:spPr>
            <a:xfrm rot="5400000">
              <a:off x="3877261" y="2917052"/>
              <a:ext cx="874365" cy="75771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79;p32">
            <a:extLst>
              <a:ext uri="{FF2B5EF4-FFF2-40B4-BE49-F238E27FC236}">
                <a16:creationId xmlns="" xmlns:a16="http://schemas.microsoft.com/office/drawing/2014/main" id="{7C7252D4-18E7-4623-8A57-103B7A62A84F}"/>
              </a:ext>
            </a:extLst>
          </p:cNvPr>
          <p:cNvGrpSpPr/>
          <p:nvPr/>
        </p:nvGrpSpPr>
        <p:grpSpPr>
          <a:xfrm rot="10800000">
            <a:off x="6184143" y="2149600"/>
            <a:ext cx="5663159" cy="3819616"/>
            <a:chOff x="2362959" y="1677763"/>
            <a:chExt cx="3964893" cy="2055328"/>
          </a:xfrm>
        </p:grpSpPr>
        <p:sp>
          <p:nvSpPr>
            <p:cNvPr id="77" name="Google Shape;281;p32">
              <a:extLst>
                <a:ext uri="{FF2B5EF4-FFF2-40B4-BE49-F238E27FC236}">
                  <a16:creationId xmlns="" xmlns:a16="http://schemas.microsoft.com/office/drawing/2014/main" id="{C2614FD1-D7FB-4E67-A9E0-59FED9664929}"/>
                </a:ext>
              </a:extLst>
            </p:cNvPr>
            <p:cNvSpPr/>
            <p:nvPr/>
          </p:nvSpPr>
          <p:spPr>
            <a:xfrm rot="5400000">
              <a:off x="5511809" y="1736085"/>
              <a:ext cx="874366" cy="757721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9;p32">
              <a:extLst>
                <a:ext uri="{FF2B5EF4-FFF2-40B4-BE49-F238E27FC236}">
                  <a16:creationId xmlns="" xmlns:a16="http://schemas.microsoft.com/office/drawing/2014/main" id="{7042F08D-C4F0-405D-831D-36D26450CBEB}"/>
                </a:ext>
              </a:extLst>
            </p:cNvPr>
            <p:cNvSpPr/>
            <p:nvPr/>
          </p:nvSpPr>
          <p:spPr>
            <a:xfrm rot="5400000">
              <a:off x="2304636" y="1795135"/>
              <a:ext cx="874365" cy="75771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97;p32">
              <a:extLst>
                <a:ext uri="{FF2B5EF4-FFF2-40B4-BE49-F238E27FC236}">
                  <a16:creationId xmlns="" xmlns:a16="http://schemas.microsoft.com/office/drawing/2014/main" id="{3C303AA7-6CA1-4252-B798-C15C7FCF7214}"/>
                </a:ext>
              </a:extLst>
            </p:cNvPr>
            <p:cNvSpPr/>
            <p:nvPr/>
          </p:nvSpPr>
          <p:spPr>
            <a:xfrm rot="5400000">
              <a:off x="3877259" y="2917049"/>
              <a:ext cx="874364" cy="75772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64;p28"/>
          <p:cNvSpPr txBox="1">
            <a:spLocks/>
          </p:cNvSpPr>
          <p:nvPr/>
        </p:nvSpPr>
        <p:spPr>
          <a:xfrm>
            <a:off x="5327146" y="2531214"/>
            <a:ext cx="814559" cy="374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1400" dirty="0" smtClean="0">
                <a:latin typeface="Abel" panose="020B0604020202020204" charset="0"/>
              </a:rPr>
              <a:t>EDA</a:t>
            </a:r>
            <a:endParaRPr lang="en-AU" sz="1400" dirty="0">
              <a:latin typeface="Abel" panose="020B0604020202020204" charset="0"/>
            </a:endParaRPr>
          </a:p>
        </p:txBody>
      </p:sp>
      <p:sp>
        <p:nvSpPr>
          <p:cNvPr id="119" name="Google Shape;163;p28"/>
          <p:cNvSpPr txBox="1">
            <a:spLocks/>
          </p:cNvSpPr>
          <p:nvPr/>
        </p:nvSpPr>
        <p:spPr>
          <a:xfrm>
            <a:off x="3017425" y="4352366"/>
            <a:ext cx="1349323" cy="534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AU" sz="1300" dirty="0" smtClean="0">
                <a:latin typeface="Abel" panose="020B0604020202020204" charset="0"/>
              </a:rPr>
              <a:t>DATA QUESTION</a:t>
            </a:r>
            <a:endParaRPr lang="en-AU" sz="1300" dirty="0">
              <a:latin typeface="Abel" panose="020B0604020202020204" charset="0"/>
            </a:endParaRPr>
          </a:p>
        </p:txBody>
      </p:sp>
      <p:sp>
        <p:nvSpPr>
          <p:cNvPr id="120" name="Google Shape;163;p28"/>
          <p:cNvSpPr txBox="1">
            <a:spLocks/>
          </p:cNvSpPr>
          <p:nvPr/>
        </p:nvSpPr>
        <p:spPr>
          <a:xfrm>
            <a:off x="1027419" y="2536469"/>
            <a:ext cx="1349323" cy="534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AU" sz="1300" dirty="0" smtClean="0">
                <a:latin typeface="Abel" panose="020B0604020202020204" charset="0"/>
              </a:rPr>
              <a:t>BUSINESS QUESTION</a:t>
            </a:r>
            <a:endParaRPr lang="en-AU" sz="1300" dirty="0">
              <a:latin typeface="Abel" panose="020B0604020202020204" charset="0"/>
            </a:endParaRPr>
          </a:p>
        </p:txBody>
      </p:sp>
      <p:sp>
        <p:nvSpPr>
          <p:cNvPr id="121" name="Google Shape;163;p28"/>
          <p:cNvSpPr txBox="1">
            <a:spLocks/>
          </p:cNvSpPr>
          <p:nvPr/>
        </p:nvSpPr>
        <p:spPr>
          <a:xfrm>
            <a:off x="5874904" y="4905538"/>
            <a:ext cx="1767320" cy="534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AU" sz="1200" dirty="0" smtClean="0">
                <a:latin typeface="Abel" panose="020B0604020202020204" charset="0"/>
              </a:rPr>
              <a:t>FEATURE ENGINEERING</a:t>
            </a:r>
            <a:endParaRPr lang="en-AU" sz="1200" dirty="0">
              <a:latin typeface="Abel" panose="020B0604020202020204" charset="0"/>
            </a:endParaRPr>
          </a:p>
        </p:txBody>
      </p:sp>
      <p:sp>
        <p:nvSpPr>
          <p:cNvPr id="122" name="Google Shape;163;p28"/>
          <p:cNvSpPr txBox="1">
            <a:spLocks/>
          </p:cNvSpPr>
          <p:nvPr/>
        </p:nvSpPr>
        <p:spPr>
          <a:xfrm>
            <a:off x="8413477" y="2774662"/>
            <a:ext cx="1349323" cy="3931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AU" sz="1250" dirty="0" smtClean="0">
                <a:latin typeface="Abel" panose="020B0604020202020204" charset="0"/>
              </a:rPr>
              <a:t>MODELLING</a:t>
            </a:r>
            <a:endParaRPr lang="en-AU" sz="1250" dirty="0">
              <a:latin typeface="Abel" panose="020B0604020202020204" charset="0"/>
            </a:endParaRPr>
          </a:p>
        </p:txBody>
      </p:sp>
      <p:sp>
        <p:nvSpPr>
          <p:cNvPr id="123" name="Google Shape;163;p28"/>
          <p:cNvSpPr txBox="1">
            <a:spLocks/>
          </p:cNvSpPr>
          <p:nvPr/>
        </p:nvSpPr>
        <p:spPr>
          <a:xfrm>
            <a:off x="10537193" y="5014339"/>
            <a:ext cx="1537948" cy="317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AU" sz="1200" dirty="0" smtClean="0">
                <a:latin typeface="Abel" panose="020B0604020202020204" charset="0"/>
              </a:rPr>
              <a:t>COMMUNICATE</a:t>
            </a:r>
            <a:endParaRPr lang="en-AU" sz="1200" dirty="0">
              <a:latin typeface="Abel" panose="020B0604020202020204" charset="0"/>
            </a:endParaRPr>
          </a:p>
        </p:txBody>
      </p:sp>
      <p:cxnSp>
        <p:nvCxnSpPr>
          <p:cNvPr id="143" name="Straight Arrow Connector 142"/>
          <p:cNvCxnSpPr>
            <a:endCxn id="9" idx="2"/>
          </p:cNvCxnSpPr>
          <p:nvPr/>
        </p:nvCxnSpPr>
        <p:spPr>
          <a:xfrm>
            <a:off x="2176255" y="3253566"/>
            <a:ext cx="1018831" cy="873438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9" idx="4"/>
            <a:endCxn id="23" idx="1"/>
          </p:cNvCxnSpPr>
          <p:nvPr/>
        </p:nvCxnSpPr>
        <p:spPr>
          <a:xfrm flipV="1">
            <a:off x="4150732" y="3158146"/>
            <a:ext cx="1105870" cy="968858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headEnd w="lg" len="lg"/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77" idx="5"/>
          </p:cNvCxnSpPr>
          <p:nvPr/>
        </p:nvCxnSpPr>
        <p:spPr>
          <a:xfrm>
            <a:off x="5760370" y="3375379"/>
            <a:ext cx="423773" cy="123948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63" idx="4"/>
          </p:cNvCxnSpPr>
          <p:nvPr/>
        </p:nvCxnSpPr>
        <p:spPr>
          <a:xfrm flipV="1">
            <a:off x="7247223" y="3503948"/>
            <a:ext cx="1271592" cy="112097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70" idx="5"/>
          </p:cNvCxnSpPr>
          <p:nvPr/>
        </p:nvCxnSpPr>
        <p:spPr>
          <a:xfrm>
            <a:off x="9626321" y="3517921"/>
            <a:ext cx="1138711" cy="987208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1" name="Google Shape;289;p32">
            <a:extLst>
              <a:ext uri="{FF2B5EF4-FFF2-40B4-BE49-F238E27FC236}">
                <a16:creationId xmlns="" xmlns:a16="http://schemas.microsoft.com/office/drawing/2014/main" id="{7042F08D-C4F0-405D-831D-36D26450CBEB}"/>
              </a:ext>
            </a:extLst>
          </p:cNvPr>
          <p:cNvSpPr/>
          <p:nvPr/>
        </p:nvSpPr>
        <p:spPr>
          <a:xfrm rot="5400000">
            <a:off x="3403057" y="266022"/>
            <a:ext cx="1050288" cy="7445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3;p28"/>
          <p:cNvSpPr txBox="1">
            <a:spLocks/>
          </p:cNvSpPr>
          <p:nvPr/>
        </p:nvSpPr>
        <p:spPr>
          <a:xfrm>
            <a:off x="4336751" y="49310"/>
            <a:ext cx="1349323" cy="8667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AU" sz="1400" dirty="0" smtClean="0">
                <a:latin typeface="Abel" panose="020B0604020202020204" charset="0"/>
              </a:rPr>
              <a:t>BUSINESS DOMAIN &amp; CONTEXT </a:t>
            </a:r>
            <a:endParaRPr lang="en-AU" sz="1400" dirty="0">
              <a:latin typeface="Abel" panose="020B0604020202020204" charset="0"/>
            </a:endParaRPr>
          </a:p>
        </p:txBody>
      </p:sp>
      <p:sp>
        <p:nvSpPr>
          <p:cNvPr id="163" name="Google Shape;163;p28"/>
          <p:cNvSpPr txBox="1">
            <a:spLocks/>
          </p:cNvSpPr>
          <p:nvPr/>
        </p:nvSpPr>
        <p:spPr>
          <a:xfrm>
            <a:off x="1405863" y="673152"/>
            <a:ext cx="1349323" cy="534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AU" sz="1400" dirty="0" smtClean="0">
                <a:latin typeface="Abel" panose="020B0604020202020204" charset="0"/>
              </a:rPr>
              <a:t>PROBLEM STATEMENT</a:t>
            </a:r>
            <a:endParaRPr lang="en-AU" sz="1400" dirty="0">
              <a:latin typeface="Abel" panose="020B060402020202020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24" y="4488447"/>
            <a:ext cx="530398" cy="530398"/>
          </a:xfrm>
          <a:prstGeom prst="rect">
            <a:avLst/>
          </a:prstGeom>
        </p:spPr>
      </p:pic>
      <p:sp>
        <p:nvSpPr>
          <p:cNvPr id="166" name="Google Shape;163;p28"/>
          <p:cNvSpPr txBox="1">
            <a:spLocks/>
          </p:cNvSpPr>
          <p:nvPr/>
        </p:nvSpPr>
        <p:spPr>
          <a:xfrm>
            <a:off x="1459019" y="4963666"/>
            <a:ext cx="1349323" cy="348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AU" sz="1400" b="1" dirty="0" smtClean="0">
                <a:latin typeface="Abel" panose="020B0604020202020204" charset="0"/>
              </a:rPr>
              <a:t>DATA</a:t>
            </a:r>
            <a:endParaRPr lang="en-AU" sz="1400" b="1" dirty="0">
              <a:latin typeface="Abel" panose="020B0604020202020204" charset="0"/>
            </a:endParaRPr>
          </a:p>
        </p:txBody>
      </p:sp>
      <p:sp>
        <p:nvSpPr>
          <p:cNvPr id="167" name="Down Arrow 166"/>
          <p:cNvSpPr/>
          <p:nvPr/>
        </p:nvSpPr>
        <p:spPr>
          <a:xfrm>
            <a:off x="1672255" y="1142063"/>
            <a:ext cx="95056" cy="854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ight Arrow 167"/>
          <p:cNvSpPr/>
          <p:nvPr/>
        </p:nvSpPr>
        <p:spPr>
          <a:xfrm rot="20828022">
            <a:off x="2598423" y="4670444"/>
            <a:ext cx="474653" cy="166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Bent Arrow 174"/>
          <p:cNvSpPr/>
          <p:nvPr/>
        </p:nvSpPr>
        <p:spPr>
          <a:xfrm rot="21229982">
            <a:off x="1946673" y="345292"/>
            <a:ext cx="1567171" cy="190720"/>
          </a:xfrm>
          <a:prstGeom prst="bentArrow">
            <a:avLst>
              <a:gd name="adj1" fmla="val 25000"/>
              <a:gd name="adj2" fmla="val 46119"/>
              <a:gd name="adj3" fmla="val 25000"/>
              <a:gd name="adj4" fmla="val 4375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6" name="Bent Arrow 175"/>
          <p:cNvSpPr/>
          <p:nvPr/>
        </p:nvSpPr>
        <p:spPr>
          <a:xfrm rot="10800000" flipV="1">
            <a:off x="7237630" y="1303637"/>
            <a:ext cx="4019778" cy="683034"/>
          </a:xfrm>
          <a:prstGeom prst="bentArrow">
            <a:avLst>
              <a:gd name="adj1" fmla="val 674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87" y="1052361"/>
            <a:ext cx="811758" cy="811758"/>
          </a:xfrm>
          <a:prstGeom prst="rect">
            <a:avLst/>
          </a:prstGeom>
        </p:spPr>
      </p:pic>
      <p:sp>
        <p:nvSpPr>
          <p:cNvPr id="178" name="Right Arrow 177"/>
          <p:cNvSpPr/>
          <p:nvPr/>
        </p:nvSpPr>
        <p:spPr>
          <a:xfrm rot="1078788">
            <a:off x="4274525" y="1157558"/>
            <a:ext cx="1926818" cy="193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Google Shape;163;p28"/>
          <p:cNvSpPr txBox="1">
            <a:spLocks/>
          </p:cNvSpPr>
          <p:nvPr/>
        </p:nvSpPr>
        <p:spPr>
          <a:xfrm>
            <a:off x="4627641" y="6506645"/>
            <a:ext cx="5838596" cy="3686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AU" sz="2000" b="1" dirty="0" smtClean="0">
                <a:latin typeface="Abel" panose="020B0604020202020204" charset="0"/>
              </a:rPr>
              <a:t>DATA SCIENCE PROCESS</a:t>
            </a:r>
            <a:endParaRPr lang="en-AU" sz="2000" b="1" dirty="0">
              <a:latin typeface="Abel" panose="020B0604020202020204" charset="0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754" y="125135"/>
            <a:ext cx="956895" cy="956895"/>
          </a:xfrm>
          <a:prstGeom prst="rect">
            <a:avLst/>
          </a:prstGeom>
        </p:spPr>
      </p:pic>
      <p:cxnSp>
        <p:nvCxnSpPr>
          <p:cNvPr id="185" name="Straight Connector 184"/>
          <p:cNvCxnSpPr/>
          <p:nvPr/>
        </p:nvCxnSpPr>
        <p:spPr>
          <a:xfrm flipV="1">
            <a:off x="3672908" y="6354887"/>
            <a:ext cx="7617199" cy="4669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 flipV="1">
            <a:off x="3680260" y="5270307"/>
            <a:ext cx="20470" cy="1172822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 flipV="1">
            <a:off x="11289302" y="5741862"/>
            <a:ext cx="8157" cy="613025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Google Shape;163;p28"/>
          <p:cNvSpPr txBox="1">
            <a:spLocks/>
          </p:cNvSpPr>
          <p:nvPr/>
        </p:nvSpPr>
        <p:spPr>
          <a:xfrm>
            <a:off x="7635757" y="884555"/>
            <a:ext cx="1766111" cy="534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AU" sz="1400" dirty="0" smtClean="0">
                <a:latin typeface="Abel" panose="020B0604020202020204" charset="0"/>
              </a:rPr>
              <a:t>BUSINESS &amp; DATA ANSWERS</a:t>
            </a:r>
            <a:endParaRPr lang="en-AU" sz="1400" dirty="0">
              <a:latin typeface="Abel" panose="020B0604020202020204" charset="0"/>
            </a:endParaRPr>
          </a:p>
        </p:txBody>
      </p:sp>
      <p:sp>
        <p:nvSpPr>
          <p:cNvPr id="237" name="Google Shape;163;p28"/>
          <p:cNvSpPr txBox="1">
            <a:spLocks/>
          </p:cNvSpPr>
          <p:nvPr/>
        </p:nvSpPr>
        <p:spPr>
          <a:xfrm>
            <a:off x="4291720" y="1563281"/>
            <a:ext cx="1892427" cy="322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AU" sz="1400" dirty="0" smtClean="0">
                <a:latin typeface="Abel" panose="020B0604020202020204" charset="0"/>
              </a:rPr>
              <a:t>STAKEHOLDERS</a:t>
            </a:r>
            <a:endParaRPr lang="en-AU" sz="1400" dirty="0">
              <a:latin typeface="Abel" panose="020B0604020202020204" charset="0"/>
            </a:endParaRPr>
          </a:p>
        </p:txBody>
      </p:sp>
      <p:sp>
        <p:nvSpPr>
          <p:cNvPr id="239" name="Heptagon 238"/>
          <p:cNvSpPr/>
          <p:nvPr/>
        </p:nvSpPr>
        <p:spPr>
          <a:xfrm>
            <a:off x="2808342" y="1112321"/>
            <a:ext cx="509203" cy="397692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0" name="Heptagon 239"/>
          <p:cNvSpPr/>
          <p:nvPr/>
        </p:nvSpPr>
        <p:spPr>
          <a:xfrm>
            <a:off x="2277214" y="4067927"/>
            <a:ext cx="437155" cy="426405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6" name="Heptagon 245"/>
          <p:cNvSpPr/>
          <p:nvPr/>
        </p:nvSpPr>
        <p:spPr>
          <a:xfrm>
            <a:off x="7958294" y="5741863"/>
            <a:ext cx="560519" cy="513346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7" name="Heptagon 246"/>
          <p:cNvSpPr/>
          <p:nvPr/>
        </p:nvSpPr>
        <p:spPr>
          <a:xfrm>
            <a:off x="8173060" y="322101"/>
            <a:ext cx="497306" cy="495193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427" y="745435"/>
            <a:ext cx="10018713" cy="467140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Random Forest Classification Feature importance 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73807503"/>
              </p:ext>
            </p:extLst>
          </p:nvPr>
        </p:nvGraphicFramePr>
        <p:xfrm>
          <a:off x="7652803" y="1361661"/>
          <a:ext cx="4419600" cy="505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69"/>
                <a:gridCol w="2667891"/>
                <a:gridCol w="878540"/>
              </a:tblGrid>
              <a:tr h="353536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3536">
                <a:tc>
                  <a:txBody>
                    <a:bodyPr/>
                    <a:lstStyle/>
                    <a:p>
                      <a:pPr algn="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 of times 30 days  past due in last 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0.28208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552097">
                <a:tc>
                  <a:txBody>
                    <a:bodyPr/>
                    <a:lstStyle/>
                    <a:p>
                      <a:pPr algn="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Maximum amount sanctioned for any Two wheeler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0.14954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3536">
                <a:tc>
                  <a:txBody>
                    <a:bodyPr/>
                    <a:lstStyle/>
                    <a:p>
                      <a:pPr algn="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 of  loans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0.08803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3536">
                <a:tc>
                  <a:txBody>
                    <a:bodyPr/>
                    <a:lstStyle/>
                    <a:p>
                      <a:pPr algn="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EMI (Equated Monthly Instalments)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0.07263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53536">
                <a:tc>
                  <a:txBody>
                    <a:bodyPr/>
                    <a:lstStyle/>
                    <a:p>
                      <a:pPr algn="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Customer age when loan taken</a:t>
                      </a:r>
                      <a:endParaRPr lang="en-AU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0.07243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86138">
                <a:tc>
                  <a:txBody>
                    <a:bodyPr/>
                    <a:lstStyle/>
                    <a:p>
                      <a:pPr algn="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Loan Amount</a:t>
                      </a:r>
                      <a:endParaRPr lang="en-AU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0.06834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89822">
                <a:tc>
                  <a:txBody>
                    <a:bodyPr/>
                    <a:lstStyle/>
                    <a:p>
                      <a:pPr algn="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Interest rate</a:t>
                      </a:r>
                      <a:endParaRPr lang="en-AU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0.06009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23652">
                <a:tc>
                  <a:txBody>
                    <a:bodyPr/>
                    <a:lstStyle/>
                    <a:p>
                      <a:pPr algn="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 times bounced 12 months</a:t>
                      </a:r>
                      <a:endParaRPr lang="en-AU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0.04237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23652">
                <a:tc>
                  <a:txBody>
                    <a:bodyPr/>
                    <a:lstStyle/>
                    <a:p>
                      <a:pPr algn="r"/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TOTAL</a:t>
                      </a:r>
                      <a:endParaRPr lang="en-AU" sz="2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0.83551</a:t>
                      </a:r>
                      <a:endParaRPr lang="en-AU" sz="20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88497" y="71023"/>
            <a:ext cx="10018713" cy="5253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4400" b="1" dirty="0" smtClean="0">
                <a:solidFill>
                  <a:schemeClr val="accent1">
                    <a:lumMod val="75000"/>
                  </a:schemeClr>
                </a:solidFill>
              </a:rPr>
              <a:t>EDA</a:t>
            </a:r>
            <a:endParaRPr lang="en-AU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85" y="1361661"/>
            <a:ext cx="6110700" cy="4737688"/>
          </a:xfrm>
        </p:spPr>
      </p:pic>
    </p:spTree>
    <p:extLst>
      <p:ext uri="{BB962C8B-B14F-4D97-AF65-F5344CB8AC3E}">
        <p14:creationId xmlns:p14="http://schemas.microsoft.com/office/powerpoint/2010/main" val="289708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126" y="0"/>
            <a:ext cx="9219186" cy="659219"/>
          </a:xfrm>
        </p:spPr>
        <p:txBody>
          <a:bodyPr>
            <a:noAutofit/>
          </a:bodyPr>
          <a:lstStyle/>
          <a:p>
            <a:pPr algn="l"/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4. Deliver - Machine Models</a:t>
            </a:r>
            <a:endParaRPr lang="en-A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4912" y="2512257"/>
            <a:ext cx="2516048" cy="16025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b="1" dirty="0" smtClean="0">
                <a:solidFill>
                  <a:schemeClr val="bg2">
                    <a:lumMod val="50000"/>
                  </a:schemeClr>
                </a:solidFill>
              </a:rPr>
              <a:t>Receiving Operating Characteristic</a:t>
            </a:r>
            <a:endParaRPr lang="en-AU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60" y="659220"/>
            <a:ext cx="8898577" cy="6174062"/>
          </a:xfrm>
        </p:spPr>
      </p:pic>
      <p:sp>
        <p:nvSpPr>
          <p:cNvPr id="5" name="Oval 4"/>
          <p:cNvSpPr/>
          <p:nvPr/>
        </p:nvSpPr>
        <p:spPr>
          <a:xfrm>
            <a:off x="6645350" y="5539562"/>
            <a:ext cx="5238522" cy="819875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22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552" y="85161"/>
            <a:ext cx="10018713" cy="765928"/>
          </a:xfrm>
        </p:spPr>
        <p:txBody>
          <a:bodyPr>
            <a:noAutofit/>
          </a:bodyPr>
          <a:lstStyle/>
          <a:p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4. Deliver</a:t>
            </a:r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: Models &amp; Metrics</a:t>
            </a:r>
            <a:endParaRPr lang="en-A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15989"/>
              </p:ext>
            </p:extLst>
          </p:nvPr>
        </p:nvGraphicFramePr>
        <p:xfrm>
          <a:off x="2242986" y="947693"/>
          <a:ext cx="941994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006"/>
                <a:gridCol w="2281127"/>
                <a:gridCol w="2307265"/>
                <a:gridCol w="1859542"/>
              </a:tblGrid>
              <a:tr h="370840"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METRICS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Boosted Logistic</a:t>
                      </a:r>
                      <a:r>
                        <a:rPr lang="en-AU" sz="2400" baseline="0" dirty="0" smtClean="0"/>
                        <a:t> </a:t>
                      </a:r>
                      <a:r>
                        <a:rPr lang="en-AU" sz="2400" baseline="0" dirty="0" smtClean="0"/>
                        <a:t>Regression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Random Forest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7000"/>
                        </a:spcBef>
                        <a:spcAft>
                          <a:spcPts val="4000"/>
                        </a:spcAft>
                      </a:pPr>
                      <a:r>
                        <a:rPr lang="en-AU" sz="2400" dirty="0" smtClean="0"/>
                        <a:t>Metrics </a:t>
                      </a:r>
                      <a:r>
                        <a:rPr lang="en-AU" sz="2800" b="1" dirty="0" smtClean="0"/>
                        <a:t>Default</a:t>
                      </a:r>
                      <a:r>
                        <a:rPr lang="en-AU" sz="2400" dirty="0" smtClean="0"/>
                        <a:t>       Hyper-parameters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Cross-validation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/>
                        <a:t>74.10%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/>
                        <a:t>75.39%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7000"/>
                        </a:spcBef>
                        <a:spcAft>
                          <a:spcPts val="4000"/>
                        </a:spcAft>
                      </a:pP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Accuracy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72.75%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72.66%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7000"/>
                        </a:spcBef>
                        <a:spcAft>
                          <a:spcPts val="4000"/>
                        </a:spcAft>
                      </a:pP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Recall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62.52%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69.98%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7000"/>
                        </a:spcBef>
                        <a:spcAft>
                          <a:spcPts val="4000"/>
                        </a:spcAft>
                      </a:pP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Precision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78.61%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73.94%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7000"/>
                        </a:spcBef>
                        <a:spcAft>
                          <a:spcPts val="4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F1-Score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69.65%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71.91%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7000"/>
                        </a:spcBef>
                        <a:spcAft>
                          <a:spcPts val="4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Metrics </a:t>
                      </a:r>
                      <a:r>
                        <a:rPr lang="en-AU" sz="2800" b="1" dirty="0" smtClean="0"/>
                        <a:t>Optimized</a:t>
                      </a:r>
                      <a:r>
                        <a:rPr lang="en-AU" sz="2400" dirty="0" smtClean="0"/>
                        <a:t> Hyper-parameters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Cross-validation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74.99%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77.52%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7000"/>
                        </a:spcBef>
                        <a:spcAft>
                          <a:spcPts val="4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Accuracy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74.38%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74.67%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7000"/>
                        </a:spcBef>
                        <a:spcAft>
                          <a:spcPts val="4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Recall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73.81%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69.98%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7000"/>
                        </a:spcBef>
                        <a:spcAft>
                          <a:spcPts val="4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Precision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74.66%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77.22%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7000"/>
                        </a:spcBef>
                        <a:spcAft>
                          <a:spcPts val="4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F1-Score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74.23%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73.42%</a:t>
                      </a:r>
                      <a:endParaRPr lang="en-AU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Oval 27"/>
          <p:cNvSpPr/>
          <p:nvPr/>
        </p:nvSpPr>
        <p:spPr>
          <a:xfrm>
            <a:off x="10136372" y="4328373"/>
            <a:ext cx="1812818" cy="245916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/>
          <p:cNvSpPr/>
          <p:nvPr/>
        </p:nvSpPr>
        <p:spPr>
          <a:xfrm>
            <a:off x="1926784" y="4442791"/>
            <a:ext cx="3290876" cy="174928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9825911" y="943110"/>
            <a:ext cx="1798029" cy="1183401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926784" y="4280783"/>
            <a:ext cx="3388860" cy="204944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7527157" y="943111"/>
            <a:ext cx="2012490" cy="125782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8159734" y="4345852"/>
            <a:ext cx="1713271" cy="24591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8485050" y="4841415"/>
            <a:ext cx="1240290" cy="4958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/>
          <p:cNvSpPr/>
          <p:nvPr/>
        </p:nvSpPr>
        <p:spPr>
          <a:xfrm>
            <a:off x="10358675" y="4841415"/>
            <a:ext cx="1240290" cy="4640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8429269" y="6217147"/>
            <a:ext cx="1240290" cy="4958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10422636" y="6217146"/>
            <a:ext cx="1240290" cy="47077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6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604" y="15821"/>
            <a:ext cx="10018713" cy="529150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Confusion matrix</a:t>
            </a:r>
            <a:endParaRPr lang="en-A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37290" y="551345"/>
            <a:ext cx="451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Boosted Logistic Regression</a:t>
            </a:r>
            <a:endParaRPr lang="en-A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32800" y="565799"/>
            <a:ext cx="375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Random Forest</a:t>
            </a:r>
            <a:endParaRPr lang="en-AU" sz="2400" b="1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5" b="263"/>
          <a:stretch/>
        </p:blipFill>
        <p:spPr>
          <a:xfrm>
            <a:off x="1598610" y="993738"/>
            <a:ext cx="4613365" cy="4568231"/>
          </a:xfrm>
        </p:spPr>
      </p:pic>
      <p:pic>
        <p:nvPicPr>
          <p:cNvPr id="13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90" b="58"/>
          <a:stretch/>
        </p:blipFill>
        <p:spPr>
          <a:xfrm>
            <a:off x="7198256" y="1019384"/>
            <a:ext cx="4695547" cy="4568231"/>
          </a:xfr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30432"/>
              </p:ext>
            </p:extLst>
          </p:nvPr>
        </p:nvGraphicFramePr>
        <p:xfrm>
          <a:off x="5773525" y="5963173"/>
          <a:ext cx="16688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41"/>
                <a:gridCol w="8344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3F3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smtClean="0">
                          <a:solidFill>
                            <a:schemeClr val="tx1"/>
                          </a:solidFill>
                        </a:rPr>
                        <a:t>FN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3F3C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 rot="2385335">
            <a:off x="3207633" y="747600"/>
            <a:ext cx="1454835" cy="4805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 rot="2385335">
            <a:off x="8810944" y="747600"/>
            <a:ext cx="1454835" cy="4805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 rot="3963839">
            <a:off x="6377294" y="5481057"/>
            <a:ext cx="448108" cy="16468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9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985" y="66676"/>
            <a:ext cx="10018713" cy="457200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VOTING RESULTS ON TEST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3799887" y="5869935"/>
            <a:ext cx="2733261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/>
              <a:t>Random Forest with optimized hyper-parameters. Average accuracy 73.5%</a:t>
            </a:r>
            <a:endParaRPr lang="en-A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479545" y="5859819"/>
            <a:ext cx="3034017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/>
              <a:t>Boosted Logistic Regression with optimized hyper-parameters. Average accuracy 73.0% </a:t>
            </a:r>
            <a:endParaRPr lang="en-AU" sz="1600" dirty="0"/>
          </a:p>
        </p:txBody>
      </p:sp>
      <p:pic>
        <p:nvPicPr>
          <p:cNvPr id="28" name="Content Placehold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64" y="615875"/>
            <a:ext cx="9566885" cy="5151945"/>
          </a:xfrm>
        </p:spPr>
      </p:pic>
      <p:sp>
        <p:nvSpPr>
          <p:cNvPr id="7" name="Oval 6"/>
          <p:cNvSpPr/>
          <p:nvPr/>
        </p:nvSpPr>
        <p:spPr>
          <a:xfrm>
            <a:off x="3497344" y="717990"/>
            <a:ext cx="1272208" cy="4595811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/>
          <p:cNvCxnSpPr>
            <a:stCxn id="14" idx="0"/>
          </p:cNvCxnSpPr>
          <p:nvPr/>
        </p:nvCxnSpPr>
        <p:spPr>
          <a:xfrm flipH="1" flipV="1">
            <a:off x="4529045" y="4866541"/>
            <a:ext cx="637473" cy="1003394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609501" y="717990"/>
            <a:ext cx="1217545" cy="4595811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622171" y="4834708"/>
            <a:ext cx="353961" cy="102511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2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08" y="0"/>
            <a:ext cx="10018711" cy="681361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5. Summary </a:t>
            </a:r>
            <a:r>
              <a:rPr lang="en-AU" sz="3600" b="1" dirty="0" smtClean="0"/>
              <a:t>&amp; Conclusions</a:t>
            </a:r>
            <a:endParaRPr lang="en-AU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232" y="602902"/>
            <a:ext cx="10412936" cy="6255098"/>
          </a:xfrm>
        </p:spPr>
        <p:txBody>
          <a:bodyPr>
            <a:normAutofit fontScale="85000" lnSpcReduction="2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3500" b="1" dirty="0" smtClean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en-AU" sz="3500" b="1" dirty="0">
                <a:solidFill>
                  <a:schemeClr val="accent1">
                    <a:lumMod val="75000"/>
                  </a:schemeClr>
                </a:solidFill>
              </a:rPr>
              <a:t>to assess the risk of a loan default fast and accurate</a:t>
            </a:r>
            <a:r>
              <a:rPr lang="en-AU" sz="35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AU" sz="2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2800" dirty="0" smtClean="0"/>
              <a:t>Machine </a:t>
            </a:r>
            <a:r>
              <a:rPr lang="en-AU" sz="2800" dirty="0"/>
              <a:t>learning models can offer a </a:t>
            </a:r>
            <a:r>
              <a:rPr lang="en-AU" sz="2800" dirty="0" smtClean="0"/>
              <a:t>solution.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2800" dirty="0" smtClean="0"/>
              <a:t>However classification </a:t>
            </a:r>
            <a:r>
              <a:rPr lang="en-AU" sz="2800" dirty="0"/>
              <a:t>of imbalanced data </a:t>
            </a:r>
            <a:r>
              <a:rPr lang="en-AU" sz="2800" dirty="0" smtClean="0"/>
              <a:t>with many outliers are </a:t>
            </a:r>
            <a:r>
              <a:rPr lang="en-AU" sz="2800" dirty="0"/>
              <a:t>a </a:t>
            </a:r>
            <a:r>
              <a:rPr lang="en-AU" sz="2800" dirty="0" smtClean="0"/>
              <a:t>challenge.</a:t>
            </a:r>
            <a:endParaRPr lang="en-AU" sz="28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AU" sz="25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AU" sz="25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3500" b="1" dirty="0" smtClean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AU" sz="3500" b="1" dirty="0">
                <a:solidFill>
                  <a:schemeClr val="accent1">
                    <a:lumMod val="75000"/>
                  </a:schemeClr>
                </a:solidFill>
              </a:rPr>
              <a:t>model could be used to predict risk of defaulting on a personal loan and what are the metrics</a:t>
            </a:r>
            <a:r>
              <a:rPr lang="en-AU" sz="35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AU" sz="35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AU" sz="2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2800" dirty="0" smtClean="0"/>
              <a:t>Two models </a:t>
            </a:r>
            <a:r>
              <a:rPr lang="en-AU" sz="2800" dirty="0"/>
              <a:t>(using optimized parameters</a:t>
            </a:r>
            <a:r>
              <a:rPr lang="en-AU" sz="2800" dirty="0" smtClean="0"/>
              <a:t>) can predict the risk with similar metrics: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2800" b="1" dirty="0" smtClean="0"/>
              <a:t>Random Forest &amp; Boosted Logistic Regression</a:t>
            </a:r>
          </a:p>
          <a:p>
            <a:pPr marL="447675" indent="-447675" algn="l">
              <a:spcBef>
                <a:spcPts val="0"/>
              </a:spcBef>
              <a:spcAft>
                <a:spcPts val="0"/>
              </a:spcAft>
            </a:pPr>
            <a:endParaRPr lang="en-AU" sz="2800" dirty="0" smtClean="0"/>
          </a:p>
          <a:p>
            <a:pPr marL="447675" indent="-447675" algn="l">
              <a:spcBef>
                <a:spcPts val="0"/>
              </a:spcBef>
              <a:spcAft>
                <a:spcPts val="0"/>
              </a:spcAft>
            </a:pPr>
            <a:r>
              <a:rPr lang="en-AU" sz="2800" dirty="0" smtClean="0"/>
              <a:t>Based </a:t>
            </a:r>
            <a:r>
              <a:rPr lang="en-AU" sz="2800" dirty="0"/>
              <a:t>on </a:t>
            </a:r>
            <a:r>
              <a:rPr lang="en-AU" sz="2800" b="1" dirty="0"/>
              <a:t>accuracy </a:t>
            </a:r>
            <a:r>
              <a:rPr lang="en-AU" sz="2800" dirty="0"/>
              <a:t>	</a:t>
            </a:r>
            <a:endParaRPr lang="en-AU" sz="2800" dirty="0" smtClean="0"/>
          </a:p>
          <a:p>
            <a:pPr marL="447675" indent="-447675" algn="l">
              <a:spcBef>
                <a:spcPts val="0"/>
              </a:spcBef>
              <a:spcAft>
                <a:spcPts val="0"/>
              </a:spcAft>
            </a:pPr>
            <a:r>
              <a:rPr lang="en-AU" sz="2800" dirty="0"/>
              <a:t>	</a:t>
            </a:r>
            <a:r>
              <a:rPr lang="en-AU" sz="2800" dirty="0" smtClean="0"/>
              <a:t>Random Forest = 74.67%</a:t>
            </a:r>
          </a:p>
          <a:p>
            <a:pPr marL="447675" indent="-447675" algn="l">
              <a:spcBef>
                <a:spcPts val="0"/>
              </a:spcBef>
              <a:spcAft>
                <a:spcPts val="0"/>
              </a:spcAft>
            </a:pPr>
            <a:r>
              <a:rPr lang="en-AU" sz="2800" dirty="0" smtClean="0"/>
              <a:t>	Boosted Logistic Regression = 74.38%</a:t>
            </a:r>
          </a:p>
          <a:p>
            <a:pPr marL="447675" indent="-447675" algn="l">
              <a:spcBef>
                <a:spcPts val="0"/>
              </a:spcBef>
              <a:spcAft>
                <a:spcPts val="0"/>
              </a:spcAft>
            </a:pPr>
            <a:endParaRPr lang="en-AU" sz="2800" b="1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2800" dirty="0" smtClean="0"/>
              <a:t>Based on </a:t>
            </a:r>
            <a:r>
              <a:rPr lang="en-AU" sz="2800" b="1" dirty="0" smtClean="0"/>
              <a:t>F1-score</a:t>
            </a:r>
            <a:r>
              <a:rPr lang="en-AU" sz="2800" dirty="0" smtClean="0"/>
              <a:t> (trade-off between recall &amp; precision)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2800" dirty="0" smtClean="0"/>
              <a:t>	Random </a:t>
            </a:r>
            <a:r>
              <a:rPr lang="en-AU" sz="2800" dirty="0"/>
              <a:t>Forest </a:t>
            </a:r>
            <a:r>
              <a:rPr lang="en-AU" sz="2800" dirty="0" smtClean="0"/>
              <a:t> = 73.42%</a:t>
            </a:r>
            <a:r>
              <a:rPr lang="en-AU" sz="2800" dirty="0"/>
              <a:t>	</a:t>
            </a:r>
            <a:endParaRPr lang="en-AU" sz="2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AU" sz="2800" dirty="0" smtClean="0"/>
              <a:t>	Boosted </a:t>
            </a:r>
            <a:r>
              <a:rPr lang="en-AU" sz="2800" dirty="0"/>
              <a:t>Logistic </a:t>
            </a:r>
            <a:r>
              <a:rPr lang="en-AU" sz="2800" dirty="0" smtClean="0"/>
              <a:t>Regression = 74.23%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19193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699" y="19412"/>
            <a:ext cx="10018711" cy="681361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5. Summary </a:t>
            </a:r>
            <a:r>
              <a:rPr lang="en-AU" sz="3600" b="1" dirty="0" smtClean="0"/>
              <a:t>&amp; Conclusions</a:t>
            </a:r>
            <a:endParaRPr lang="en-AU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24068" y="843377"/>
            <a:ext cx="10551975" cy="5899067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AU" sz="2800" b="1" u="sng" dirty="0" smtClean="0">
                <a:solidFill>
                  <a:schemeClr val="accent1">
                    <a:lumMod val="75000"/>
                  </a:schemeClr>
                </a:solidFill>
              </a:rPr>
              <a:t>MODEL SELECTED</a:t>
            </a:r>
            <a:r>
              <a:rPr lang="en-AU" sz="28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AU" sz="2800" b="1" dirty="0" smtClean="0">
                <a:solidFill>
                  <a:schemeClr val="accent1">
                    <a:lumMod val="75000"/>
                  </a:schemeClr>
                </a:solidFill>
              </a:rPr>
              <a:t>Boosted Logistic Regression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AU" sz="2600" b="1" dirty="0" smtClean="0"/>
              <a:t>Pros: </a:t>
            </a:r>
          </a:p>
          <a:p>
            <a:pPr marL="452438" algn="l">
              <a:spcBef>
                <a:spcPts val="300"/>
              </a:spcBef>
              <a:spcAft>
                <a:spcPts val="300"/>
              </a:spcAft>
            </a:pPr>
            <a:r>
              <a:rPr lang="en-AU" sz="2600" dirty="0" smtClean="0"/>
              <a:t>stable, simpler, easier to implement and interpret, efficient to train, uses less computational power. Very popular and is used when target is categorical. It is easy to convert the model result to a specific strategy and deploy. 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AU" sz="2600" b="1" dirty="0" smtClean="0"/>
              <a:t>Cons: </a:t>
            </a:r>
          </a:p>
          <a:p>
            <a:pPr marL="452438" algn="l">
              <a:spcBef>
                <a:spcPts val="300"/>
              </a:spcBef>
              <a:spcAft>
                <a:spcPts val="300"/>
              </a:spcAft>
            </a:pPr>
            <a:r>
              <a:rPr lang="en-AU" sz="2600" dirty="0" smtClean="0"/>
              <a:t>easy to under-fit, high demand for data, not to good at dealing with unbalanced data, high-dimension feature set, and categorical features.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AU" sz="2600" b="1" dirty="0" smtClean="0"/>
              <a:t>Boosting: </a:t>
            </a:r>
          </a:p>
          <a:p>
            <a:pPr marL="452438" algn="l">
              <a:spcBef>
                <a:spcPts val="300"/>
              </a:spcBef>
              <a:spcAft>
                <a:spcPts val="300"/>
              </a:spcAft>
            </a:pPr>
            <a:r>
              <a:rPr lang="en-AU" sz="2600" dirty="0" smtClean="0"/>
              <a:t>makes the model more robust and stable, improves accuracy, but reduce interpretability.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AU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020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699" y="19412"/>
            <a:ext cx="10018711" cy="681361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5. Summary </a:t>
            </a:r>
            <a:r>
              <a:rPr lang="en-AU" sz="3600" b="1" dirty="0" smtClean="0"/>
              <a:t>&amp; Conclusions</a:t>
            </a:r>
            <a:endParaRPr lang="en-AU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24068" y="843377"/>
            <a:ext cx="10551975" cy="5044957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AU" sz="2800" b="1" dirty="0" smtClean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AU" sz="2800" b="1" dirty="0">
                <a:solidFill>
                  <a:schemeClr val="accent1">
                    <a:lumMod val="75000"/>
                  </a:schemeClr>
                </a:solidFill>
              </a:rPr>
              <a:t>are the main variables to look up when assessing a personal loan application?</a:t>
            </a:r>
          </a:p>
          <a:p>
            <a:pPr marL="893763" indent="-455613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AU" sz="2800" dirty="0" smtClean="0"/>
              <a:t>Number times </a:t>
            </a:r>
            <a:r>
              <a:rPr lang="en-AU" sz="2800" dirty="0"/>
              <a:t>30 days past due in last 6 months, </a:t>
            </a:r>
            <a:endParaRPr lang="en-AU" sz="2800" dirty="0" smtClean="0"/>
          </a:p>
          <a:p>
            <a:pPr marL="893763" indent="-455613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AU" sz="2800" dirty="0" smtClean="0"/>
              <a:t>Maximum </a:t>
            </a:r>
            <a:r>
              <a:rPr lang="en-AU" sz="2800" dirty="0"/>
              <a:t>amount sanctioned for any Two wheeler loan, </a:t>
            </a:r>
            <a:endParaRPr lang="en-AU" sz="2800" dirty="0" smtClean="0"/>
          </a:p>
          <a:p>
            <a:pPr marL="893763" indent="-455613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AU" sz="2800" dirty="0" smtClean="0"/>
              <a:t>Number </a:t>
            </a:r>
            <a:r>
              <a:rPr lang="en-AU" sz="2800" dirty="0"/>
              <a:t>of loans, </a:t>
            </a:r>
            <a:endParaRPr lang="en-AU" sz="2800" dirty="0" smtClean="0"/>
          </a:p>
          <a:p>
            <a:pPr marL="893763" indent="-455613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AU" sz="2800" dirty="0" smtClean="0"/>
              <a:t>EMI </a:t>
            </a:r>
            <a:r>
              <a:rPr lang="en-AU" sz="2800" dirty="0"/>
              <a:t>(Equated Monthly Instalments), </a:t>
            </a:r>
            <a:endParaRPr lang="en-AU" sz="2800" dirty="0" smtClean="0"/>
          </a:p>
          <a:p>
            <a:pPr marL="893763" indent="-455613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AU" sz="2800" dirty="0" smtClean="0"/>
              <a:t>Customer </a:t>
            </a:r>
            <a:r>
              <a:rPr lang="en-AU" sz="2800" dirty="0"/>
              <a:t>age when </a:t>
            </a:r>
            <a:r>
              <a:rPr lang="en-AU" sz="2800" dirty="0" smtClean="0"/>
              <a:t>loan taken, </a:t>
            </a:r>
          </a:p>
          <a:p>
            <a:pPr marL="893763" indent="-455613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AU" sz="2800" dirty="0" smtClean="0"/>
              <a:t>Loan </a:t>
            </a:r>
            <a:r>
              <a:rPr lang="en-AU" sz="2800" dirty="0"/>
              <a:t>Amount , </a:t>
            </a:r>
            <a:endParaRPr lang="en-AU" sz="2800" dirty="0" smtClean="0"/>
          </a:p>
          <a:p>
            <a:pPr marL="893763" indent="-455613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AU" sz="2800" dirty="0" smtClean="0"/>
              <a:t>Interest </a:t>
            </a:r>
            <a:r>
              <a:rPr lang="en-AU" sz="2800" dirty="0"/>
              <a:t>rate, </a:t>
            </a:r>
            <a:r>
              <a:rPr lang="en-AU" sz="2800" dirty="0" smtClean="0"/>
              <a:t>&amp;</a:t>
            </a:r>
          </a:p>
          <a:p>
            <a:pPr marL="893763" indent="-455613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AU" sz="2800" dirty="0" smtClean="0"/>
              <a:t>Number </a:t>
            </a:r>
            <a:r>
              <a:rPr lang="en-AU" sz="2800" dirty="0"/>
              <a:t>times bounced 12 </a:t>
            </a:r>
            <a:r>
              <a:rPr lang="en-AU" sz="2800" dirty="0" smtClean="0"/>
              <a:t>months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2226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235" y="0"/>
            <a:ext cx="10018713" cy="597563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6. Next </a:t>
            </a:r>
            <a:r>
              <a:rPr lang="en-AU" b="1" dirty="0" smtClean="0"/>
              <a:t>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422" y="679520"/>
            <a:ext cx="10292358" cy="596347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2800" dirty="0" smtClean="0">
                <a:solidFill>
                  <a:schemeClr val="accent1">
                    <a:lumMod val="75000"/>
                  </a:schemeClr>
                </a:solidFill>
              </a:rPr>
              <a:t>Model performance could </a:t>
            </a: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be improved with more </a:t>
            </a:r>
            <a:r>
              <a:rPr lang="en-AU" sz="2800" dirty="0" smtClean="0">
                <a:solidFill>
                  <a:schemeClr val="accent1">
                    <a:lumMod val="75000"/>
                  </a:schemeClr>
                </a:solidFill>
              </a:rPr>
              <a:t>rich data (especially from defaulters, minority class).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AU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AU" sz="2800" dirty="0" smtClean="0">
                <a:solidFill>
                  <a:schemeClr val="accent1">
                    <a:lumMod val="75000"/>
                  </a:schemeClr>
                </a:solidFill>
              </a:rPr>
              <a:t>More domain knowledge to deal with outliers. Data outliers can spoil and mislead the training process resulting in longer training times, less accurate models &amp; ultimately poorer results. </a:t>
            </a:r>
          </a:p>
          <a:p>
            <a:pPr marL="0" indent="0" algn="just">
              <a:buNone/>
            </a:pPr>
            <a:endParaRPr lang="en-AU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AU" sz="2800" dirty="0" smtClean="0">
                <a:solidFill>
                  <a:schemeClr val="accent1">
                    <a:lumMod val="75000"/>
                  </a:schemeClr>
                </a:solidFill>
              </a:rPr>
              <a:t>Domain knowledge would help in assessing which outliers should be kept, which removed and/or which to change for another variable.</a:t>
            </a:r>
          </a:p>
          <a:p>
            <a:pPr marL="0" indent="0" algn="just">
              <a:buNone/>
            </a:pPr>
            <a:endParaRPr lang="en-AU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AU" sz="2800" dirty="0" smtClean="0">
                <a:solidFill>
                  <a:schemeClr val="accent1">
                    <a:lumMod val="75000"/>
                  </a:schemeClr>
                </a:solidFill>
              </a:rPr>
              <a:t>Use penalized models to impose an additional cost on the model for making classification mistakes on the minority class during training to assess performance improvement.</a:t>
            </a:r>
            <a:endParaRPr lang="en-A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562" y="90997"/>
            <a:ext cx="10018713" cy="876670"/>
          </a:xfrm>
        </p:spPr>
        <p:txBody>
          <a:bodyPr>
            <a:normAutofit fontScale="90000"/>
          </a:bodyPr>
          <a:lstStyle/>
          <a:p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Biography</a:t>
            </a:r>
            <a:endParaRPr lang="en-A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idx="1"/>
          </p:nvPr>
        </p:nvSpPr>
        <p:spPr>
          <a:xfrm>
            <a:off x="1272210" y="967667"/>
            <a:ext cx="10919790" cy="55466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 sz="3200" dirty="0" smtClean="0">
                <a:solidFill>
                  <a:schemeClr val="accent1">
                    <a:lumMod val="50000"/>
                  </a:schemeClr>
                </a:solidFill>
              </a:rPr>
              <a:t>Future Data </a:t>
            </a:r>
            <a:r>
              <a:rPr lang="en-AU" sz="3200" dirty="0" smtClean="0">
                <a:solidFill>
                  <a:schemeClr val="accent1">
                    <a:lumMod val="50000"/>
                  </a:schemeClr>
                </a:solidFill>
              </a:rPr>
              <a:t>Scientist</a:t>
            </a:r>
            <a:endParaRPr lang="en-AU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 sz="3200" dirty="0" smtClean="0">
                <a:solidFill>
                  <a:schemeClr val="accent1">
                    <a:lumMod val="50000"/>
                  </a:schemeClr>
                </a:solidFill>
              </a:rPr>
              <a:t>Certificate IV Accounting &amp; Bookkeeping</a:t>
            </a: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 sz="3200" dirty="0" smtClean="0">
                <a:solidFill>
                  <a:schemeClr val="accent1">
                    <a:lumMod val="50000"/>
                  </a:schemeClr>
                </a:solidFill>
              </a:rPr>
              <a:t>Master </a:t>
            </a:r>
            <a:r>
              <a:rPr lang="en-AU" sz="3200" dirty="0" smtClean="0">
                <a:solidFill>
                  <a:schemeClr val="accent1">
                    <a:lumMod val="50000"/>
                  </a:schemeClr>
                </a:solidFill>
              </a:rPr>
              <a:t>in Business Administration</a:t>
            </a: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 sz="3200" dirty="0" smtClean="0">
                <a:solidFill>
                  <a:schemeClr val="accent1">
                    <a:lumMod val="50000"/>
                  </a:schemeClr>
                </a:solidFill>
              </a:rPr>
              <a:t>Master in Regional Development, Planning &amp; Management</a:t>
            </a: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 sz="3200" dirty="0" smtClean="0">
                <a:solidFill>
                  <a:schemeClr val="accent1">
                    <a:lumMod val="50000"/>
                  </a:schemeClr>
                </a:solidFill>
              </a:rPr>
              <a:t>Bachelor Degree in Marine Biology</a:t>
            </a: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endParaRPr lang="en-AU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 sz="3200" dirty="0" smtClean="0">
                <a:solidFill>
                  <a:schemeClr val="accent1">
                    <a:lumMod val="50000"/>
                  </a:schemeClr>
                </a:solidFill>
              </a:rPr>
              <a:t>10+ years experience in natural resources management &amp; budgeting, 5+ in </a:t>
            </a:r>
            <a:r>
              <a:rPr lang="en-AU" sz="3200" dirty="0">
                <a:solidFill>
                  <a:schemeClr val="accent1">
                    <a:lumMod val="50000"/>
                  </a:schemeClr>
                </a:solidFill>
              </a:rPr>
              <a:t>bookkeeping </a:t>
            </a:r>
            <a:endParaRPr lang="en-AU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 sz="3200" dirty="0" smtClean="0">
                <a:solidFill>
                  <a:schemeClr val="accent1">
                    <a:lumMod val="50000"/>
                  </a:schemeClr>
                </a:solidFill>
              </a:rPr>
              <a:t>Passionate about learning &amp; upskilling</a:t>
            </a: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endParaRPr lang="en-A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225" y="141515"/>
            <a:ext cx="10018713" cy="892629"/>
          </a:xfrm>
        </p:spPr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06286" y="1213578"/>
            <a:ext cx="10731639" cy="302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AU" sz="1600" baseline="30000" dirty="0" smtClean="0"/>
              <a:t>12</a:t>
            </a:r>
            <a:r>
              <a:rPr lang="en-AU" sz="1600" baseline="30000" dirty="0" smtClean="0">
                <a:solidFill>
                  <a:srgbClr val="000000"/>
                </a:solidFill>
              </a:rPr>
              <a:t> </a:t>
            </a:r>
            <a:r>
              <a:rPr lang="en-AU" sz="1600" u="sng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AU" sz="1600" u="sng" dirty="0">
                <a:solidFill>
                  <a:srgbClr val="000000"/>
                </a:solidFill>
                <a:hlinkClick r:id="rId2"/>
              </a:rPr>
              <a:t>://</a:t>
            </a:r>
            <a:r>
              <a:rPr lang="en-AU" sz="1600" u="sng" dirty="0" smtClean="0">
                <a:solidFill>
                  <a:srgbClr val="000000"/>
                </a:solidFill>
                <a:hlinkClick r:id="rId2"/>
              </a:rPr>
              <a:t>www.motorcyclesdata.com/2020/12/22/world-motorcycles-market/</a:t>
            </a:r>
            <a:endParaRPr lang="en-AU" sz="1600" u="sng" dirty="0">
              <a:solidFill>
                <a:srgbClr val="000000"/>
              </a:solidFill>
            </a:endParaRPr>
          </a:p>
          <a:p>
            <a:pPr>
              <a:spcBef>
                <a:spcPts val="300"/>
              </a:spcBef>
            </a:pPr>
            <a:r>
              <a:rPr lang="en-AU" sz="1600" baseline="30000" dirty="0"/>
              <a:t>6</a:t>
            </a:r>
            <a:r>
              <a:rPr lang="en-AU" sz="1600" baseline="30000" dirty="0" smtClean="0">
                <a:solidFill>
                  <a:srgbClr val="000000"/>
                </a:solidFill>
              </a:rPr>
              <a:t> </a:t>
            </a:r>
            <a:r>
              <a:rPr lang="en-AU" sz="1600" u="sng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n-AU" sz="1600" u="sng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AU" sz="1600" u="sng" dirty="0" smtClean="0">
                <a:solidFill>
                  <a:srgbClr val="000000"/>
                </a:solidFill>
                <a:hlinkClick r:id="rId3"/>
              </a:rPr>
              <a:t>timesofindia.indiatimes.com/business/india-business/two-wheeler-loan-defaults-on-the-rise/articleshow/2423112.cms</a:t>
            </a:r>
            <a:endParaRPr lang="en-AU" sz="1600" u="sng" dirty="0" smtClean="0">
              <a:solidFill>
                <a:srgbClr val="000000"/>
              </a:solidFill>
            </a:endParaRPr>
          </a:p>
          <a:p>
            <a:pPr marL="93663" indent="-93663">
              <a:spcBef>
                <a:spcPts val="300"/>
              </a:spcBef>
            </a:pPr>
            <a:r>
              <a:rPr lang="en-AU" sz="1600" baseline="30000" dirty="0">
                <a:solidFill>
                  <a:srgbClr val="000000"/>
                </a:solidFill>
              </a:rPr>
              <a:t>1</a:t>
            </a:r>
            <a:r>
              <a:rPr lang="en-AU" sz="1600" baseline="30000" dirty="0" smtClean="0">
                <a:solidFill>
                  <a:srgbClr val="000000"/>
                </a:solidFill>
              </a:rPr>
              <a:t> </a:t>
            </a:r>
            <a:r>
              <a:rPr lang="en-AU" sz="1600" u="sng" dirty="0" smtClean="0">
                <a:solidFill>
                  <a:srgbClr val="000000"/>
                </a:solidFill>
                <a:hlinkClick r:id="rId4"/>
              </a:rPr>
              <a:t>https</a:t>
            </a:r>
            <a:r>
              <a:rPr lang="en-AU" sz="1600" u="sng" dirty="0">
                <a:solidFill>
                  <a:srgbClr val="000000"/>
                </a:solidFill>
                <a:hlinkClick r:id="rId4"/>
              </a:rPr>
              <a:t>://www.moneycontrol.com/news/technology/auto/this-week-in-auto-banks-unwilling-to-lend-to-two-wheeler-buyers-over-default-fears-5947271.html</a:t>
            </a:r>
            <a:r>
              <a:rPr lang="en-AU" sz="1600" dirty="0">
                <a:solidFill>
                  <a:srgbClr val="000000"/>
                </a:solidFill>
              </a:rPr>
              <a:t> </a:t>
            </a:r>
            <a:r>
              <a:rPr lang="en-AU" sz="1600" dirty="0" smtClean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AU" sz="1600" baseline="30000" dirty="0" smtClean="0"/>
              <a:t>5</a:t>
            </a:r>
            <a:r>
              <a:rPr lang="en-AU" sz="1600" baseline="30000" dirty="0" smtClean="0">
                <a:solidFill>
                  <a:srgbClr val="000000"/>
                </a:solidFill>
              </a:rPr>
              <a:t>  </a:t>
            </a:r>
            <a:r>
              <a:rPr lang="en-AU" sz="1600" u="sng" dirty="0" smtClean="0">
                <a:solidFill>
                  <a:srgbClr val="000000"/>
                </a:solidFill>
                <a:hlinkClick r:id="rId5"/>
              </a:rPr>
              <a:t>https</a:t>
            </a:r>
            <a:r>
              <a:rPr lang="en-AU" sz="1600" u="sng" dirty="0">
                <a:solidFill>
                  <a:srgbClr val="000000"/>
                </a:solidFill>
                <a:hlinkClick r:id="rId5"/>
              </a:rPr>
              <a:t>://www.crisil.com/mnt/winshare/Ratings/RatingList/RatingDocs/WheelsEMI_Private_Limited_April_08_2019_RR.html</a:t>
            </a:r>
            <a:r>
              <a:rPr lang="en-AU" sz="1600" dirty="0">
                <a:solidFill>
                  <a:srgbClr val="000000"/>
                </a:solidFill>
              </a:rPr>
              <a:t> </a:t>
            </a:r>
            <a:endParaRPr lang="en-AU" sz="1600" dirty="0" smtClean="0">
              <a:solidFill>
                <a:srgbClr val="000000"/>
              </a:solidFill>
            </a:endParaRPr>
          </a:p>
          <a:p>
            <a:pPr>
              <a:spcBef>
                <a:spcPts val="300"/>
              </a:spcBef>
            </a:pPr>
            <a:r>
              <a:rPr lang="en-AU" sz="1600" baseline="30000" dirty="0" smtClean="0">
                <a:solidFill>
                  <a:srgbClr val="000000"/>
                </a:solidFill>
              </a:rPr>
              <a:t>4  </a:t>
            </a:r>
            <a:r>
              <a:rPr lang="en-AU" sz="1600" u="sng" dirty="0" smtClean="0">
                <a:hlinkClick r:id="rId6"/>
              </a:rPr>
              <a:t>https</a:t>
            </a:r>
            <a:r>
              <a:rPr lang="en-AU" sz="1600" u="sng" dirty="0">
                <a:hlinkClick r:id="rId6"/>
              </a:rPr>
              <a:t>://www.coverfox.com/cibil/cibil-score/cibil-score-for-bike-loan/</a:t>
            </a:r>
            <a:r>
              <a:rPr lang="en-AU" sz="1600" dirty="0"/>
              <a:t> </a:t>
            </a:r>
            <a:endParaRPr lang="en-AU" sz="1600" dirty="0" smtClean="0"/>
          </a:p>
          <a:p>
            <a:pPr>
              <a:spcBef>
                <a:spcPts val="300"/>
              </a:spcBef>
            </a:pPr>
            <a:r>
              <a:rPr lang="en-AU" sz="1600" baseline="30000" dirty="0" smtClean="0"/>
              <a:t>9</a:t>
            </a:r>
            <a:r>
              <a:rPr lang="en-AU" sz="1600" dirty="0" smtClean="0"/>
              <a:t> </a:t>
            </a:r>
            <a:r>
              <a:rPr lang="en-AU" sz="1600" u="sng" dirty="0">
                <a:hlinkClick r:id="rId7"/>
              </a:rPr>
              <a:t>https://</a:t>
            </a:r>
            <a:r>
              <a:rPr lang="en-AU" sz="1600" u="sng" dirty="0" smtClean="0">
                <a:hlinkClick r:id="rId7"/>
              </a:rPr>
              <a:t>www.marketresearchfuture.com/reports/motorcycles-market-10217</a:t>
            </a:r>
            <a:endParaRPr lang="en-AU" sz="1600" u="sng" dirty="0" smtClean="0"/>
          </a:p>
          <a:p>
            <a:pPr>
              <a:spcBef>
                <a:spcPts val="300"/>
              </a:spcBef>
            </a:pPr>
            <a:r>
              <a:rPr lang="en-AU" sz="1600" baseline="30000" dirty="0" smtClean="0"/>
              <a:t>15</a:t>
            </a:r>
            <a:r>
              <a:rPr lang="en-AU" sz="1600" dirty="0" smtClean="0"/>
              <a:t> </a:t>
            </a:r>
            <a:r>
              <a:rPr lang="en-AU" sz="1600" u="sng" dirty="0">
                <a:hlinkClick r:id="rId8"/>
              </a:rPr>
              <a:t>https://finance.yahoo.com/news/market-trends-developments-indias-two-114500571.html</a:t>
            </a:r>
            <a:r>
              <a:rPr lang="en-AU" sz="1600" dirty="0"/>
              <a:t> </a:t>
            </a:r>
            <a:endParaRPr lang="en-AU" sz="1600" baseline="30000" dirty="0"/>
          </a:p>
          <a:p>
            <a:pPr>
              <a:spcBef>
                <a:spcPts val="300"/>
              </a:spcBef>
            </a:pPr>
            <a:r>
              <a:rPr lang="en-AU" sz="1600" baseline="30000" dirty="0" smtClean="0"/>
              <a:t>10 </a:t>
            </a:r>
            <a:r>
              <a:rPr lang="en-AU" sz="1600" dirty="0" smtClean="0"/>
              <a:t> </a:t>
            </a:r>
            <a:r>
              <a:rPr lang="en-AU" sz="1600" u="sng" dirty="0" smtClean="0">
                <a:hlinkClick r:id="rId7"/>
              </a:rPr>
              <a:t>https</a:t>
            </a:r>
            <a:r>
              <a:rPr lang="en-AU" sz="1600" u="sng" dirty="0">
                <a:hlinkClick r:id="rId7"/>
              </a:rPr>
              <a:t>://www.marketresearchfuture.com/reports/motorcycles-market-10217</a:t>
            </a:r>
            <a:endParaRPr lang="en-AU" sz="1600" dirty="0">
              <a:solidFill>
                <a:srgbClr val="000000"/>
              </a:solidFill>
            </a:endParaRPr>
          </a:p>
          <a:p>
            <a:pPr>
              <a:spcBef>
                <a:spcPts val="300"/>
              </a:spcBef>
            </a:pPr>
            <a:endParaRPr lang="en-AU" sz="1600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1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t="8088" r="3990" b="14270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noFill/>
          </a:ln>
          <a:effectLst>
            <a:outerShdw blurRad="50800" dist="50800" dir="5400000" algn="ctr" rotWithShape="0">
              <a:schemeClr val="accent2">
                <a:lumMod val="60000"/>
                <a:lumOff val="4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718" y="0"/>
            <a:ext cx="4651940" cy="4651934"/>
          </a:xfrm>
          <a:prstGeom prst="ellipse">
            <a:avLst/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chemeClr val="accent6">
                <a:lumMod val="50000"/>
                <a:alpha val="7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7269" y="1349987"/>
            <a:ext cx="3357586" cy="1614316"/>
            <a:chOff x="4417207" y="2251674"/>
            <a:chExt cx="3357586" cy="1614316"/>
          </a:xfrm>
        </p:grpSpPr>
        <p:sp>
          <p:nvSpPr>
            <p:cNvPr id="7" name="TextBox 6"/>
            <p:cNvSpPr txBox="1"/>
            <p:nvPr/>
          </p:nvSpPr>
          <p:spPr>
            <a:xfrm>
              <a:off x="4417207" y="3127326"/>
              <a:ext cx="3357586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00"/>
              <a:r>
                <a:rPr lang="en-US" sz="4800" dirty="0">
                  <a:solidFill>
                    <a:prstClr val="white"/>
                  </a:solidFill>
                  <a:latin typeface="Segoe UI Emoji"/>
                </a:rPr>
                <a:t>THANK YOU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442044" y="2251674"/>
              <a:ext cx="1403164" cy="665388"/>
              <a:chOff x="5032375" y="2363788"/>
              <a:chExt cx="7693025" cy="3648075"/>
            </a:xfrm>
          </p:grpSpPr>
          <p:sp>
            <p:nvSpPr>
              <p:cNvPr id="9" name="Freeform 5"/>
              <p:cNvSpPr>
                <a:spLocks noEditPoints="1"/>
              </p:cNvSpPr>
              <p:nvPr/>
            </p:nvSpPr>
            <p:spPr bwMode="auto">
              <a:xfrm>
                <a:off x="5032375" y="2363788"/>
                <a:ext cx="7693025" cy="3648075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7042150" y="4371976"/>
                <a:ext cx="712788" cy="700088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0001250" y="3292476"/>
                <a:ext cx="714375" cy="700088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90263" y="5632589"/>
            <a:ext cx="490518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Segoe UI Emoji"/>
              </a:rPr>
              <a:t>ANY QUESTIONS?</a:t>
            </a:r>
            <a:endParaRPr lang="en-US" sz="4800" dirty="0">
              <a:solidFill>
                <a:schemeClr val="accent6">
                  <a:lumMod val="50000"/>
                </a:schemeClr>
              </a:solidFill>
              <a:latin typeface="Segoe UI Emoji"/>
            </a:endParaRPr>
          </a:p>
        </p:txBody>
      </p:sp>
    </p:spTree>
    <p:extLst>
      <p:ext uri="{BB962C8B-B14F-4D97-AF65-F5344CB8AC3E}">
        <p14:creationId xmlns:p14="http://schemas.microsoft.com/office/powerpoint/2010/main" val="12495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07" y="146598"/>
            <a:ext cx="3303484" cy="876670"/>
          </a:xfrm>
        </p:spPr>
        <p:txBody>
          <a:bodyPr>
            <a:normAutofit fontScale="90000"/>
          </a:bodyPr>
          <a:lstStyle/>
          <a:p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AU" sz="27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idx="1"/>
          </p:nvPr>
        </p:nvSpPr>
        <p:spPr>
          <a:xfrm>
            <a:off x="2915586" y="1023268"/>
            <a:ext cx="8004051" cy="58347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</a:pPr>
            <a:endParaRPr lang="en-AU" sz="1800" b="1" dirty="0" smtClean="0">
              <a:solidFill>
                <a:srgbClr val="FF0000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endParaRPr lang="en-AU" sz="1800" b="1" dirty="0" smtClean="0">
              <a:solidFill>
                <a:srgbClr val="FF0000"/>
              </a:solidFill>
            </a:endParaRPr>
          </a:p>
          <a:p>
            <a:pPr marL="857250" indent="-85725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Context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en-AU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AU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Domain, Problem, Domain context</a:t>
            </a:r>
            <a:endParaRPr lang="en-A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57250" indent="-857250" algn="l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Define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en-AU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	Stakeholders, Business &amp; Data questions, Value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57250" indent="-857250" algn="l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Design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AU" sz="2400" dirty="0">
                <a:solidFill>
                  <a:schemeClr val="accent1">
                    <a:lumMod val="75000"/>
                  </a:schemeClr>
                </a:solidFill>
              </a:rPr>
              <a:t>Data,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EDA, Pipeline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57250" indent="-857250" algn="l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Deliver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Models, Metrics</a:t>
            </a:r>
            <a:endParaRPr lang="en-AU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57250" indent="-857250" algn="l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Summary &amp; </a:t>
            </a:r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Recap, Main findings</a:t>
            </a:r>
            <a:endParaRPr lang="en-AU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57250" indent="-857250" algn="l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AU" sz="3200" b="1" dirty="0" smtClean="0">
                <a:solidFill>
                  <a:schemeClr val="accent1">
                    <a:lumMod val="75000"/>
                  </a:schemeClr>
                </a:solidFill>
              </a:rPr>
              <a:t>Further steps</a:t>
            </a:r>
          </a:p>
          <a:p>
            <a:pPr marL="857250" indent="-8572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800" b="1" dirty="0" smtClean="0">
              <a:solidFill>
                <a:srgbClr val="FF0000"/>
              </a:solidFill>
            </a:endParaRPr>
          </a:p>
          <a:p>
            <a:pPr marL="857250" indent="-8572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800" b="1" dirty="0" smtClean="0">
              <a:solidFill>
                <a:srgbClr val="FF0000"/>
              </a:solidFill>
            </a:endParaRPr>
          </a:p>
          <a:p>
            <a:pPr marL="857250" indent="-8572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78" y="68803"/>
            <a:ext cx="8370404" cy="690240"/>
          </a:xfrm>
        </p:spPr>
        <p:txBody>
          <a:bodyPr>
            <a:noAutofit/>
          </a:bodyPr>
          <a:lstStyle/>
          <a:p>
            <a:pPr algn="r"/>
            <a:r>
              <a:rPr lang="en-AU" sz="5400" b="1" dirty="0" smtClean="0">
                <a:solidFill>
                  <a:schemeClr val="accent1">
                    <a:lumMod val="75000"/>
                  </a:schemeClr>
                </a:solidFill>
              </a:rPr>
              <a:t>1. Project</a:t>
            </a:r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 Context - India</a:t>
            </a:r>
            <a:endParaRPr lang="en-A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2574" y="1768509"/>
            <a:ext cx="10979425" cy="4943789"/>
          </a:xfrm>
        </p:spPr>
        <p:txBody>
          <a:bodyPr>
            <a:noAutofit/>
          </a:bodyPr>
          <a:lstStyle/>
          <a:p>
            <a:pPr marL="177800" indent="-177800">
              <a:spcBef>
                <a:spcPts val="1200"/>
              </a:spcBef>
              <a:spcAft>
                <a:spcPts val="400"/>
              </a:spcAft>
            </a:pPr>
            <a:r>
              <a:rPr lang="en-AU" sz="2400" dirty="0" smtClean="0"/>
              <a:t>2-wheeler loan market to grow from US$7.2b (2020) to $12.3b (2025)</a:t>
            </a:r>
            <a:r>
              <a:rPr lang="en-AU" sz="2400" baseline="30000" dirty="0" smtClean="0"/>
              <a:t>15</a:t>
            </a:r>
          </a:p>
          <a:p>
            <a:pPr marL="177800" indent="-177800">
              <a:spcBef>
                <a:spcPts val="1200"/>
              </a:spcBef>
              <a:spcAft>
                <a:spcPts val="400"/>
              </a:spcAft>
            </a:pPr>
            <a:r>
              <a:rPr lang="en-AU" sz="2400" dirty="0" smtClean="0"/>
              <a:t>Defaults </a:t>
            </a:r>
            <a:r>
              <a:rPr lang="en-AU" sz="2400" dirty="0"/>
              <a:t>on </a:t>
            </a:r>
            <a:r>
              <a:rPr lang="en-AU" sz="2400" dirty="0" smtClean="0"/>
              <a:t>2-wheelers 40</a:t>
            </a:r>
            <a:r>
              <a:rPr lang="en-AU" sz="2400" dirty="0"/>
              <a:t>% of total outstanding loans in </a:t>
            </a:r>
            <a:r>
              <a:rPr lang="en-AU" sz="2400" dirty="0" smtClean="0"/>
              <a:t>2007</a:t>
            </a:r>
            <a:r>
              <a:rPr lang="en-AU" sz="2400" baseline="30000" dirty="0"/>
              <a:t>6</a:t>
            </a:r>
            <a:endParaRPr lang="en-AU" sz="2400" dirty="0"/>
          </a:p>
          <a:p>
            <a:pPr marL="177800" indent="-177800">
              <a:spcBef>
                <a:spcPts val="1200"/>
              </a:spcBef>
              <a:spcAft>
                <a:spcPts val="400"/>
              </a:spcAft>
            </a:pPr>
            <a:r>
              <a:rPr lang="en-AU" sz="2400" dirty="0" smtClean="0"/>
              <a:t>Bad </a:t>
            </a:r>
            <a:r>
              <a:rPr lang="en-AU" sz="2400" dirty="0"/>
              <a:t>loans ratio to increase </a:t>
            </a:r>
            <a:r>
              <a:rPr lang="en-AU" sz="2400" dirty="0" smtClean="0"/>
              <a:t>approx. 3.5% from Mar/20 – Mar/21</a:t>
            </a:r>
            <a:r>
              <a:rPr lang="en-AU" sz="2400" baseline="30000" dirty="0" smtClean="0"/>
              <a:t>1</a:t>
            </a:r>
            <a:endParaRPr lang="en-AU" sz="2400" dirty="0"/>
          </a:p>
          <a:p>
            <a:pPr marL="177800" indent="-177800">
              <a:spcBef>
                <a:spcPts val="1200"/>
              </a:spcBef>
              <a:spcAft>
                <a:spcPts val="400"/>
              </a:spcAft>
            </a:pPr>
            <a:r>
              <a:rPr lang="en-AU" sz="2400" dirty="0" smtClean="0"/>
              <a:t>Financers have </a:t>
            </a:r>
            <a:r>
              <a:rPr lang="en-AU" sz="2400" dirty="0"/>
              <a:t>tighten credit </a:t>
            </a:r>
            <a:r>
              <a:rPr lang="en-AU" sz="2400" dirty="0" smtClean="0"/>
              <a:t>flow</a:t>
            </a:r>
            <a:r>
              <a:rPr lang="en-AU" sz="2400" baseline="30000" dirty="0" smtClean="0"/>
              <a:t>6</a:t>
            </a:r>
            <a:r>
              <a:rPr lang="en-AU" sz="2400" dirty="0" smtClean="0"/>
              <a:t> </a:t>
            </a:r>
            <a:endParaRPr lang="en-AU" sz="2400" dirty="0"/>
          </a:p>
          <a:p>
            <a:pPr marL="177800" indent="-177800">
              <a:spcBef>
                <a:spcPts val="1200"/>
              </a:spcBef>
              <a:spcAft>
                <a:spcPts val="400"/>
              </a:spcAft>
            </a:pPr>
            <a:r>
              <a:rPr lang="en-AU" sz="2400" dirty="0"/>
              <a:t>Financiers adopting stricter process to screen </a:t>
            </a:r>
            <a:r>
              <a:rPr lang="en-AU" sz="2400" dirty="0" smtClean="0"/>
              <a:t>customers</a:t>
            </a:r>
            <a:r>
              <a:rPr lang="en-AU" sz="2400" baseline="30000" dirty="0" smtClean="0"/>
              <a:t>6</a:t>
            </a:r>
            <a:endParaRPr lang="en-AU" sz="2400" dirty="0"/>
          </a:p>
          <a:p>
            <a:pPr marL="177800" indent="-177800">
              <a:spcBef>
                <a:spcPts val="1200"/>
              </a:spcBef>
              <a:spcAft>
                <a:spcPts val="400"/>
              </a:spcAft>
            </a:pPr>
            <a:r>
              <a:rPr lang="en-AU" sz="2400" dirty="0" smtClean="0"/>
              <a:t>Dealers </a:t>
            </a:r>
            <a:r>
              <a:rPr lang="en-AU" sz="2400" dirty="0"/>
              <a:t>finding difficult to get banks </a:t>
            </a:r>
            <a:r>
              <a:rPr lang="en-AU" sz="2400" dirty="0" smtClean="0"/>
              <a:t>to finance </a:t>
            </a:r>
            <a:r>
              <a:rPr lang="en-AU" sz="2400" dirty="0"/>
              <a:t>their </a:t>
            </a:r>
            <a:r>
              <a:rPr lang="en-AU" sz="2400" dirty="0" smtClean="0"/>
              <a:t>inventory</a:t>
            </a:r>
            <a:r>
              <a:rPr lang="en-AU" sz="2400" baseline="30000" dirty="0" smtClean="0"/>
              <a:t>1</a:t>
            </a:r>
            <a:endParaRPr lang="en-AU" sz="2400" baseline="30000" dirty="0"/>
          </a:p>
          <a:p>
            <a:pPr marL="177800" indent="-177800">
              <a:spcBef>
                <a:spcPts val="1200"/>
              </a:spcBef>
              <a:spcAft>
                <a:spcPts val="400"/>
              </a:spcAft>
            </a:pPr>
            <a:r>
              <a:rPr lang="en-AU" sz="2400" dirty="0"/>
              <a:t>Focus on </a:t>
            </a:r>
            <a:r>
              <a:rPr lang="en-AU" sz="2400" dirty="0" smtClean="0"/>
              <a:t>customer segmentation</a:t>
            </a:r>
            <a:r>
              <a:rPr lang="en-AU" sz="2400" baseline="30000" dirty="0" smtClean="0"/>
              <a:t>5</a:t>
            </a:r>
            <a:endParaRPr lang="en-AU" sz="2400" dirty="0"/>
          </a:p>
          <a:p>
            <a:pPr marL="177800" indent="-177800">
              <a:spcBef>
                <a:spcPts val="1200"/>
              </a:spcBef>
              <a:spcAft>
                <a:spcPts val="400"/>
              </a:spcAft>
            </a:pPr>
            <a:r>
              <a:rPr lang="en-AU" sz="2400" dirty="0"/>
              <a:t>There is no fixed score for availing a bike </a:t>
            </a:r>
            <a:r>
              <a:rPr lang="en-AU" sz="2400" dirty="0" smtClean="0"/>
              <a:t>loan (institutions </a:t>
            </a:r>
            <a:r>
              <a:rPr lang="en-AU" sz="2400" dirty="0"/>
              <a:t>accept a score of 600+ </a:t>
            </a:r>
            <a:r>
              <a:rPr lang="en-AU" sz="2400" dirty="0" smtClean="0"/>
              <a:t>CIBIL </a:t>
            </a:r>
            <a:r>
              <a:rPr lang="en-AU" sz="2400" dirty="0"/>
              <a:t>score range 300 to </a:t>
            </a:r>
            <a:r>
              <a:rPr lang="en-AU" sz="2400" dirty="0" smtClean="0"/>
              <a:t>900)</a:t>
            </a:r>
            <a:r>
              <a:rPr lang="en-AU" sz="2400" baseline="30000" dirty="0" smtClean="0"/>
              <a:t>4</a:t>
            </a:r>
          </a:p>
          <a:p>
            <a:pPr marL="177800" indent="-177800">
              <a:spcBef>
                <a:spcPts val="400"/>
              </a:spcBef>
              <a:spcAft>
                <a:spcPts val="400"/>
              </a:spcAft>
            </a:pPr>
            <a:endParaRPr lang="en-AU" sz="2000" baseline="30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3900" y="986723"/>
            <a:ext cx="9130680" cy="6902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3600" b="1" dirty="0" smtClean="0">
                <a:solidFill>
                  <a:schemeClr val="accent1">
                    <a:lumMod val="75000"/>
                  </a:schemeClr>
                </a:solidFill>
              </a:rPr>
              <a:t>Finance Industry: Personal Loans</a:t>
            </a:r>
            <a:endParaRPr lang="en-AU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43" y="0"/>
            <a:ext cx="5499720" cy="529053"/>
          </a:xfrm>
        </p:spPr>
        <p:txBody>
          <a:bodyPr>
            <a:noAutofit/>
          </a:bodyPr>
          <a:lstStyle/>
          <a:p>
            <a:pPr algn="r"/>
            <a:r>
              <a:rPr lang="en-AU" b="1" dirty="0" smtClean="0">
                <a:solidFill>
                  <a:schemeClr val="accent1">
                    <a:lumMod val="75000"/>
                  </a:schemeClr>
                </a:solidFill>
              </a:rPr>
              <a:t>1. Project Context</a:t>
            </a:r>
            <a:endParaRPr lang="en-A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381607" y="1668544"/>
            <a:ext cx="10601671" cy="4515440"/>
          </a:xfrm>
        </p:spPr>
        <p:txBody>
          <a:bodyPr>
            <a:noAutofit/>
          </a:bodyPr>
          <a:lstStyle/>
          <a:p>
            <a:pPr marL="177800" indent="-177800">
              <a:spcBef>
                <a:spcPts val="1200"/>
              </a:spcBef>
              <a:spcAft>
                <a:spcPts val="1200"/>
              </a:spcAft>
            </a:pPr>
            <a:r>
              <a:rPr lang="en-AU" sz="2400" dirty="0" smtClean="0"/>
              <a:t>Global motorcycles market to grow by 5.73% from 2020 to 2027</a:t>
            </a:r>
            <a:r>
              <a:rPr lang="en-AU" sz="2400" baseline="30000" dirty="0" smtClean="0"/>
              <a:t>9</a:t>
            </a:r>
            <a:endParaRPr lang="en-AU" sz="2400" dirty="0" smtClean="0">
              <a:solidFill>
                <a:srgbClr val="FF0000"/>
              </a:solidFill>
            </a:endParaRPr>
          </a:p>
          <a:p>
            <a:pPr marL="177800" indent="-177800">
              <a:spcBef>
                <a:spcPts val="1200"/>
              </a:spcBef>
              <a:spcAft>
                <a:spcPts val="1200"/>
              </a:spcAft>
            </a:pPr>
            <a:r>
              <a:rPr lang="en-AU" sz="2400" dirty="0" smtClean="0"/>
              <a:t>Global motorcycles sales dropped almost 30% in 1</a:t>
            </a:r>
            <a:r>
              <a:rPr lang="en-AU" sz="2400" baseline="30000" dirty="0" smtClean="0"/>
              <a:t>st</a:t>
            </a:r>
            <a:r>
              <a:rPr lang="en-AU" sz="2400" dirty="0" smtClean="0"/>
              <a:t> half-20 (Covid-19)</a:t>
            </a:r>
            <a:r>
              <a:rPr lang="en-AU" sz="2400" baseline="30000" dirty="0" smtClean="0"/>
              <a:t>1</a:t>
            </a:r>
          </a:p>
          <a:p>
            <a:pPr marL="177800" indent="-177800">
              <a:spcBef>
                <a:spcPts val="1200"/>
              </a:spcBef>
              <a:spcAft>
                <a:spcPts val="1200"/>
              </a:spcAft>
            </a:pPr>
            <a:r>
              <a:rPr lang="en-AU" sz="2400" dirty="0" smtClean="0"/>
              <a:t>Sales started bouncing back in the 3</a:t>
            </a:r>
            <a:r>
              <a:rPr lang="en-AU" sz="2400" baseline="30000" dirty="0" smtClean="0"/>
              <a:t>rd</a:t>
            </a:r>
            <a:r>
              <a:rPr lang="en-AU" sz="2400" dirty="0" smtClean="0"/>
              <a:t> quarter-20</a:t>
            </a:r>
            <a:r>
              <a:rPr lang="en-AU" sz="2400" baseline="30000" dirty="0" smtClean="0"/>
              <a:t>12</a:t>
            </a:r>
          </a:p>
          <a:p>
            <a:pPr marL="177800" indent="-177800">
              <a:spcBef>
                <a:spcPts val="1200"/>
              </a:spcBef>
              <a:spcAft>
                <a:spcPts val="1200"/>
              </a:spcAft>
            </a:pPr>
            <a:r>
              <a:rPr lang="en-AU" sz="2400" dirty="0" smtClean="0"/>
              <a:t>2-wheelers </a:t>
            </a:r>
            <a:r>
              <a:rPr lang="en-AU" sz="2400" dirty="0"/>
              <a:t>targeted as best replace for public </a:t>
            </a:r>
            <a:r>
              <a:rPr lang="en-AU" sz="2400" dirty="0" smtClean="0"/>
              <a:t>transport</a:t>
            </a:r>
            <a:r>
              <a:rPr lang="en-AU" sz="2400" baseline="30000" dirty="0" smtClean="0"/>
              <a:t>12</a:t>
            </a:r>
            <a:endParaRPr lang="en-AU" sz="2400" dirty="0"/>
          </a:p>
          <a:p>
            <a:pPr marL="177800" indent="-177800">
              <a:spcBef>
                <a:spcPts val="1200"/>
              </a:spcBef>
              <a:spcAft>
                <a:spcPts val="1200"/>
              </a:spcAft>
            </a:pPr>
            <a:r>
              <a:rPr lang="en-AU" sz="2400" dirty="0" smtClean="0"/>
              <a:t>Less expensive than cars, less fuel, better mileage, better in peak hours</a:t>
            </a:r>
            <a:r>
              <a:rPr lang="en-AU" sz="2400" baseline="30000" dirty="0"/>
              <a:t>4</a:t>
            </a:r>
            <a:endParaRPr lang="en-AU" sz="2400" baseline="30000" dirty="0" smtClean="0"/>
          </a:p>
          <a:p>
            <a:pPr marL="177800" indent="-177800">
              <a:spcBef>
                <a:spcPts val="1200"/>
              </a:spcBef>
              <a:spcAft>
                <a:spcPts val="1200"/>
              </a:spcAft>
            </a:pPr>
            <a:r>
              <a:rPr lang="en-AU" sz="2400" dirty="0" smtClean="0"/>
              <a:t>India 2</a:t>
            </a:r>
            <a:r>
              <a:rPr lang="en-AU" sz="2400" baseline="30000" dirty="0" smtClean="0"/>
              <a:t>nd</a:t>
            </a:r>
            <a:r>
              <a:rPr lang="en-AU" sz="2400" dirty="0" smtClean="0"/>
              <a:t> largest market of motorcycles</a:t>
            </a:r>
            <a:r>
              <a:rPr lang="en-AU" sz="2400" baseline="30000" dirty="0" smtClean="0"/>
              <a:t>10</a:t>
            </a:r>
            <a:endParaRPr lang="en-AU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71060" y="1007099"/>
            <a:ext cx="10018713" cy="5290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4400" b="1" dirty="0" smtClean="0">
                <a:solidFill>
                  <a:schemeClr val="accent1">
                    <a:lumMod val="75000"/>
                  </a:schemeClr>
                </a:solidFill>
              </a:rPr>
              <a:t>Transportation industry: </a:t>
            </a:r>
            <a:r>
              <a:rPr lang="en-AU" sz="4400" b="1" dirty="0">
                <a:solidFill>
                  <a:schemeClr val="accent1">
                    <a:lumMod val="75000"/>
                  </a:schemeClr>
                </a:solidFill>
              </a:rPr>
              <a:t>Motorbikes </a:t>
            </a:r>
          </a:p>
        </p:txBody>
      </p:sp>
    </p:spTree>
    <p:extLst>
      <p:ext uri="{BB962C8B-B14F-4D97-AF65-F5344CB8AC3E}">
        <p14:creationId xmlns:p14="http://schemas.microsoft.com/office/powerpoint/2010/main" val="18862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497" y="71023"/>
            <a:ext cx="10018713" cy="690240"/>
          </a:xfrm>
        </p:spPr>
        <p:txBody>
          <a:bodyPr>
            <a:noAutofit/>
          </a:bodyPr>
          <a:lstStyle/>
          <a:p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1. Project Context</a:t>
            </a:r>
            <a:endParaRPr lang="en-A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701208"/>
            <a:ext cx="10601671" cy="4337851"/>
          </a:xfrm>
        </p:spPr>
        <p:txBody>
          <a:bodyPr>
            <a:noAutofit/>
          </a:bodyPr>
          <a:lstStyle/>
          <a:p>
            <a:pPr marL="536575" lvl="0" indent="-357188">
              <a:spcBef>
                <a:spcPts val="600"/>
              </a:spcBef>
              <a:buSzPts val="1600"/>
              <a:buChar char="●"/>
            </a:pP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Increase in defaults, decrease in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financing</a:t>
            </a:r>
            <a:r>
              <a:rPr lang="en-AU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&amp; increase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 two-wheeler demand, offer and opportunity to develop more robust &amp; trustworthy tools to assess loan applications.</a:t>
            </a:r>
          </a:p>
          <a:p>
            <a:pPr marL="536575" indent="-357188">
              <a:spcBef>
                <a:spcPts val="600"/>
              </a:spcBef>
              <a:buSzPts val="1600"/>
              <a:buFont typeface="Arial"/>
              <a:buChar char="●"/>
            </a:pP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Machine </a:t>
            </a:r>
            <a:r>
              <a:rPr lang="en-AU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learning algorithms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lang="en-AU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lot to offer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when assessing credit </a:t>
            </a:r>
            <a:r>
              <a:rPr lang="en-AU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risk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(power </a:t>
            </a:r>
            <a:r>
              <a:rPr lang="en-AU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speed). </a:t>
            </a:r>
            <a:endParaRPr lang="en-AU" sz="2400" dirty="0" smtClean="0">
              <a:solidFill>
                <a:schemeClr val="tx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ts val="1800"/>
              </a:spcAft>
              <a:buSzPts val="1600"/>
              <a:buNone/>
            </a:pPr>
            <a:r>
              <a:rPr lang="en-AU" sz="4000" b="1" dirty="0" smtClean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Arial"/>
              </a:rPr>
              <a:t>	Value of decreasing bad loans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ts val="1800"/>
              </a:spcAft>
              <a:buSzPts val="1600"/>
              <a:buNone/>
            </a:pP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If total value motor loan market 2020 is US$7.2b &amp; increase ratio on bad loans ratio 3.5% for 2021, decreasing only 20% of that ratio would represent a decrease on bad loans value on near US$504 million.</a:t>
            </a:r>
            <a:endParaRPr lang="en-AU" sz="2400" dirty="0">
              <a:solidFill>
                <a:schemeClr val="tx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43030" y="1010968"/>
            <a:ext cx="8613845" cy="6902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b="1" dirty="0" smtClean="0">
                <a:solidFill>
                  <a:schemeClr val="accent1">
                    <a:lumMod val="75000"/>
                  </a:schemeClr>
                </a:solidFill>
              </a:rPr>
              <a:t>Problem area &amp; importance</a:t>
            </a:r>
            <a:endParaRPr lang="en-A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1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497" y="71023"/>
            <a:ext cx="10018713" cy="690240"/>
          </a:xfrm>
        </p:spPr>
        <p:txBody>
          <a:bodyPr>
            <a:noAutofit/>
          </a:bodyPr>
          <a:lstStyle/>
          <a:p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2. Define</a:t>
            </a:r>
            <a:endParaRPr lang="en-A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541" y="1376624"/>
            <a:ext cx="9895441" cy="5365820"/>
          </a:xfrm>
        </p:spPr>
        <p:txBody>
          <a:bodyPr>
            <a:noAutofit/>
          </a:bodyPr>
          <a:lstStyle/>
          <a:p>
            <a:pPr marL="1270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AU" sz="2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Stakeholders</a:t>
            </a:r>
          </a:p>
          <a:p>
            <a:r>
              <a:rPr lang="en-AU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Financial institutions</a:t>
            </a:r>
          </a:p>
          <a:p>
            <a:r>
              <a:rPr lang="en-AU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Motorbikes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dealers</a:t>
            </a:r>
            <a:endParaRPr lang="en-AU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endParaRPr lang="en-AU" b="1" dirty="0">
              <a:solidFill>
                <a:srgbClr val="FF0000"/>
              </a:solidFill>
            </a:endParaRPr>
          </a:p>
          <a:p>
            <a:pPr marL="12700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AU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lang="en-AU" sz="2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do they care about this problem?</a:t>
            </a:r>
          </a:p>
          <a:p>
            <a:pPr lvl="0">
              <a:lnSpc>
                <a:spcPct val="115000"/>
              </a:lnSpc>
            </a:pP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sym typeface="Arial"/>
              </a:rPr>
              <a:t>Loans </a:t>
            </a:r>
            <a:r>
              <a:rPr lang="en-AU" sz="2400" dirty="0">
                <a:solidFill>
                  <a:schemeClr val="tx2">
                    <a:lumMod val="75000"/>
                    <a:lumOff val="25000"/>
                  </a:schemeClr>
                </a:solidFill>
                <a:sym typeface="Arial"/>
              </a:rPr>
              <a:t>are the biggest risk for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sym typeface="Arial"/>
              </a:rPr>
              <a:t>financers</a:t>
            </a:r>
          </a:p>
          <a:p>
            <a:pPr lvl="0">
              <a:lnSpc>
                <a:spcPct val="115000"/>
              </a:lnSpc>
            </a:pP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sym typeface="Arial"/>
              </a:rPr>
              <a:t>For financers 2 adverse events: false positives (reduce profits) &amp; false negatives (increase risk)</a:t>
            </a:r>
            <a:endParaRPr lang="en-AU" sz="2400" dirty="0">
              <a:solidFill>
                <a:schemeClr val="tx2">
                  <a:lumMod val="75000"/>
                  <a:lumOff val="25000"/>
                </a:schemeClr>
              </a:solidFill>
              <a:sym typeface="Arial"/>
            </a:endParaRPr>
          </a:p>
          <a:p>
            <a:pPr lvl="0">
              <a:lnSpc>
                <a:spcPct val="115000"/>
              </a:lnSpc>
            </a:pPr>
            <a:r>
              <a:rPr lang="en-AU" sz="2400" dirty="0">
                <a:solidFill>
                  <a:schemeClr val="tx2">
                    <a:lumMod val="75000"/>
                    <a:lumOff val="25000"/>
                  </a:schemeClr>
                </a:solidFill>
                <a:sym typeface="Arial"/>
              </a:rPr>
              <a:t>Financers rules becoming more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sym typeface="Arial"/>
              </a:rPr>
              <a:t>complex, more </a:t>
            </a:r>
            <a:r>
              <a:rPr lang="en-AU" sz="2400" dirty="0">
                <a:solidFill>
                  <a:schemeClr val="tx2">
                    <a:lumMod val="75000"/>
                    <a:lumOff val="25000"/>
                  </a:schemeClr>
                </a:solidFill>
                <a:sym typeface="Arial"/>
              </a:rPr>
              <a:t>accountability for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sym typeface="Arial"/>
              </a:rPr>
              <a:t>non-compliance </a:t>
            </a:r>
            <a:r>
              <a:rPr lang="en-A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sym typeface="Arial"/>
              </a:rPr>
              <a:t>&amp; more automation</a:t>
            </a:r>
            <a:endParaRPr lang="en-AU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3924" y="761263"/>
            <a:ext cx="8613845" cy="6902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b="1" dirty="0" smtClean="0">
                <a:solidFill>
                  <a:schemeClr val="accent1">
                    <a:lumMod val="75000"/>
                  </a:schemeClr>
                </a:solidFill>
              </a:rPr>
              <a:t>Business aspects</a:t>
            </a:r>
            <a:endParaRPr lang="en-A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209" y="2736244"/>
            <a:ext cx="7235301" cy="865322"/>
          </a:xfrm>
        </p:spPr>
        <p:txBody>
          <a:bodyPr>
            <a:noAutofit/>
          </a:bodyPr>
          <a:lstStyle/>
          <a:p>
            <a:pPr algn="l"/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Data questions</a:t>
            </a:r>
            <a:endParaRPr lang="en-A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1512" y="3490237"/>
            <a:ext cx="10156317" cy="3041192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AU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What model could be used to predict risk </a:t>
            </a:r>
            <a:r>
              <a:rPr lang="en-AU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 defaulting on a personal </a:t>
            </a:r>
            <a:r>
              <a:rPr lang="en-AU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loan?</a:t>
            </a:r>
          </a:p>
          <a:p>
            <a:pPr algn="just">
              <a:spcBef>
                <a:spcPts val="1800"/>
              </a:spcBef>
            </a:pPr>
            <a:r>
              <a:rPr lang="en-AU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What </a:t>
            </a:r>
            <a:r>
              <a:rPr lang="en-AU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are the main variables </a:t>
            </a:r>
            <a:r>
              <a:rPr lang="en-AU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when </a:t>
            </a:r>
            <a:r>
              <a:rPr lang="en-AU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assessing a </a:t>
            </a:r>
            <a:r>
              <a:rPr lang="en-AU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loan </a:t>
            </a:r>
            <a:r>
              <a:rPr lang="en-AU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application?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25538" y="61869"/>
            <a:ext cx="7235301" cy="86532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Business question</a:t>
            </a:r>
            <a:endParaRPr lang="en-A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979524" y="903501"/>
            <a:ext cx="10212475" cy="148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AU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How to assess the risk of a loan default fast and accurate?</a:t>
            </a:r>
            <a:endParaRPr lang="en-AU" sz="36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91" y="850284"/>
            <a:ext cx="3549121" cy="583707"/>
          </a:xfrm>
        </p:spPr>
        <p:txBody>
          <a:bodyPr>
            <a:noAutofit/>
          </a:bodyPr>
          <a:lstStyle/>
          <a:p>
            <a:pPr algn="l"/>
            <a:r>
              <a:rPr lang="en-AU" sz="3600" b="1" dirty="0" smtClean="0">
                <a:solidFill>
                  <a:schemeClr val="accent1">
                    <a:lumMod val="75000"/>
                  </a:schemeClr>
                </a:solidFill>
              </a:rPr>
              <a:t>Original Dataset</a:t>
            </a:r>
            <a:endParaRPr lang="en-AU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258" y="1553214"/>
            <a:ext cx="4373563" cy="3840200"/>
          </a:xfrm>
        </p:spPr>
        <p:txBody>
          <a:bodyPr>
            <a:noAutofit/>
          </a:bodyPr>
          <a:lstStyle/>
          <a:p>
            <a:r>
              <a:rPr lang="en-AU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119,528 observations</a:t>
            </a:r>
          </a:p>
          <a:p>
            <a:r>
              <a:rPr lang="en-AU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30 features</a:t>
            </a:r>
          </a:p>
          <a:p>
            <a:r>
              <a:rPr lang="en-AU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1 Target variable (1: Defaulters, 0:Non-Defaulters)</a:t>
            </a:r>
          </a:p>
          <a:p>
            <a:r>
              <a:rPr lang="en-AU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Highly unbalanced: 2:98 ratio (rare events)</a:t>
            </a:r>
            <a:endParaRPr lang="en-AU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5258" y="6417241"/>
            <a:ext cx="7898003" cy="440759"/>
          </a:xfrm>
        </p:spPr>
        <p:txBody>
          <a:bodyPr>
            <a:noAutofit/>
          </a:bodyPr>
          <a:lstStyle/>
          <a:p>
            <a:pPr algn="r"/>
            <a:r>
              <a:rPr lang="en-AU" sz="2400" b="1" dirty="0">
                <a:hlinkClick r:id="rId2"/>
              </a:rPr>
              <a:t>https://</a:t>
            </a:r>
            <a:r>
              <a:rPr lang="en-AU" sz="2400" b="1" dirty="0" smtClean="0">
                <a:hlinkClick r:id="rId2"/>
              </a:rPr>
              <a:t>www.kaggle.com/sjleshrac/tvs-loan-default</a:t>
            </a:r>
            <a:r>
              <a:rPr lang="en-AU" sz="2400" b="1" dirty="0" smtClean="0"/>
              <a:t> </a:t>
            </a:r>
            <a:endParaRPr lang="en-AU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85259" y="761458"/>
            <a:ext cx="3549121" cy="58370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3600" b="1" dirty="0" smtClean="0">
                <a:solidFill>
                  <a:schemeClr val="accent1">
                    <a:lumMod val="75000"/>
                  </a:schemeClr>
                </a:solidFill>
              </a:rPr>
              <a:t>Clean Dataset</a:t>
            </a:r>
            <a:endParaRPr lang="en-AU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84887" y="1291411"/>
            <a:ext cx="5545138" cy="5010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Split data based on target. Random subsample of majority class to equal size of minority class</a:t>
            </a:r>
          </a:p>
          <a:p>
            <a:r>
              <a:rPr lang="en-AU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Remove variables (majority values missing, highly correlated, no enough info/no clear impact)</a:t>
            </a:r>
          </a:p>
          <a:p>
            <a:r>
              <a:rPr lang="en-AU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Categorical to numerical</a:t>
            </a:r>
          </a:p>
          <a:p>
            <a:r>
              <a:rPr lang="en-AU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Final dataset: 5,228 observations, 22 features</a:t>
            </a:r>
          </a:p>
          <a:p>
            <a:r>
              <a:rPr lang="en-AU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New ratio: 50:50</a:t>
            </a:r>
            <a:endParaRPr lang="en-AU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86742" y="1"/>
            <a:ext cx="3549121" cy="845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6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. Design</a:t>
            </a:r>
            <a:endParaRPr lang="en-A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363261" y="6436244"/>
            <a:ext cx="2680664" cy="421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/>
              <a:t>Jul/20, Tech competition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84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Emoj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31907</TotalTime>
  <Words>1085</Words>
  <Application>Microsoft Office PowerPoint</Application>
  <PresentationFormat>Widescreen</PresentationFormat>
  <Paragraphs>243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Abel</vt:lpstr>
      <vt:lpstr>Arial</vt:lpstr>
      <vt:lpstr>Calibri</vt:lpstr>
      <vt:lpstr>Corbel</vt:lpstr>
      <vt:lpstr>Segoe UI Emoji</vt:lpstr>
      <vt:lpstr>Wingdings</vt:lpstr>
      <vt:lpstr>2_Office Theme</vt:lpstr>
      <vt:lpstr>Parallax</vt:lpstr>
      <vt:lpstr>INSTITUTE OF DATA    Capstone</vt:lpstr>
      <vt:lpstr>Biography</vt:lpstr>
      <vt:lpstr>Agenda</vt:lpstr>
      <vt:lpstr>1. Project Context - India</vt:lpstr>
      <vt:lpstr>1. Project Context</vt:lpstr>
      <vt:lpstr>1. Project Context</vt:lpstr>
      <vt:lpstr>2. Define</vt:lpstr>
      <vt:lpstr>Data questions</vt:lpstr>
      <vt:lpstr>Original Dataset</vt:lpstr>
      <vt:lpstr>Pipeline</vt:lpstr>
      <vt:lpstr>Random Forest Classification Feature importance </vt:lpstr>
      <vt:lpstr>4. Deliver - Machine Models</vt:lpstr>
      <vt:lpstr>4. Deliver: Models &amp; Metrics</vt:lpstr>
      <vt:lpstr>Confusion matrix</vt:lpstr>
      <vt:lpstr>VOTING RESULTS ON TEST</vt:lpstr>
      <vt:lpstr>5. Summary &amp; Conclusions</vt:lpstr>
      <vt:lpstr>5. Summary &amp; Conclusions</vt:lpstr>
      <vt:lpstr>5. Summary &amp; Conclusions</vt:lpstr>
      <vt:lpstr>6. Next steps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</dc:creator>
  <cp:lastModifiedBy>Monica</cp:lastModifiedBy>
  <cp:revision>373</cp:revision>
  <dcterms:created xsi:type="dcterms:W3CDTF">2021-02-28T00:51:43Z</dcterms:created>
  <dcterms:modified xsi:type="dcterms:W3CDTF">2021-05-29T05:38:21Z</dcterms:modified>
</cp:coreProperties>
</file>