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1A4FE-FF6C-8AA6-C2E6-383521F64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DE0268-9828-66CF-0121-FB37383D1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582AEA-E183-718E-45E2-6DB52EC8F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364D-6AC2-4F54-947C-6BCD3943E7BF}" type="datetimeFigureOut">
              <a:rPr lang="es-CR" smtClean="0"/>
              <a:t>19/6/2025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88DD49-4D91-23F4-2333-B72441A3C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6DB7E5-4152-B844-1E66-B76CEAC6C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FEAB-408B-4CEC-9092-2F0124F78A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1535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21128-4B22-DF35-EDFE-7B7AD8E2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ED9A14-0593-77EB-BDA2-015129AB0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B9BE72-9672-04CB-D734-77B0DA9C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364D-6AC2-4F54-947C-6BCD3943E7BF}" type="datetimeFigureOut">
              <a:rPr lang="es-CR" smtClean="0"/>
              <a:t>19/6/2025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4EA073-9EBC-7045-4985-E1ED6C2B9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DD12F6-E943-E94A-FDEA-77D6C90B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FEAB-408B-4CEC-9092-2F0124F78A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7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2A387F8-C75E-773C-31FC-46D240702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42861D4-4935-93A9-FFB6-63214B568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C5ABB-A82B-0B49-8BDB-B875FCDB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364D-6AC2-4F54-947C-6BCD3943E7BF}" type="datetimeFigureOut">
              <a:rPr lang="es-CR" smtClean="0"/>
              <a:t>19/6/2025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C8CCCBD-AA9B-1042-E6C9-7AED6C6DB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F540F7-4329-6658-873B-7B64A258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FEAB-408B-4CEC-9092-2F0124F78A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58720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27707-CCC4-FDE0-7917-FE771F89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98DA75-9639-F1C7-28C2-173AE00E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388FC-336A-BE38-6269-365B8FAC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364D-6AC2-4F54-947C-6BCD3943E7BF}" type="datetimeFigureOut">
              <a:rPr lang="es-CR" smtClean="0"/>
              <a:t>19/6/2025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AED133-B1C6-D884-F7E4-57607773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F2E34-D82D-2ACC-1279-C232868C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FEAB-408B-4CEC-9092-2F0124F78A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3131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6FBE7E-2C00-92B4-FD91-B11F0E87F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83AE8B-611A-8FA6-42C2-F2657419C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F8F5DF-7DAD-77B2-DD07-1F343A8A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364D-6AC2-4F54-947C-6BCD3943E7BF}" type="datetimeFigureOut">
              <a:rPr lang="es-CR" smtClean="0"/>
              <a:t>19/6/2025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7C0BA6-B964-2174-DD89-B963692A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2013D7-D10D-82A4-53BD-DB1AE1AEF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FEAB-408B-4CEC-9092-2F0124F78A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88366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54CC81-0A24-E493-D654-B8030A8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39557-4DA6-B7F0-576B-B6DE74DBE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79069A-F326-412F-20F8-68BF3EF36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B96A76-7786-1F1D-3680-284D5EE8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364D-6AC2-4F54-947C-6BCD3943E7BF}" type="datetimeFigureOut">
              <a:rPr lang="es-CR" smtClean="0"/>
              <a:t>19/6/2025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5472B7D-0063-F222-B069-225FB7B8A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70A9D4B-D397-E9F8-7C94-F9054D00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FEAB-408B-4CEC-9092-2F0124F78A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6647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C6B88-2591-2C7E-369B-BE4E5CC7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E43A12-D66A-4E35-DDCC-61DFFC44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4BFBE5-9BC8-EB41-3E90-71D26AB50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BEF108-67B4-5F59-39AA-E3177B88C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A1B141-0BB0-5CD9-5CF4-97FBD69968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6823C96-91C9-F28B-E505-07DB538B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364D-6AC2-4F54-947C-6BCD3943E7BF}" type="datetimeFigureOut">
              <a:rPr lang="es-CR" smtClean="0"/>
              <a:t>19/6/2025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F94595-E2F7-7209-4F4A-62505E93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5B8D8AE-8451-B547-0275-329051D3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FEAB-408B-4CEC-9092-2F0124F78A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09094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62807-298A-DD18-E33D-E3806829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198D96-E0F6-358C-8E8D-3F28EF336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364D-6AC2-4F54-947C-6BCD3943E7BF}" type="datetimeFigureOut">
              <a:rPr lang="es-CR" smtClean="0"/>
              <a:t>19/6/2025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AAE656-C905-181F-6127-892F010B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85E7E1-5643-7864-0F40-ABA6F875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FEAB-408B-4CEC-9092-2F0124F78A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15869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D0503E-0DA5-B02B-A02F-40DF42D13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364D-6AC2-4F54-947C-6BCD3943E7BF}" type="datetimeFigureOut">
              <a:rPr lang="es-CR" smtClean="0"/>
              <a:t>19/6/2025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2B9D6D-DD6C-CDA3-07FE-04786BF8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115ED1-BC19-661C-0EBA-0F1F4970D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FEAB-408B-4CEC-9092-2F0124F78A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15183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836721-6D41-604B-9ACB-E971FA24F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C08956-F26B-267C-7B9C-89E70EBBB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909247-ED25-3A11-B964-0483EEAA5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D422CB-111B-FF4A-EBE4-3A25B5B1D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364D-6AC2-4F54-947C-6BCD3943E7BF}" type="datetimeFigureOut">
              <a:rPr lang="es-CR" smtClean="0"/>
              <a:t>19/6/2025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5BC096-A370-8AF9-54D6-E136C0DE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3C93CC-05D9-CAEF-3227-C0B6E8DA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FEAB-408B-4CEC-9092-2F0124F78A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70194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B5E57-612A-B829-0D53-6208522D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F358C2-E368-2B67-F4B1-E9D02BDE6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4DE6A0-698B-07A4-A9A9-9C85708E6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CC1CEA-9097-C811-99EA-8DA04B212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6364D-6AC2-4F54-947C-6BCD3943E7BF}" type="datetimeFigureOut">
              <a:rPr lang="es-CR" smtClean="0"/>
              <a:t>19/6/2025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1DD942-F341-2AF5-4047-97025CFF4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FB18C1-DE5D-5018-3789-2BE8738D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81FEAB-408B-4CEC-9092-2F0124F78A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4947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05E79E1-AB63-A75B-07BA-6EE5E51C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1EB962-EB0A-F804-C5B2-558B43BB2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A33A4F-8669-61A0-09E9-DB2F127FD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6364D-6AC2-4F54-947C-6BCD3943E7BF}" type="datetimeFigureOut">
              <a:rPr lang="es-CR" smtClean="0"/>
              <a:t>19/6/2025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8BE853-722A-0E6D-CFD1-664C46C49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D8CC96-E826-70E7-37C2-C82A66228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81FEAB-408B-4CEC-9092-2F0124F78A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7440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7" name="Grupo 1046">
            <a:extLst>
              <a:ext uri="{FF2B5EF4-FFF2-40B4-BE49-F238E27FC236}">
                <a16:creationId xmlns:a16="http://schemas.microsoft.com/office/drawing/2014/main" id="{B32CE633-D855-1334-BF6F-8246A6182010}"/>
              </a:ext>
            </a:extLst>
          </p:cNvPr>
          <p:cNvGrpSpPr/>
          <p:nvPr/>
        </p:nvGrpSpPr>
        <p:grpSpPr>
          <a:xfrm>
            <a:off x="1033734" y="475322"/>
            <a:ext cx="10569708" cy="6254855"/>
            <a:chOff x="3023254" y="1448323"/>
            <a:chExt cx="7683799" cy="4571051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5B602E41-B166-EEF4-CFA5-839EF20EEF63}"/>
                </a:ext>
              </a:extLst>
            </p:cNvPr>
            <p:cNvCxnSpPr>
              <a:cxnSpLocks/>
            </p:cNvCxnSpPr>
            <p:nvPr/>
          </p:nvCxnSpPr>
          <p:spPr>
            <a:xfrm>
              <a:off x="3111500" y="1758007"/>
              <a:ext cx="1927860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A2AD22E-05A0-D68F-E283-585B7FE93137}"/>
                </a:ext>
              </a:extLst>
            </p:cNvPr>
            <p:cNvCxnSpPr>
              <a:cxnSpLocks/>
            </p:cNvCxnSpPr>
            <p:nvPr/>
          </p:nvCxnSpPr>
          <p:spPr>
            <a:xfrm>
              <a:off x="8161102" y="1758007"/>
              <a:ext cx="1939779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A04EA96-021C-366C-3515-55CB1D679BF6}"/>
                </a:ext>
              </a:extLst>
            </p:cNvPr>
            <p:cNvCxnSpPr>
              <a:cxnSpLocks/>
            </p:cNvCxnSpPr>
            <p:nvPr/>
          </p:nvCxnSpPr>
          <p:spPr>
            <a:xfrm>
              <a:off x="5022215" y="1748480"/>
              <a:ext cx="1578016" cy="351694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1070999A-FC74-240B-DFCD-35E537EB15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0231" y="1748480"/>
              <a:ext cx="1580474" cy="3502344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8970D024-518A-0484-8A09-4768959E0932}"/>
                </a:ext>
              </a:extLst>
            </p:cNvPr>
            <p:cNvSpPr txBox="1"/>
            <p:nvPr/>
          </p:nvSpPr>
          <p:spPr>
            <a:xfrm>
              <a:off x="3124854" y="1780540"/>
              <a:ext cx="1892281" cy="29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R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Teorías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5CCB8C07-9976-9697-3332-F2A71758ADC2}"/>
                </a:ext>
              </a:extLst>
            </p:cNvPr>
            <p:cNvSpPr txBox="1"/>
            <p:nvPr/>
          </p:nvSpPr>
          <p:spPr>
            <a:xfrm>
              <a:off x="3023254" y="1450230"/>
              <a:ext cx="2016105" cy="29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Dominio conceptual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EEF98711-514E-C3C9-1ACE-E60623C719F7}"/>
                </a:ext>
              </a:extLst>
            </p:cNvPr>
            <p:cNvSpPr txBox="1"/>
            <p:nvPr/>
          </p:nvSpPr>
          <p:spPr>
            <a:xfrm>
              <a:off x="8156676" y="1448323"/>
              <a:ext cx="1926878" cy="29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Dominio Metodológico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7E585D52-8A60-7C36-10CB-6DCFCC487598}"/>
                </a:ext>
              </a:extLst>
            </p:cNvPr>
            <p:cNvSpPr txBox="1"/>
            <p:nvPr/>
          </p:nvSpPr>
          <p:spPr>
            <a:xfrm>
              <a:off x="3150255" y="3999526"/>
              <a:ext cx="2765406" cy="29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R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Conceptos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88C4DD4-07DC-084F-8D37-AC0DE244BD8E}"/>
                </a:ext>
              </a:extLst>
            </p:cNvPr>
            <p:cNvSpPr txBox="1"/>
            <p:nvPr/>
          </p:nvSpPr>
          <p:spPr>
            <a:xfrm>
              <a:off x="5704866" y="1448535"/>
              <a:ext cx="1831320" cy="29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Preguntas Centrales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2DCEA3E9-5E84-A8A4-1BD6-32E040B6120A}"/>
                </a:ext>
              </a:extLst>
            </p:cNvPr>
            <p:cNvSpPr txBox="1"/>
            <p:nvPr/>
          </p:nvSpPr>
          <p:spPr>
            <a:xfrm>
              <a:off x="5418530" y="5278364"/>
              <a:ext cx="1831320" cy="29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R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Objeto de estudio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068C16C1-0737-9F8A-7713-737C3B2DA89F}"/>
                </a:ext>
              </a:extLst>
            </p:cNvPr>
            <p:cNvSpPr txBox="1"/>
            <p:nvPr/>
          </p:nvSpPr>
          <p:spPr>
            <a:xfrm>
              <a:off x="8529672" y="1737175"/>
              <a:ext cx="1971704" cy="29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R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Análisis de datos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80D9F8BA-D019-760E-4FEC-67768C37967A}"/>
                </a:ext>
              </a:extLst>
            </p:cNvPr>
            <p:cNvSpPr txBox="1"/>
            <p:nvPr/>
          </p:nvSpPr>
          <p:spPr>
            <a:xfrm>
              <a:off x="7361187" y="4497035"/>
              <a:ext cx="3008178" cy="2924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CR" sz="20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Procedimiento de investigación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4B596479-F334-A8BD-DFA5-F0640D565DC7}"/>
                </a:ext>
              </a:extLst>
            </p:cNvPr>
            <p:cNvSpPr txBox="1"/>
            <p:nvPr/>
          </p:nvSpPr>
          <p:spPr>
            <a:xfrm>
              <a:off x="4198445" y="5547035"/>
              <a:ext cx="4245734" cy="47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Los factores asociados al incumplimiento de pago de préstamos personales otorgados a través de la plataforma </a:t>
              </a:r>
              <a:r>
                <a:rPr lang="es-MX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LendingClub</a:t>
              </a:r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s-MX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Corporation</a:t>
              </a:r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entre los años 2007 y 2010, considerando las características del préstamo y el historial crediticio del prestatario.</a:t>
              </a:r>
              <a:endParaRPr lang="es-C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BB606ABB-E247-A053-5CAB-37FE473C7F9A}"/>
                </a:ext>
              </a:extLst>
            </p:cNvPr>
            <p:cNvSpPr txBox="1"/>
            <p:nvPr/>
          </p:nvSpPr>
          <p:spPr>
            <a:xfrm>
              <a:off x="5197074" y="2512194"/>
              <a:ext cx="2783840" cy="337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¿Qué es el riesgo crediticio y por qué es importante predecirlo?</a:t>
              </a:r>
              <a:endParaRPr lang="es-C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C1AA617C-3D2C-6DF6-77A6-8A7E7AB842B6}"/>
                </a:ext>
              </a:extLst>
            </p:cNvPr>
            <p:cNvSpPr txBox="1"/>
            <p:nvPr/>
          </p:nvSpPr>
          <p:spPr>
            <a:xfrm>
              <a:off x="5557477" y="2871798"/>
              <a:ext cx="2063033" cy="47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¿Cuáles son las principales variables que influyen en el riesgo crediticio de un cliente?</a:t>
              </a:r>
              <a:endParaRPr lang="es-C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443D8263-89D5-0EC6-9A2F-DA43BE3129D6}"/>
                </a:ext>
              </a:extLst>
            </p:cNvPr>
            <p:cNvSpPr txBox="1"/>
            <p:nvPr/>
          </p:nvSpPr>
          <p:spPr>
            <a:xfrm>
              <a:off x="5772435" y="3289329"/>
              <a:ext cx="1633118" cy="472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¿Qué algoritmos de ML son más utilizados para la predicción del riesgo crediticio?</a:t>
              </a:r>
              <a:endParaRPr lang="es-C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289E5C23-A82E-6562-2679-1B425C74D3AA}"/>
                </a:ext>
              </a:extLst>
            </p:cNvPr>
            <p:cNvSpPr txBox="1"/>
            <p:nvPr/>
          </p:nvSpPr>
          <p:spPr>
            <a:xfrm>
              <a:off x="3065781" y="4274111"/>
              <a:ext cx="3002369" cy="10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Riesgo crediticio: </a:t>
              </a:r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posibilidad de que un deudor no pague una deuda</a:t>
              </a:r>
            </a:p>
            <a:p>
              <a:pPr algn="just"/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Historial Crediticio: </a:t>
              </a:r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refleja el comportamiento financiero pasado de un prestatario.</a:t>
              </a:r>
            </a:p>
            <a:p>
              <a:pPr algn="just"/>
              <a:r>
                <a:rPr lang="es-C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Segmentación del prestatario: </a:t>
              </a:r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consiste en agrupar clientes con características parecidas para analizar su comportamiento financiero. </a:t>
              </a:r>
              <a:endParaRPr lang="es-C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190DF14F-DAEA-2954-C0D6-7E23041992FF}"/>
                </a:ext>
              </a:extLst>
            </p:cNvPr>
            <p:cNvSpPr txBox="1"/>
            <p:nvPr/>
          </p:nvSpPr>
          <p:spPr>
            <a:xfrm>
              <a:off x="7970974" y="2719949"/>
              <a:ext cx="2112580" cy="202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s-MX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5595ED0B-8861-5082-CAE0-49EAC4CBEFF7}"/>
                </a:ext>
              </a:extLst>
            </p:cNvPr>
            <p:cNvSpPr txBox="1"/>
            <p:nvPr/>
          </p:nvSpPr>
          <p:spPr>
            <a:xfrm>
              <a:off x="3046340" y="2031602"/>
              <a:ext cx="2168913" cy="74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Teoría de la elección </a:t>
              </a:r>
              <a:r>
                <a:rPr lang="es-MX" sz="12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intertemporal</a:t>
              </a:r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explica como los individuos toman decisiones sobre su consumo y ahorro a lo largo del tiempo, considerando sus recursos limitados, afectando su capacidad financiera.</a:t>
              </a:r>
            </a:p>
          </p:txBody>
        </p:sp>
        <p:sp>
          <p:nvSpPr>
            <p:cNvPr id="1024" name="CuadroTexto 1023">
              <a:extLst>
                <a:ext uri="{FF2B5EF4-FFF2-40B4-BE49-F238E27FC236}">
                  <a16:creationId xmlns:a16="http://schemas.microsoft.com/office/drawing/2014/main" id="{773D2CE6-727C-2946-F48C-6A0235E4AE84}"/>
                </a:ext>
              </a:extLst>
            </p:cNvPr>
            <p:cNvSpPr txBox="1"/>
            <p:nvPr/>
          </p:nvSpPr>
          <p:spPr>
            <a:xfrm>
              <a:off x="3046340" y="2756216"/>
              <a:ext cx="2456061" cy="6072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s-MX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Teoría del riesgo crediticio:</a:t>
              </a:r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busca la probabilidad de impago futuro, a partir de características observables en los préstamos, propone analizar el riesgo de manera retrospectiva y prospectiva.</a:t>
              </a:r>
              <a:endParaRPr lang="es-CR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5" name="CuadroTexto 1024">
              <a:extLst>
                <a:ext uri="{FF2B5EF4-FFF2-40B4-BE49-F238E27FC236}">
                  <a16:creationId xmlns:a16="http://schemas.microsoft.com/office/drawing/2014/main" id="{95FEC3E4-6E74-E7E9-9187-AB65D163A886}"/>
                </a:ext>
              </a:extLst>
            </p:cNvPr>
            <p:cNvSpPr txBox="1"/>
            <p:nvPr/>
          </p:nvSpPr>
          <p:spPr>
            <a:xfrm>
              <a:off x="8021005" y="2000435"/>
              <a:ext cx="2686048" cy="10121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 el análisis de datos se puede observar que la mayoría de las variables numéricas no tienen una relación clara entre ellas. Una excepción es las variables de </a:t>
              </a:r>
              <a:r>
                <a:rPr lang="es-MX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int.rate</a:t>
              </a:r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y FICO que parecen tener una relación negativa. En cuanto a las variables categóricas, la variable de </a:t>
              </a:r>
              <a:r>
                <a:rPr lang="es-MX" sz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purpose</a:t>
              </a:r>
              <a:r>
                <a:rPr lang="es-MX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refleja que el 41.3% de los préstamos otorgados son para consolidación de deudas. </a:t>
              </a:r>
            </a:p>
          </p:txBody>
        </p:sp>
        <p:sp>
          <p:nvSpPr>
            <p:cNvPr id="1035" name="CuadroTexto 1034">
              <a:extLst>
                <a:ext uri="{FF2B5EF4-FFF2-40B4-BE49-F238E27FC236}">
                  <a16:creationId xmlns:a16="http://schemas.microsoft.com/office/drawing/2014/main" id="{E7196A9E-3702-2075-BACF-535C82B68103}"/>
                </a:ext>
              </a:extLst>
            </p:cNvPr>
            <p:cNvSpPr txBox="1"/>
            <p:nvPr/>
          </p:nvSpPr>
          <p:spPr>
            <a:xfrm>
              <a:off x="7075138" y="4836272"/>
              <a:ext cx="3166990" cy="2024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endParaRPr lang="es-MX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48" name="CuadroTexto 1047">
            <a:extLst>
              <a:ext uri="{FF2B5EF4-FFF2-40B4-BE49-F238E27FC236}">
                <a16:creationId xmlns:a16="http://schemas.microsoft.com/office/drawing/2014/main" id="{633F5730-42E7-4FBB-7801-5F9CA5462A9C}"/>
              </a:ext>
            </a:extLst>
          </p:cNvPr>
          <p:cNvSpPr txBox="1"/>
          <p:nvPr/>
        </p:nvSpPr>
        <p:spPr>
          <a:xfrm>
            <a:off x="1065491" y="3056224"/>
            <a:ext cx="35034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Teoría de la elección racional: 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 individuos actúan buscando maximizar su utilidad, guiados por sus intereses y preferencias personales, con base en la información de la que disponen.</a:t>
            </a:r>
            <a:endParaRPr lang="es-C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2690696-2639-BA7A-21A6-133BBCA1E75F}"/>
              </a:ext>
            </a:extLst>
          </p:cNvPr>
          <p:cNvSpPr txBox="1"/>
          <p:nvPr/>
        </p:nvSpPr>
        <p:spPr>
          <a:xfrm>
            <a:off x="4024004" y="1020822"/>
            <a:ext cx="38294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características del préstamo y del historial crediticio del prestatario están asociadas con un mayor riesgo de incumplimiento en plataformas de financiamiento colectivo como </a:t>
            </a:r>
            <a:r>
              <a:rPr lang="es-MX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LendingClub</a:t>
            </a:r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s-C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9300520-3854-9813-8565-7AA1AE206A99}"/>
              </a:ext>
            </a:extLst>
          </p:cNvPr>
          <p:cNvSpPr txBox="1"/>
          <p:nvPr/>
        </p:nvSpPr>
        <p:spPr>
          <a:xfrm>
            <a:off x="8200655" y="2655859"/>
            <a:ext cx="2712244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37C674-31CB-36E1-1340-A60798ED0F18}"/>
              </a:ext>
            </a:extLst>
          </p:cNvPr>
          <p:cNvSpPr txBox="1"/>
          <p:nvPr/>
        </p:nvSpPr>
        <p:spPr>
          <a:xfrm>
            <a:off x="7097819" y="3051942"/>
            <a:ext cx="3866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008E408D-6DD2-5B90-6816-631BEF8FD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3174" y="3032174"/>
            <a:ext cx="44202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AdaBoost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clasificó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mejor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los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préstamos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pagados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(1322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verdaderos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positivos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285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falsos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positivos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pero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tuvo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desempeño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limitado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impagos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Su variable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relevante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int.rate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también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destacó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pagos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y las variables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más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importantes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fueron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int.rate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log.anual.income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regresión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logística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simple, sin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validación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cruzada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superó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los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demás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pagos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pero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falló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notablemente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impagos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Con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validación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cruzada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mejoró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levemente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impagos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aunque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sigue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 ser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aceptable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C790D50-9B1E-4882-31AD-8A19B604908B}"/>
              </a:ext>
            </a:extLst>
          </p:cNvPr>
          <p:cNvSpPr txBox="1"/>
          <p:nvPr/>
        </p:nvSpPr>
        <p:spPr>
          <a:xfrm>
            <a:off x="6726721" y="4981317"/>
            <a:ext cx="48548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establece la metodología de aplicar modelos de Machine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AdaBoost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CatBoost</a:t>
            </a:r>
            <a:r>
              <a:rPr lang="es-E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regresión logística para predecir el incumplimiento de préstamos y las características asociadas a dicho riesgo. Se evalúa el desempeño de los modelos mediante la matriz de confusión. Además, se aplica validación cruzada a la regresión logística para verificar la estabilidad y generalización del modelo.</a:t>
            </a:r>
          </a:p>
        </p:txBody>
      </p:sp>
    </p:spTree>
    <p:extLst>
      <p:ext uri="{BB962C8B-B14F-4D97-AF65-F5344CB8AC3E}">
        <p14:creationId xmlns:p14="http://schemas.microsoft.com/office/powerpoint/2010/main" val="10912536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489</Words>
  <Application>Microsoft Office PowerPoint</Application>
  <PresentationFormat>Panorámica</PresentationFormat>
  <Paragraphs>24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Cristopher Gómez Valverde</dc:creator>
  <cp:lastModifiedBy>monica hernandez</cp:lastModifiedBy>
  <cp:revision>16</cp:revision>
  <dcterms:created xsi:type="dcterms:W3CDTF">2025-04-03T22:32:55Z</dcterms:created>
  <dcterms:modified xsi:type="dcterms:W3CDTF">2025-06-19T16:00:46Z</dcterms:modified>
</cp:coreProperties>
</file>