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PIclq9tAD4bfFz4e09vVDQ==" hashData="675TwRJ1jKrJeZDWk7eeWHWXPhQ="/>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01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4198CD2-D400-445F-B8B2-B261F1F3B792}" type="datetimeFigureOut">
              <a:rPr lang="en-IN" smtClean="0"/>
              <a:t>08-03-2020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37063B8-A4F2-4632-9670-A59829F02D3B}"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198CD2-D400-445F-B8B2-B261F1F3B792}" type="datetimeFigureOut">
              <a:rPr lang="en-IN" smtClean="0"/>
              <a:t>08-03-2020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7063B8-A4F2-4632-9670-A59829F02D3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37063B8-A4F2-4632-9670-A59829F02D3B}"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198CD2-D400-445F-B8B2-B261F1F3B792}" type="datetimeFigureOut">
              <a:rPr lang="en-IN" smtClean="0"/>
              <a:t>08-03-2020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4198CD2-D400-445F-B8B2-B261F1F3B792}" type="datetimeFigureOut">
              <a:rPr lang="en-IN" smtClean="0"/>
              <a:t>08-03-2020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037063B8-A4F2-4632-9670-A59829F02D3B}"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E4198CD2-D400-445F-B8B2-B261F1F3B792}" type="datetimeFigureOut">
              <a:rPr lang="en-IN" smtClean="0"/>
              <a:t>08-03-2020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37063B8-A4F2-4632-9670-A59829F02D3B}"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E4198CD2-D400-445F-B8B2-B261F1F3B792}" type="datetimeFigureOut">
              <a:rPr lang="en-IN" smtClean="0"/>
              <a:t>08-03-2020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7063B8-A4F2-4632-9670-A59829F02D3B}"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4198CD2-D400-445F-B8B2-B261F1F3B792}" type="datetimeFigureOut">
              <a:rPr lang="en-IN" smtClean="0"/>
              <a:t>08-03-2020</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37063B8-A4F2-4632-9670-A59829F02D3B}"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4198CD2-D400-445F-B8B2-B261F1F3B792}" type="datetimeFigureOut">
              <a:rPr lang="en-IN" smtClean="0"/>
              <a:t>08-03-2020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037063B8-A4F2-4632-9670-A59829F02D3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4198CD2-D400-445F-B8B2-B261F1F3B792}" type="datetimeFigureOut">
              <a:rPr lang="en-IN" smtClean="0"/>
              <a:t>08-03-2020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37063B8-A4F2-4632-9670-A59829F02D3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37063B8-A4F2-4632-9670-A59829F02D3B}"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4198CD2-D400-445F-B8B2-B261F1F3B792}" type="datetimeFigureOut">
              <a:rPr lang="en-IN" smtClean="0"/>
              <a:t>08-03-2020</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37063B8-A4F2-4632-9670-A59829F02D3B}"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4198CD2-D400-445F-B8B2-B261F1F3B792}" type="datetimeFigureOut">
              <a:rPr lang="en-IN" smtClean="0"/>
              <a:t>08-03-2020</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4198CD2-D400-445F-B8B2-B261F1F3B792}" type="datetimeFigureOut">
              <a:rPr lang="en-IN" smtClean="0"/>
              <a:t>08-03-2020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37063B8-A4F2-4632-9670-A59829F02D3B}"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3568" y="3284984"/>
            <a:ext cx="7736904" cy="792088"/>
          </a:xfrm>
        </p:spPr>
        <p:txBody>
          <a:bodyPr>
            <a:normAutofit fontScale="92500" lnSpcReduction="20000"/>
          </a:bodyPr>
          <a:lstStyle/>
          <a:p>
            <a:r>
              <a:rPr lang="en-IN" b="1" i="1" dirty="0" smtClean="0">
                <a:solidFill>
                  <a:schemeClr val="tx1"/>
                </a:solidFill>
              </a:rPr>
              <a:t>Explore Indian restaurants in New York City</a:t>
            </a:r>
          </a:p>
          <a:p>
            <a:r>
              <a:rPr lang="en-IN" i="1" dirty="0">
                <a:solidFill>
                  <a:schemeClr val="tx1"/>
                </a:solidFill>
              </a:rPr>
              <a:t> </a:t>
            </a:r>
            <a:r>
              <a:rPr lang="en-IN" i="1" dirty="0" smtClean="0">
                <a:solidFill>
                  <a:schemeClr val="tx1"/>
                </a:solidFill>
              </a:rPr>
              <a:t>                                                                    </a:t>
            </a:r>
          </a:p>
          <a:p>
            <a:r>
              <a:rPr lang="en-IN" i="1" dirty="0">
                <a:solidFill>
                  <a:schemeClr val="tx1"/>
                </a:solidFill>
              </a:rPr>
              <a:t> </a:t>
            </a:r>
            <a:r>
              <a:rPr lang="en-IN" i="1" dirty="0" smtClean="0">
                <a:solidFill>
                  <a:schemeClr val="tx1"/>
                </a:solidFill>
              </a:rPr>
              <a:t>                                                                               </a:t>
            </a:r>
            <a:endParaRPr lang="en-IN" b="1" i="1" dirty="0">
              <a:solidFill>
                <a:schemeClr val="tx1"/>
              </a:solidFill>
            </a:endParaRPr>
          </a:p>
        </p:txBody>
      </p:sp>
      <p:sp>
        <p:nvSpPr>
          <p:cNvPr id="2" name="Title 1"/>
          <p:cNvSpPr>
            <a:spLocks noGrp="1"/>
          </p:cNvSpPr>
          <p:nvPr>
            <p:ph type="ctrTitle"/>
          </p:nvPr>
        </p:nvSpPr>
        <p:spPr/>
        <p:txBody>
          <a:bodyPr/>
          <a:lstStyle/>
          <a:p>
            <a:r>
              <a:rPr lang="en-IN" b="1" dirty="0" smtClean="0"/>
              <a:t>The Battle of Neighbourhoods</a:t>
            </a:r>
            <a:endParaRPr lang="en-IN" b="1" dirty="0"/>
          </a:p>
        </p:txBody>
      </p:sp>
      <p:sp>
        <p:nvSpPr>
          <p:cNvPr id="4" name="Subtitle 2"/>
          <p:cNvSpPr txBox="1">
            <a:spLocks/>
          </p:cNvSpPr>
          <p:nvPr/>
        </p:nvSpPr>
        <p:spPr>
          <a:xfrm>
            <a:off x="467544" y="5157192"/>
            <a:ext cx="8338833" cy="792088"/>
          </a:xfrm>
          <a:prstGeom prst="rect">
            <a:avLst/>
          </a:prstGeom>
        </p:spPr>
        <p:txBody>
          <a:bodyPr vert="horz">
            <a:normAutofit fontScale="92500"/>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r>
              <a:rPr lang="en-IN" i="1" dirty="0" smtClean="0">
                <a:solidFill>
                  <a:schemeClr val="tx1"/>
                </a:solidFill>
              </a:rPr>
              <a:t>                                                                           -By </a:t>
            </a:r>
            <a:r>
              <a:rPr lang="en-IN" i="1" dirty="0" err="1" smtClean="0">
                <a:solidFill>
                  <a:schemeClr val="tx1"/>
                </a:solidFill>
              </a:rPr>
              <a:t>monica</a:t>
            </a:r>
            <a:r>
              <a:rPr lang="en-IN" i="1" dirty="0" err="1">
                <a:solidFill>
                  <a:schemeClr val="tx1"/>
                </a:solidFill>
              </a:rPr>
              <a:t>.</a:t>
            </a:r>
            <a:r>
              <a:rPr lang="en-IN" i="1" dirty="0" err="1" smtClean="0">
                <a:solidFill>
                  <a:schemeClr val="tx1"/>
                </a:solidFill>
              </a:rPr>
              <a:t>J</a:t>
            </a:r>
            <a:r>
              <a:rPr lang="en-IN" i="1" dirty="0" smtClean="0">
                <a:solidFill>
                  <a:schemeClr val="tx1"/>
                </a:solidFill>
              </a:rPr>
              <a:t>                                                                     </a:t>
            </a:r>
            <a:endParaRPr lang="en-IN" i="1" dirty="0" smtClean="0">
              <a:solidFill>
                <a:schemeClr val="tx1"/>
              </a:solidFill>
            </a:endParaRPr>
          </a:p>
          <a:p>
            <a:r>
              <a:rPr lang="en-IN" i="1" dirty="0" smtClean="0">
                <a:solidFill>
                  <a:schemeClr val="tx1"/>
                </a:solidFill>
              </a:rPr>
              <a:t>                                                                                </a:t>
            </a:r>
            <a:endParaRPr lang="en-IN" i="1" dirty="0">
              <a:solidFill>
                <a:schemeClr val="tx1"/>
              </a:solidFill>
            </a:endParaRPr>
          </a:p>
        </p:txBody>
      </p:sp>
    </p:spTree>
    <p:extLst>
      <p:ext uri="{BB962C8B-B14F-4D97-AF65-F5344CB8AC3E}">
        <p14:creationId xmlns:p14="http://schemas.microsoft.com/office/powerpoint/2010/main" val="689691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DISCUSSION</a:t>
            </a:r>
            <a:endParaRPr lang="en-IN" b="1" dirty="0">
              <a:solidFill>
                <a:schemeClr val="tx1"/>
              </a:solidFill>
            </a:endParaRPr>
          </a:p>
        </p:txBody>
      </p:sp>
      <p:sp>
        <p:nvSpPr>
          <p:cNvPr id="3" name="Content Placeholder 2"/>
          <p:cNvSpPr>
            <a:spLocks noGrp="1"/>
          </p:cNvSpPr>
          <p:nvPr>
            <p:ph sz="quarter" idx="1"/>
          </p:nvPr>
        </p:nvSpPr>
        <p:spPr/>
        <p:txBody>
          <a:bodyPr>
            <a:normAutofit lnSpcReduction="10000"/>
          </a:bodyPr>
          <a:lstStyle/>
          <a:p>
            <a:r>
              <a:rPr lang="en-IN" sz="2000" dirty="0"/>
              <a:t>Though the data shows Queens has more Indian restaurants, the top restaurants in New York City are spread across Manhattan and Brooklyn. This implies multiple things:</a:t>
            </a:r>
          </a:p>
          <a:p>
            <a:pPr lvl="0"/>
            <a:r>
              <a:rPr lang="en-IN" sz="2000" dirty="0"/>
              <a:t>Is the data accurate?</a:t>
            </a:r>
          </a:p>
          <a:p>
            <a:pPr lvl="0"/>
            <a:r>
              <a:rPr lang="en-IN" sz="2000" dirty="0"/>
              <a:t>Is it a good option to go by the outcome of this data analysis or should we consider other methods to shortlisting the restaurant?  For example: word of mouth or advertisements look for Michelin starred restaurants, etc.</a:t>
            </a:r>
          </a:p>
          <a:p>
            <a:pPr lvl="0"/>
            <a:r>
              <a:rPr lang="en-IN" sz="2000" dirty="0"/>
              <a:t>The number of people using the Foursquare application may be very less or the number of people rating Indian restaurants in particular maybe less or inconsistent. Should Foursquare work more on promoting the usage of the application or create awareness among people?</a:t>
            </a:r>
          </a:p>
          <a:p>
            <a:pPr lvl="0"/>
            <a:r>
              <a:rPr lang="en-IN" sz="2000" dirty="0"/>
              <a:t>Should data be considered from other similar apps such as the Google Places App or Yelp?</a:t>
            </a:r>
          </a:p>
          <a:p>
            <a:pPr marL="0" indent="0">
              <a:buNone/>
            </a:pPr>
            <a:endParaRPr lang="en-IN" sz="2000" dirty="0" smtClean="0"/>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1468437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CONCLUSION</a:t>
            </a:r>
            <a:endParaRPr lang="en-IN" b="1" dirty="0">
              <a:solidFill>
                <a:schemeClr val="tx1"/>
              </a:solidFill>
            </a:endParaRPr>
          </a:p>
        </p:txBody>
      </p:sp>
      <p:sp>
        <p:nvSpPr>
          <p:cNvPr id="3" name="Content Placeholder 2"/>
          <p:cNvSpPr>
            <a:spLocks noGrp="1"/>
          </p:cNvSpPr>
          <p:nvPr>
            <p:ph sz="quarter" idx="1"/>
          </p:nvPr>
        </p:nvSpPr>
        <p:spPr/>
        <p:txBody>
          <a:bodyPr>
            <a:normAutofit/>
          </a:bodyPr>
          <a:lstStyle/>
          <a:p>
            <a:r>
              <a:rPr lang="en-IN" sz="2000" dirty="0"/>
              <a:t>Based on the data set taken, Queens Borough has the highest neighbourhoods as well as the highest number of Indian restaurants.</a:t>
            </a:r>
          </a:p>
          <a:p>
            <a:r>
              <a:rPr lang="en-IN" sz="2000" dirty="0"/>
              <a:t> Most of the Indian restaurants having a rating of more than 8.0, highest likes and tips are in Manhattan, followed by Brooklyn.</a:t>
            </a:r>
          </a:p>
          <a:p>
            <a:r>
              <a:rPr lang="en-IN" sz="2000" dirty="0"/>
              <a:t> Out of the top 10 restaurants listed as part of the analysis, 7 are in Manhattan and 3 are in Brooklyn. </a:t>
            </a:r>
          </a:p>
          <a:p>
            <a:r>
              <a:rPr lang="en-IN" sz="2000" dirty="0"/>
              <a:t> Manhattan is the better option as there is more number of highly rated restaurants.</a:t>
            </a:r>
          </a:p>
          <a:p>
            <a:r>
              <a:rPr lang="en-IN" sz="2000" dirty="0"/>
              <a:t> Tamarind </a:t>
            </a:r>
            <a:r>
              <a:rPr lang="en-IN" sz="2000" dirty="0" err="1"/>
              <a:t>TriBeCa</a:t>
            </a:r>
            <a:r>
              <a:rPr lang="en-IN" sz="2000" dirty="0"/>
              <a:t> looks like a go-to option for the show with a rating of 9.1, 591 likes and 148 tips.</a:t>
            </a:r>
          </a:p>
          <a:p>
            <a:pPr marL="0" indent="0">
              <a:buNone/>
            </a:pPr>
            <a:endParaRPr lang="en-IN" sz="2000" dirty="0" smtClean="0"/>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3743268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INTRODUCTION –</a:t>
            </a:r>
            <a:r>
              <a:rPr lang="en-IN" b="1" dirty="0">
                <a:solidFill>
                  <a:schemeClr val="tx1"/>
                </a:solidFill>
              </a:rPr>
              <a:t>B</a:t>
            </a:r>
            <a:r>
              <a:rPr lang="en-IN" b="1" dirty="0" smtClean="0">
                <a:solidFill>
                  <a:schemeClr val="tx1"/>
                </a:solidFill>
              </a:rPr>
              <a:t>usiness Scenario</a:t>
            </a:r>
            <a:endParaRPr lang="en-IN" b="1" dirty="0">
              <a:solidFill>
                <a:schemeClr val="tx1"/>
              </a:solidFill>
            </a:endParaRPr>
          </a:p>
        </p:txBody>
      </p:sp>
      <p:sp>
        <p:nvSpPr>
          <p:cNvPr id="3" name="Content Placeholder 2"/>
          <p:cNvSpPr>
            <a:spLocks noGrp="1"/>
          </p:cNvSpPr>
          <p:nvPr>
            <p:ph sz="quarter" idx="1"/>
          </p:nvPr>
        </p:nvSpPr>
        <p:spPr/>
        <p:txBody>
          <a:bodyPr/>
          <a:lstStyle/>
          <a:p>
            <a:pPr marL="0" indent="0">
              <a:buNone/>
            </a:pPr>
            <a:r>
              <a:rPr lang="en-IN" dirty="0" smtClean="0"/>
              <a:t>Shortlisting Indian restaurant/s to be featured on a show under the “</a:t>
            </a:r>
            <a:r>
              <a:rPr lang="en-IN" b="1" dirty="0" smtClean="0"/>
              <a:t>Travel and Tourism </a:t>
            </a:r>
            <a:r>
              <a:rPr lang="en-IN" dirty="0" smtClean="0"/>
              <a:t>“ category.</a:t>
            </a:r>
            <a:endParaRPr lang="en-IN" dirty="0"/>
          </a:p>
        </p:txBody>
      </p:sp>
    </p:spTree>
    <p:extLst>
      <p:ext uri="{BB962C8B-B14F-4D97-AF65-F5344CB8AC3E}">
        <p14:creationId xmlns:p14="http://schemas.microsoft.com/office/powerpoint/2010/main" val="3072576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DATA SOURCES</a:t>
            </a:r>
            <a:endParaRPr lang="en-IN" b="1" dirty="0">
              <a:solidFill>
                <a:schemeClr val="tx1"/>
              </a:solidFill>
            </a:endParaRPr>
          </a:p>
        </p:txBody>
      </p:sp>
      <p:sp>
        <p:nvSpPr>
          <p:cNvPr id="3" name="Content Placeholder 2"/>
          <p:cNvSpPr>
            <a:spLocks noGrp="1"/>
          </p:cNvSpPr>
          <p:nvPr>
            <p:ph sz="quarter" idx="1"/>
          </p:nvPr>
        </p:nvSpPr>
        <p:spPr/>
        <p:txBody>
          <a:bodyPr/>
          <a:lstStyle/>
          <a:p>
            <a:r>
              <a:rPr lang="en-IN" dirty="0">
                <a:hlinkClick r:id="rId2"/>
              </a:rPr>
              <a:t>https://cocl</a:t>
            </a:r>
            <a:r>
              <a:rPr lang="en-IN" dirty="0" smtClean="0">
                <a:hlinkClick r:id="rId2"/>
              </a:rPr>
              <a:t>. us/</a:t>
            </a:r>
            <a:r>
              <a:rPr lang="en-IN" dirty="0" err="1" smtClean="0">
                <a:hlinkClick r:id="rId2"/>
              </a:rPr>
              <a:t>new_york_dataset</a:t>
            </a:r>
            <a:endParaRPr lang="en-IN" dirty="0" smtClean="0"/>
          </a:p>
          <a:p>
            <a:r>
              <a:rPr lang="en-IN" dirty="0" smtClean="0"/>
              <a:t> Foursquare API to get list and attributes of Indian restaurants in NYC</a:t>
            </a:r>
            <a:endParaRPr lang="en-IN" dirty="0"/>
          </a:p>
        </p:txBody>
      </p:sp>
    </p:spTree>
    <p:extLst>
      <p:ext uri="{BB962C8B-B14F-4D97-AF65-F5344CB8AC3E}">
        <p14:creationId xmlns:p14="http://schemas.microsoft.com/office/powerpoint/2010/main" val="3408090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RESULTS</a:t>
            </a:r>
            <a:endParaRPr lang="en-IN" b="1" dirty="0">
              <a:solidFill>
                <a:schemeClr val="tx1"/>
              </a:solidFill>
            </a:endParaRPr>
          </a:p>
        </p:txBody>
      </p:sp>
      <p:sp>
        <p:nvSpPr>
          <p:cNvPr id="3" name="Content Placeholder 2"/>
          <p:cNvSpPr>
            <a:spLocks noGrp="1"/>
          </p:cNvSpPr>
          <p:nvPr>
            <p:ph sz="quarter" idx="1"/>
          </p:nvPr>
        </p:nvSpPr>
        <p:spPr/>
        <p:txBody>
          <a:bodyPr/>
          <a:lstStyle/>
          <a:p>
            <a:pPr marL="0" indent="0">
              <a:buNone/>
            </a:pPr>
            <a:r>
              <a:rPr lang="en-IN" sz="2000" dirty="0" smtClean="0"/>
              <a:t>1) On </a:t>
            </a:r>
            <a:r>
              <a:rPr lang="en-IN" sz="2000" dirty="0"/>
              <a:t>analysing the data in </a:t>
            </a:r>
            <a:r>
              <a:rPr lang="en-IN" sz="2000" dirty="0">
                <a:hlinkClick r:id="rId2"/>
              </a:rPr>
              <a:t>https://cocl.us/new_york_dataset</a:t>
            </a:r>
            <a:r>
              <a:rPr lang="en-IN" sz="2000" dirty="0"/>
              <a:t>. It is observed, that NYC has 5 Boroughs and Queens has the highest number of Neighbourhoods with a count of 81</a:t>
            </a:r>
            <a:r>
              <a:rPr lang="en-IN" sz="2000" dirty="0" smtClean="0"/>
              <a:t>.</a:t>
            </a:r>
          </a:p>
          <a:p>
            <a:pPr marL="0" indent="0">
              <a:buNone/>
            </a:pPr>
            <a:endParaRPr lang="en-IN" dirty="0"/>
          </a:p>
          <a:p>
            <a:endParaRPr lang="en-IN" dirty="0"/>
          </a:p>
        </p:txBody>
      </p:sp>
      <p:pic>
        <p:nvPicPr>
          <p:cNvPr id="4" name="Picture 3"/>
          <p:cNvPicPr/>
          <p:nvPr/>
        </p:nvPicPr>
        <p:blipFill>
          <a:blip r:embed="rId3"/>
          <a:stretch>
            <a:fillRect/>
          </a:stretch>
        </p:blipFill>
        <p:spPr>
          <a:xfrm>
            <a:off x="2051720" y="2924944"/>
            <a:ext cx="5616624" cy="3096344"/>
          </a:xfrm>
          <a:prstGeom prst="rect">
            <a:avLst/>
          </a:prstGeom>
        </p:spPr>
      </p:pic>
    </p:spTree>
    <p:extLst>
      <p:ext uri="{BB962C8B-B14F-4D97-AF65-F5344CB8AC3E}">
        <p14:creationId xmlns:p14="http://schemas.microsoft.com/office/powerpoint/2010/main" val="3491700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RESULTS (contd.)</a:t>
            </a:r>
            <a:endParaRPr lang="en-IN" b="1" dirty="0">
              <a:solidFill>
                <a:schemeClr val="tx1"/>
              </a:solidFill>
            </a:endParaRPr>
          </a:p>
        </p:txBody>
      </p:sp>
      <p:sp>
        <p:nvSpPr>
          <p:cNvPr id="3" name="Content Placeholder 2"/>
          <p:cNvSpPr>
            <a:spLocks noGrp="1"/>
          </p:cNvSpPr>
          <p:nvPr>
            <p:ph sz="quarter" idx="1"/>
          </p:nvPr>
        </p:nvSpPr>
        <p:spPr/>
        <p:txBody>
          <a:bodyPr/>
          <a:lstStyle/>
          <a:p>
            <a:pPr marL="0" indent="0">
              <a:buNone/>
            </a:pPr>
            <a:r>
              <a:rPr lang="en-IN" dirty="0"/>
              <a:t>2) </a:t>
            </a:r>
            <a:r>
              <a:rPr lang="en-IN" sz="2000" dirty="0"/>
              <a:t>Using the Foursquare API, I extracted the data for all Indian restaurants across Boroughs and could see the Queens borough has the highest number of Indian restaurants with a value of 73</a:t>
            </a:r>
            <a:r>
              <a:rPr lang="en-IN" sz="2000" dirty="0" smtClean="0"/>
              <a:t>.</a:t>
            </a:r>
          </a:p>
          <a:p>
            <a:pPr marL="0" indent="0">
              <a:buNone/>
            </a:pPr>
            <a:endParaRPr lang="en-IN" dirty="0"/>
          </a:p>
          <a:p>
            <a:pPr marL="0" indent="0">
              <a:buNone/>
            </a:pPr>
            <a:endParaRPr lang="en-IN" dirty="0"/>
          </a:p>
          <a:p>
            <a:endParaRPr lang="en-IN" dirty="0"/>
          </a:p>
        </p:txBody>
      </p:sp>
      <p:pic>
        <p:nvPicPr>
          <p:cNvPr id="5" name="Picture 4"/>
          <p:cNvPicPr/>
          <p:nvPr/>
        </p:nvPicPr>
        <p:blipFill>
          <a:blip r:embed="rId2"/>
          <a:stretch>
            <a:fillRect/>
          </a:stretch>
        </p:blipFill>
        <p:spPr>
          <a:xfrm>
            <a:off x="1691680" y="2852936"/>
            <a:ext cx="5391150" cy="3096344"/>
          </a:xfrm>
          <a:prstGeom prst="rect">
            <a:avLst/>
          </a:prstGeom>
        </p:spPr>
      </p:pic>
    </p:spTree>
    <p:extLst>
      <p:ext uri="{BB962C8B-B14F-4D97-AF65-F5344CB8AC3E}">
        <p14:creationId xmlns:p14="http://schemas.microsoft.com/office/powerpoint/2010/main" val="1726920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RESULTS (contd.)</a:t>
            </a:r>
            <a:endParaRPr lang="en-IN" b="1" dirty="0">
              <a:solidFill>
                <a:schemeClr val="tx1"/>
              </a:solidFill>
            </a:endParaRPr>
          </a:p>
        </p:txBody>
      </p:sp>
      <p:sp>
        <p:nvSpPr>
          <p:cNvPr id="3" name="Content Placeholder 2"/>
          <p:cNvSpPr>
            <a:spLocks noGrp="1"/>
          </p:cNvSpPr>
          <p:nvPr>
            <p:ph sz="quarter" idx="1"/>
          </p:nvPr>
        </p:nvSpPr>
        <p:spPr/>
        <p:txBody>
          <a:bodyPr/>
          <a:lstStyle/>
          <a:p>
            <a:pPr marL="0" indent="0">
              <a:buNone/>
            </a:pPr>
            <a:r>
              <a:rPr lang="en-IN" sz="2000" dirty="0" smtClean="0"/>
              <a:t>3) Out of 154 Indian restaurants , only 48 have relevant stats in the Foursquare API.</a:t>
            </a:r>
          </a:p>
          <a:p>
            <a:pPr marL="0" indent="0">
              <a:buNone/>
            </a:pPr>
            <a:endParaRPr lang="en-IN" dirty="0"/>
          </a:p>
          <a:p>
            <a:pPr marL="0" indent="0">
              <a:buNone/>
            </a:pPr>
            <a:endParaRPr lang="en-IN" dirty="0"/>
          </a:p>
          <a:p>
            <a:endParaRPr lang="en-IN" dirty="0"/>
          </a:p>
        </p:txBody>
      </p:sp>
      <p:pic>
        <p:nvPicPr>
          <p:cNvPr id="6" name="Picture 5"/>
          <p:cNvPicPr/>
          <p:nvPr/>
        </p:nvPicPr>
        <p:blipFill>
          <a:blip r:embed="rId2"/>
          <a:stretch>
            <a:fillRect/>
          </a:stretch>
        </p:blipFill>
        <p:spPr>
          <a:xfrm>
            <a:off x="1115616" y="2564904"/>
            <a:ext cx="5472608" cy="2736304"/>
          </a:xfrm>
          <a:prstGeom prst="rect">
            <a:avLst/>
          </a:prstGeom>
        </p:spPr>
      </p:pic>
    </p:spTree>
    <p:extLst>
      <p:ext uri="{BB962C8B-B14F-4D97-AF65-F5344CB8AC3E}">
        <p14:creationId xmlns:p14="http://schemas.microsoft.com/office/powerpoint/2010/main" val="97349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RESULTS (contd.)</a:t>
            </a:r>
            <a:endParaRPr lang="en-IN" b="1" dirty="0">
              <a:solidFill>
                <a:schemeClr val="tx1"/>
              </a:solidFill>
            </a:endParaRPr>
          </a:p>
        </p:txBody>
      </p:sp>
      <p:sp>
        <p:nvSpPr>
          <p:cNvPr id="3" name="Content Placeholder 2"/>
          <p:cNvSpPr>
            <a:spLocks noGrp="1"/>
          </p:cNvSpPr>
          <p:nvPr>
            <p:ph sz="quarter" idx="1"/>
          </p:nvPr>
        </p:nvSpPr>
        <p:spPr/>
        <p:txBody>
          <a:bodyPr/>
          <a:lstStyle/>
          <a:p>
            <a:pPr marL="0" indent="0">
              <a:buNone/>
            </a:pPr>
            <a:r>
              <a:rPr lang="en-IN" sz="2000" dirty="0"/>
              <a:t>4</a:t>
            </a:r>
            <a:r>
              <a:rPr lang="en-IN" sz="2000" dirty="0" smtClean="0"/>
              <a:t>) Out of the 48, 20 restaurants have a rating greater than 8 and are mostly spread across Manhattan and Brooklyn boroughs.</a:t>
            </a:r>
          </a:p>
          <a:p>
            <a:pPr marL="0" indent="0">
              <a:buNone/>
            </a:pPr>
            <a:endParaRPr lang="en-IN" dirty="0"/>
          </a:p>
          <a:p>
            <a:pPr marL="0" indent="0">
              <a:buNone/>
            </a:pPr>
            <a:endParaRPr lang="en-IN" dirty="0"/>
          </a:p>
          <a:p>
            <a:endParaRPr lang="en-IN" dirty="0"/>
          </a:p>
        </p:txBody>
      </p:sp>
      <p:pic>
        <p:nvPicPr>
          <p:cNvPr id="5" name="Picture 4"/>
          <p:cNvPicPr/>
          <p:nvPr/>
        </p:nvPicPr>
        <p:blipFill>
          <a:blip r:embed="rId2"/>
          <a:stretch>
            <a:fillRect/>
          </a:stretch>
        </p:blipFill>
        <p:spPr>
          <a:xfrm>
            <a:off x="1547664" y="2780928"/>
            <a:ext cx="5472608" cy="2808312"/>
          </a:xfrm>
          <a:prstGeom prst="rect">
            <a:avLst/>
          </a:prstGeom>
        </p:spPr>
      </p:pic>
    </p:spTree>
    <p:extLst>
      <p:ext uri="{BB962C8B-B14F-4D97-AF65-F5344CB8AC3E}">
        <p14:creationId xmlns:p14="http://schemas.microsoft.com/office/powerpoint/2010/main" val="1466779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RESULTS (contd.)</a:t>
            </a:r>
            <a:endParaRPr lang="en-IN" b="1" dirty="0">
              <a:solidFill>
                <a:schemeClr val="tx1"/>
              </a:solidFill>
            </a:endParaRPr>
          </a:p>
        </p:txBody>
      </p:sp>
      <p:sp>
        <p:nvSpPr>
          <p:cNvPr id="3" name="Content Placeholder 2"/>
          <p:cNvSpPr>
            <a:spLocks noGrp="1"/>
          </p:cNvSpPr>
          <p:nvPr>
            <p:ph sz="quarter" idx="1"/>
          </p:nvPr>
        </p:nvSpPr>
        <p:spPr/>
        <p:txBody>
          <a:bodyPr/>
          <a:lstStyle/>
          <a:p>
            <a:pPr marL="0" indent="0">
              <a:buNone/>
            </a:pPr>
            <a:r>
              <a:rPr lang="en-IN" sz="2000" dirty="0"/>
              <a:t>5</a:t>
            </a:r>
            <a:r>
              <a:rPr lang="en-IN" sz="2000" dirty="0" smtClean="0"/>
              <a:t>) List of the Top 10 restaurants based on rating, likes and tips. 7 in Manhattan and 3 in Brooklyn.</a:t>
            </a:r>
          </a:p>
          <a:p>
            <a:pPr marL="0" indent="0">
              <a:buNone/>
            </a:pPr>
            <a:endParaRPr lang="en-IN" sz="2000" dirty="0" smtClean="0"/>
          </a:p>
          <a:p>
            <a:pPr marL="0" indent="0">
              <a:buNone/>
            </a:pPr>
            <a:endParaRPr lang="en-IN" dirty="0"/>
          </a:p>
          <a:p>
            <a:pPr marL="0" indent="0">
              <a:buNone/>
            </a:pPr>
            <a:endParaRPr lang="en-IN"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2276872"/>
            <a:ext cx="8196014"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4197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RESULTS (contd.)</a:t>
            </a:r>
            <a:endParaRPr lang="en-IN" b="1" dirty="0">
              <a:solidFill>
                <a:schemeClr val="tx1"/>
              </a:solidFill>
            </a:endParaRPr>
          </a:p>
        </p:txBody>
      </p:sp>
      <p:sp>
        <p:nvSpPr>
          <p:cNvPr id="3" name="Content Placeholder 2"/>
          <p:cNvSpPr>
            <a:spLocks noGrp="1"/>
          </p:cNvSpPr>
          <p:nvPr>
            <p:ph sz="quarter" idx="1"/>
          </p:nvPr>
        </p:nvSpPr>
        <p:spPr/>
        <p:txBody>
          <a:bodyPr/>
          <a:lstStyle/>
          <a:p>
            <a:pPr marL="0" indent="0">
              <a:buNone/>
            </a:pPr>
            <a:r>
              <a:rPr lang="en-IN" sz="2000" dirty="0" smtClean="0"/>
              <a:t>6) Plot restaurants having rating &gt; 8 on the Map using Folium</a:t>
            </a:r>
          </a:p>
          <a:p>
            <a:pPr marL="0" indent="0">
              <a:buNone/>
            </a:pPr>
            <a:endParaRPr lang="en-IN" sz="2000" dirty="0" smtClean="0"/>
          </a:p>
          <a:p>
            <a:pPr marL="0" indent="0">
              <a:buNone/>
            </a:pPr>
            <a:endParaRPr lang="en-IN" dirty="0"/>
          </a:p>
          <a:p>
            <a:pPr marL="0" indent="0">
              <a:buNone/>
            </a:pPr>
            <a:endParaRPr lang="en-IN" dirty="0"/>
          </a:p>
          <a:p>
            <a:endParaRPr lang="en-IN" dirty="0"/>
          </a:p>
        </p:txBody>
      </p:sp>
      <p:pic>
        <p:nvPicPr>
          <p:cNvPr id="5" name="Picture 4"/>
          <p:cNvPicPr/>
          <p:nvPr/>
        </p:nvPicPr>
        <p:blipFill>
          <a:blip r:embed="rId2"/>
          <a:stretch>
            <a:fillRect/>
          </a:stretch>
        </p:blipFill>
        <p:spPr>
          <a:xfrm>
            <a:off x="1043608" y="2132856"/>
            <a:ext cx="5731510" cy="3227705"/>
          </a:xfrm>
          <a:prstGeom prst="rect">
            <a:avLst/>
          </a:prstGeom>
        </p:spPr>
      </p:pic>
    </p:spTree>
    <p:extLst>
      <p:ext uri="{BB962C8B-B14F-4D97-AF65-F5344CB8AC3E}">
        <p14:creationId xmlns:p14="http://schemas.microsoft.com/office/powerpoint/2010/main" val="30719434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26</TotalTime>
  <Words>481</Words>
  <Application>Microsoft Office PowerPoint</Application>
  <PresentationFormat>On-screen Show (4:3)</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Civic</vt:lpstr>
      <vt:lpstr>The Battle of Neighbourhoods</vt:lpstr>
      <vt:lpstr>INTRODUCTION –Business Scenario</vt:lpstr>
      <vt:lpstr>DATA SOURCES</vt:lpstr>
      <vt:lpstr>RESULTS</vt:lpstr>
      <vt:lpstr>RESULTS (contd.)</vt:lpstr>
      <vt:lpstr>RESULTS (contd.)</vt:lpstr>
      <vt:lpstr>RESULTS (contd.)</vt:lpstr>
      <vt:lpstr>RESULTS (contd.)</vt:lpstr>
      <vt:lpstr>RESULTS (contd.)</vt:lpstr>
      <vt:lpstr>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monica</dc:creator>
  <cp:lastModifiedBy>monica</cp:lastModifiedBy>
  <cp:revision>4</cp:revision>
  <dcterms:created xsi:type="dcterms:W3CDTF">2020-03-08T09:07:24Z</dcterms:created>
  <dcterms:modified xsi:type="dcterms:W3CDTF">2020-03-08T09:34:48Z</dcterms:modified>
</cp:coreProperties>
</file>