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76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ka, Alisha M [HS AD]" initials="ZAM[A" lastIdx="1" clrIdx="0">
    <p:extLst>
      <p:ext uri="{19B8F6BF-5375-455C-9EA6-DF929625EA0E}">
        <p15:presenceInfo xmlns:p15="http://schemas.microsoft.com/office/powerpoint/2012/main" userId="S-1-5-21-1659004503-1450960922-1606980848-599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F2E"/>
    <a:srgbClr val="524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70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9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9DF908-C6F3-4EF8-9168-B263EF4C65C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0F62FB-91CF-44E1-BB26-6F3C406B1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F62FB-91CF-44E1-BB26-6F3C406B15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2792-BA8C-413B-AE78-8E80C1E51ED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0609-7518-4FE3-A331-59036692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.hs.iastate.edu/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4323"/>
            <a:ext cx="9144000" cy="9421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Audience Overview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/>
          <a:stretch/>
        </p:blipFill>
        <p:spPr>
          <a:xfrm>
            <a:off x="1406237" y="1339948"/>
            <a:ext cx="9566564" cy="45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Landing Pages cont.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8"/>
          <a:stretch/>
        </p:blipFill>
        <p:spPr>
          <a:xfrm>
            <a:off x="1066800" y="1349828"/>
            <a:ext cx="10058400" cy="32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Visitor Acquisition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1" b="11275"/>
          <a:stretch/>
        </p:blipFill>
        <p:spPr>
          <a:xfrm>
            <a:off x="2656115" y="942132"/>
            <a:ext cx="6871063" cy="44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Visitor Acquisition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8705"/>
            <a:ext cx="10058400" cy="44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Visitor Referrals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" b="3250"/>
          <a:stretch/>
        </p:blipFill>
        <p:spPr>
          <a:xfrm>
            <a:off x="1684481" y="658307"/>
            <a:ext cx="8823037" cy="52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Visitor Referrals cont.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730990"/>
            <a:ext cx="8778240" cy="50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Least Visited Pages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657" y="69629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www.online.hs.iastate.edu/graduate-programs/certificates</a:t>
            </a:r>
            <a:r>
              <a:rPr lang="en-US" u="sng" dirty="0"/>
              <a:t>/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 </a:t>
            </a:r>
            <a:r>
              <a:rPr lang="en-US" u="sng" dirty="0" smtClean="0"/>
              <a:t>http://www.online.hs.iastate.edu</a:t>
            </a:r>
            <a:r>
              <a:rPr lang="en-US" dirty="0"/>
              <a:t>/graduate-programs/applying/?page_id=887</a:t>
            </a:r>
            <a:endParaRPr lang="en-US" dirty="0" smtClean="0"/>
          </a:p>
          <a:p>
            <a:pPr latinLnBrk="1"/>
            <a:r>
              <a:rPr lang="en-US" dirty="0"/>
              <a:t>2 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/graduate-programs/current-students/degree-timeline/?</a:t>
            </a:r>
            <a:r>
              <a:rPr lang="en-US" u="sng" dirty="0" smtClean="0"/>
              <a:t>page_id=916</a:t>
            </a:r>
            <a:endParaRPr lang="en-US" dirty="0"/>
          </a:p>
          <a:p>
            <a:r>
              <a:rPr lang="en-US" dirty="0"/>
              <a:t>3 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/graduate-programs/masters/mfcs-gerontology/?page_id=877</a:t>
            </a:r>
            <a:endParaRPr lang="en-US" dirty="0"/>
          </a:p>
          <a:p>
            <a:r>
              <a:rPr lang="en-US" dirty="0"/>
              <a:t>5 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/faculty/design/creatingsyllabus/</a:t>
            </a:r>
            <a:endParaRPr lang="en-US" dirty="0"/>
          </a:p>
          <a:p>
            <a:r>
              <a:rPr lang="en-US" dirty="0"/>
              <a:t>7 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/faculty/design/lessons/</a:t>
            </a:r>
            <a:endParaRPr lang="en-US" dirty="0"/>
          </a:p>
          <a:p>
            <a:r>
              <a:rPr lang="en-US" dirty="0" smtClean="0"/>
              <a:t>10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dirty="0"/>
              <a:t>/ecp/5/</a:t>
            </a:r>
          </a:p>
          <a:p>
            <a:pPr latinLnBrk="1"/>
            <a:r>
              <a:rPr lang="en-US" dirty="0" smtClean="0"/>
              <a:t>10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/technology/surveys-quizzes/optimizing/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12</a:t>
            </a:r>
            <a:r>
              <a:rPr lang="en-US" dirty="0"/>
              <a:t> </a:t>
            </a:r>
            <a:r>
              <a:rPr lang="en-US" u="sng" dirty="0">
                <a:hlinkClick r:id="rId3" tooltip="http://www.online.hs.iastate.edu/technology/tips-training/&#10;Ctrl+Click or tap to follow the link"/>
              </a:rPr>
              <a:t>http://</a:t>
            </a:r>
            <a:r>
              <a:rPr lang="en-US" u="sng" dirty="0" smtClean="0">
                <a:hlinkClick r:id="rId3" tooltip="http://www.online.hs.iastate.edu/technology/tips-training/&#10;Ctrl+Click or tap to follow the link"/>
              </a:rPr>
              <a:t>www.online.hs.iastate.edu</a:t>
            </a:r>
            <a:r>
              <a:rPr lang="en-US" u="sng" dirty="0"/>
              <a:t>/technology/equipment</a:t>
            </a:r>
            <a:r>
              <a:rPr lang="en-US" u="sng" dirty="0" smtClean="0"/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12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/?sslsite=false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17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/programs/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/technology/facilities/</a:t>
            </a:r>
            <a:endParaRPr lang="en-US" dirty="0" smtClean="0"/>
          </a:p>
          <a:p>
            <a:r>
              <a:rPr lang="en-US" dirty="0" smtClean="0"/>
              <a:t>21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/h/technology/surveys-quizzes/participation-incentives/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27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/technology/surveys-quizzes/</a:t>
            </a:r>
            <a:endParaRPr lang="en-US" dirty="0"/>
          </a:p>
          <a:p>
            <a:r>
              <a:rPr lang="en-US" dirty="0" smtClean="0"/>
              <a:t>34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www.online.hs.iastate.edu/tips-training</a:t>
            </a:r>
            <a:endParaRPr lang="en-US" dirty="0"/>
          </a:p>
          <a:p>
            <a:r>
              <a:rPr lang="en-US" dirty="0" smtClean="0"/>
              <a:t>38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/faculty/design/</a:t>
            </a:r>
            <a:endParaRPr lang="en-US" dirty="0"/>
          </a:p>
          <a:p>
            <a:r>
              <a:rPr lang="en-US" dirty="0" smtClean="0"/>
              <a:t>41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www.online.hs.iastate.edu/faculty/teaching-technology/</a:t>
            </a:r>
            <a:endParaRPr lang="en-US" b="1" dirty="0">
              <a:latin typeface="Univers LT Std 57 Cn" panose="020B050602020205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22527"/>
              </p:ext>
            </p:extLst>
          </p:nvPr>
        </p:nvGraphicFramePr>
        <p:xfrm>
          <a:off x="4243252" y="6023989"/>
          <a:ext cx="9296400" cy="407670"/>
        </p:xfrm>
        <a:graphic>
          <a:graphicData uri="http://schemas.openxmlformats.org/drawingml/2006/table">
            <a:tbl>
              <a:tblPr/>
              <a:tblGrid>
                <a:gridCol w="9296400"/>
              </a:tblGrid>
              <a:tr h="190500">
                <a:tc>
                  <a:txBody>
                    <a:bodyPr/>
                    <a:lstStyle/>
                    <a:p>
                      <a:pPr algn="l" latinLnBrk="1"/>
                      <a:endParaRPr lang="en-US" u="sng" dirty="0">
                        <a:solidFill>
                          <a:srgbClr val="005C9C"/>
                        </a:solidFill>
                        <a:effectLst/>
                      </a:endParaRPr>
                    </a:p>
                  </a:txBody>
                  <a:tcPr marL="66675" marR="76200" marT="66675" marB="6667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Least Visited Pages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657" y="696290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r>
              <a:rPr lang="en-US" dirty="0"/>
              <a:t> </a:t>
            </a:r>
            <a:r>
              <a:rPr lang="en-US" u="sng" dirty="0"/>
              <a:t>http://www.online.hs.iastate.edu/faculty/course-development/</a:t>
            </a:r>
            <a:endParaRPr lang="en-US" dirty="0" smtClean="0"/>
          </a:p>
          <a:p>
            <a:r>
              <a:rPr lang="en-US" dirty="0" smtClean="0"/>
              <a:t>47 </a:t>
            </a:r>
            <a:r>
              <a:rPr lang="en-US" u="sng" dirty="0" smtClean="0"/>
              <a:t>http://www.online.hs.iastate.edu</a:t>
            </a:r>
            <a:r>
              <a:rPr lang="en-US" u="sng" dirty="0"/>
              <a:t>/technology/surveys-quizzes/processes/</a:t>
            </a:r>
            <a:endParaRPr lang="en-US" dirty="0" smtClean="0"/>
          </a:p>
          <a:p>
            <a:pPr latinLnBrk="1"/>
            <a:r>
              <a:rPr lang="en-US" dirty="0" smtClean="0"/>
              <a:t>60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/waitlist/waitlist-fall-2017/</a:t>
            </a:r>
            <a:endParaRPr lang="en-US" dirty="0"/>
          </a:p>
          <a:p>
            <a:r>
              <a:rPr lang="en-US" dirty="0" smtClean="0"/>
              <a:t>64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/technology/software/</a:t>
            </a:r>
            <a:endParaRPr lang="en-US" dirty="0"/>
          </a:p>
          <a:p>
            <a:r>
              <a:rPr lang="en-US" dirty="0" smtClean="0"/>
              <a:t>72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/graduate-programs/current-students/graduate-committee/</a:t>
            </a:r>
            <a:endParaRPr lang="en-US" dirty="0"/>
          </a:p>
          <a:p>
            <a:pPr latinLnBrk="1"/>
            <a:r>
              <a:rPr lang="en-US" dirty="0" smtClean="0"/>
              <a:t>78</a:t>
            </a:r>
            <a:r>
              <a:rPr lang="en-US" u="sng" dirty="0" smtClean="0"/>
              <a:t>http</a:t>
            </a:r>
            <a:r>
              <a:rPr lang="en-US" u="sng" dirty="0"/>
              <a:t>://</a:t>
            </a:r>
            <a:r>
              <a:rPr lang="en-US" u="sng" dirty="0" smtClean="0"/>
              <a:t>www.online.hs.iastate.edu</a:t>
            </a:r>
            <a:r>
              <a:rPr lang="en-US" u="sng" dirty="0"/>
              <a:t>/graduate-programs/current-students/transfer-credits</a:t>
            </a:r>
            <a:r>
              <a:rPr lang="en-US" u="sng" dirty="0" smtClean="0"/>
              <a:t>/</a:t>
            </a:r>
            <a:endParaRPr lang="en-US" dirty="0"/>
          </a:p>
          <a:p>
            <a:r>
              <a:rPr lang="en-US" dirty="0" smtClean="0"/>
              <a:t>102</a:t>
            </a:r>
            <a:r>
              <a:rPr lang="en-US" dirty="0"/>
              <a:t> </a:t>
            </a:r>
            <a:r>
              <a:rPr lang="en-US" u="sng" dirty="0"/>
              <a:t>http://</a:t>
            </a:r>
            <a:r>
              <a:rPr lang="en-US" u="sng" dirty="0" smtClean="0"/>
              <a:t>www.online.hs.iastate.edu</a:t>
            </a:r>
            <a:r>
              <a:rPr lang="en-US" u="sng" dirty="0"/>
              <a:t>/technology/surveys-quizzes/consent-form</a:t>
            </a:r>
            <a:r>
              <a:rPr lang="en-US" u="sng" dirty="0" smtClean="0"/>
              <a:t>/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22527"/>
              </p:ext>
            </p:extLst>
          </p:nvPr>
        </p:nvGraphicFramePr>
        <p:xfrm>
          <a:off x="4243252" y="6023989"/>
          <a:ext cx="9296400" cy="407670"/>
        </p:xfrm>
        <a:graphic>
          <a:graphicData uri="http://schemas.openxmlformats.org/drawingml/2006/table">
            <a:tbl>
              <a:tblPr/>
              <a:tblGrid>
                <a:gridCol w="9296400"/>
              </a:tblGrid>
              <a:tr h="190500">
                <a:tc>
                  <a:txBody>
                    <a:bodyPr/>
                    <a:lstStyle/>
                    <a:p>
                      <a:pPr algn="l" latinLnBrk="1"/>
                      <a:endParaRPr lang="en-US" u="sng" dirty="0">
                        <a:solidFill>
                          <a:srgbClr val="005C9C"/>
                        </a:solidFill>
                        <a:effectLst/>
                      </a:endParaRPr>
                    </a:p>
                  </a:txBody>
                  <a:tcPr marL="66675" marR="76200" marT="66675" marB="66675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9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</a:t>
            </a:r>
            <a:r>
              <a:rPr lang="en-US" dirty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Audience </a:t>
            </a:r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Drilldown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2112" y="1574694"/>
            <a:ext cx="10370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Univers LT Std 57 Cn" panose="020B0506020202050204" pitchFamily="34" charset="0"/>
              </a:rPr>
              <a:t>Top Countries	</a:t>
            </a:r>
            <a:r>
              <a:rPr lang="en-US" sz="2400" b="1" dirty="0" smtClean="0">
                <a:latin typeface="Univers LT Std 57 Cn" panose="020B0506020202050204" pitchFamily="34" charset="0"/>
              </a:rPr>
              <a:t>       % </a:t>
            </a:r>
            <a:r>
              <a:rPr lang="en-US" sz="2400" b="1" dirty="0">
                <a:latin typeface="Univers LT Std 57 Cn" panose="020B0506020202050204" pitchFamily="34" charset="0"/>
              </a:rPr>
              <a:t>of traffic in </a:t>
            </a:r>
            <a:r>
              <a:rPr lang="en-US" sz="2400" b="1" dirty="0" smtClean="0">
                <a:latin typeface="Univers LT Std 57 Cn" panose="020B0506020202050204" pitchFamily="34" charset="0"/>
              </a:rPr>
              <a:t>2017/2016</a:t>
            </a:r>
            <a:r>
              <a:rPr lang="en-US" sz="2400" b="1" dirty="0">
                <a:latin typeface="Univers LT Std 57 Cn" panose="020B0506020202050204" pitchFamily="34" charset="0"/>
              </a:rPr>
              <a:t>	</a:t>
            </a:r>
            <a:r>
              <a:rPr lang="en-US" sz="2400" b="1" dirty="0" smtClean="0">
                <a:latin typeface="Univers LT Std 57 Cn" panose="020B0506020202050204" pitchFamily="34" charset="0"/>
              </a:rPr>
              <a:t>           % </a:t>
            </a:r>
            <a:r>
              <a:rPr lang="en-US" sz="2400" b="1" dirty="0">
                <a:latin typeface="Univers LT Std 57 Cn" panose="020B0506020202050204" pitchFamily="34" charset="0"/>
              </a:rPr>
              <a:t>Change between </a:t>
            </a:r>
            <a:r>
              <a:rPr lang="en-US" sz="2400" b="1" dirty="0" smtClean="0">
                <a:latin typeface="Univers LT Std 57 Cn" panose="020B0506020202050204" pitchFamily="34" charset="0"/>
              </a:rPr>
              <a:t>2016-2017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>
                <a:latin typeface="Univers LT Std 57 Cn" panose="020B0506020202050204" pitchFamily="34" charset="0"/>
              </a:rPr>
              <a:t>United States		</a:t>
            </a:r>
            <a:r>
              <a:rPr lang="en-US" sz="2400" dirty="0" smtClean="0">
                <a:latin typeface="Univers LT Std 57 Cn" panose="020B0506020202050204" pitchFamily="34" charset="0"/>
              </a:rPr>
              <a:t>90.66% / 77.10%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+106.75%</a:t>
            </a:r>
            <a:endParaRPr lang="en-US" sz="2400" dirty="0">
              <a:latin typeface="Univers LT Std 57 Cn" panose="020B0506020202050204" pitchFamily="34" charset="0"/>
            </a:endParaRPr>
          </a:p>
          <a:p>
            <a:r>
              <a:rPr lang="en-US" sz="2400" dirty="0" smtClean="0">
                <a:latin typeface="Univers LT Std 57 Cn" panose="020B0506020202050204" pitchFamily="34" charset="0"/>
              </a:rPr>
              <a:t>India		</a:t>
            </a:r>
            <a:r>
              <a:rPr lang="en-US" sz="2400" dirty="0">
                <a:latin typeface="Univers LT Std 57 Cn" panose="020B0506020202050204" pitchFamily="34" charset="0"/>
              </a:rPr>
              <a:t>	</a:t>
            </a:r>
            <a:r>
              <a:rPr lang="en-US" sz="2400" dirty="0" smtClean="0">
                <a:latin typeface="Univers LT Std 57 Cn" panose="020B0506020202050204" pitchFamily="34" charset="0"/>
              </a:rPr>
              <a:t>1.42% / 0.76%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	+228.70%</a:t>
            </a:r>
            <a:endParaRPr lang="en-US" sz="2400" dirty="0">
              <a:latin typeface="Univers LT Std 57 Cn" panose="020B0506020202050204" pitchFamily="34" charset="0"/>
            </a:endParaRPr>
          </a:p>
          <a:p>
            <a:r>
              <a:rPr lang="en-US" sz="2400" dirty="0" smtClean="0">
                <a:latin typeface="Univers LT Std 57 Cn" panose="020B0506020202050204" pitchFamily="34" charset="0"/>
              </a:rPr>
              <a:t>Russia	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1.03% / 11.04%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	-83.57%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Uganda		0.59% / 0.03%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	+3,825.00%</a:t>
            </a:r>
            <a:endParaRPr lang="en-US" sz="2400" dirty="0">
              <a:latin typeface="Univers LT Std 57 Cn" panose="020B0506020202050204" pitchFamily="34" charset="0"/>
            </a:endParaRPr>
          </a:p>
          <a:p>
            <a:r>
              <a:rPr lang="en-US" sz="2400" dirty="0" smtClean="0">
                <a:latin typeface="Univers LT Std 57 Cn" panose="020B0506020202050204" pitchFamily="34" charset="0"/>
              </a:rPr>
              <a:t>Philippines		0.45% / 0.33%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	+138.00%</a:t>
            </a:r>
          </a:p>
          <a:p>
            <a:r>
              <a:rPr lang="en-US" sz="2400" dirty="0" smtClean="0">
                <a:latin typeface="Univers LT Std 57 Cn" panose="020B0506020202050204" pitchFamily="34" charset="0"/>
              </a:rPr>
              <a:t> </a:t>
            </a:r>
          </a:p>
          <a:p>
            <a:r>
              <a:rPr lang="en-US" dirty="0" smtClean="0">
                <a:latin typeface="Univers LT Std 57 Cn" panose="020B0506020202050204" pitchFamily="34" charset="0"/>
              </a:rPr>
              <a:t>Note: Canada, Pakistan, China, Malaysia, and Nigeria round out your top 10</a:t>
            </a:r>
            <a:endParaRPr lang="en-US" dirty="0">
              <a:latin typeface="Univers LT Std 57 Cn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Audience Drilldown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89561"/>
            <a:ext cx="10058400" cy="510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2400" b="1" dirty="0" smtClean="0">
                <a:latin typeface="Univers LT Std 57 Cn" panose="020B0506020202050204" pitchFamily="34" charset="0"/>
              </a:rPr>
              <a:t>Top </a:t>
            </a:r>
            <a:r>
              <a:rPr lang="en-US" sz="2400" b="1" dirty="0">
                <a:latin typeface="Univers LT Std 57 Cn" panose="020B0506020202050204" pitchFamily="34" charset="0"/>
              </a:rPr>
              <a:t>Cities	</a:t>
            </a:r>
            <a:r>
              <a:rPr lang="en-US" sz="2400" b="1" dirty="0" smtClean="0">
                <a:latin typeface="Univers LT Std 57 Cn" panose="020B0506020202050204" pitchFamily="34" charset="0"/>
              </a:rPr>
              <a:t>% </a:t>
            </a:r>
            <a:r>
              <a:rPr lang="en-US" sz="2400" b="1" dirty="0">
                <a:latin typeface="Univers LT Std 57 Cn" panose="020B0506020202050204" pitchFamily="34" charset="0"/>
              </a:rPr>
              <a:t>of traffic in </a:t>
            </a:r>
            <a:r>
              <a:rPr lang="en-US" sz="2400" b="1" dirty="0" smtClean="0">
                <a:latin typeface="Univers LT Std 57 Cn" panose="020B0506020202050204" pitchFamily="34" charset="0"/>
              </a:rPr>
              <a:t>2017/2016</a:t>
            </a:r>
            <a:r>
              <a:rPr lang="en-US" sz="2400" b="1" dirty="0">
                <a:latin typeface="Univers LT Std 57 Cn" panose="020B0506020202050204" pitchFamily="34" charset="0"/>
              </a:rPr>
              <a:t>	</a:t>
            </a:r>
            <a:r>
              <a:rPr lang="en-US" sz="2400" b="1" dirty="0" smtClean="0">
                <a:latin typeface="Univers LT Std 57 Cn" panose="020B0506020202050204" pitchFamily="34" charset="0"/>
              </a:rPr>
              <a:t>% </a:t>
            </a:r>
            <a:r>
              <a:rPr lang="en-US" sz="2400" b="1" dirty="0">
                <a:latin typeface="Univers LT Std 57 Cn" panose="020B0506020202050204" pitchFamily="34" charset="0"/>
              </a:rPr>
              <a:t>Change between </a:t>
            </a:r>
            <a:r>
              <a:rPr lang="en-US" sz="2400" b="1" dirty="0" smtClean="0">
                <a:latin typeface="Univers LT Std 57 Cn" panose="020B0506020202050204" pitchFamily="34" charset="0"/>
              </a:rPr>
              <a:t>2016-2017</a:t>
            </a:r>
            <a:r>
              <a:rPr lang="en-US" sz="1000" dirty="0">
                <a:latin typeface="Univers LT Std 57 Cn" panose="020B0506020202050204" pitchFamily="34" charset="0"/>
              </a:rPr>
              <a:t>	</a:t>
            </a:r>
            <a:endParaRPr lang="en-US" sz="2400" dirty="0" smtClean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Ames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50.68% / 17.06%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+422.44%</a:t>
            </a:r>
            <a:endParaRPr lang="en-US" dirty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Des Moines</a:t>
            </a:r>
            <a:r>
              <a:rPr lang="en-US" dirty="0">
                <a:latin typeface="Univers LT Std 57 Cn" panose="020B0506020202050204" pitchFamily="34" charset="0"/>
              </a:rPr>
              <a:t>		</a:t>
            </a:r>
            <a:r>
              <a:rPr lang="en-US" dirty="0" smtClean="0">
                <a:latin typeface="Univers LT Std 57 Cn" panose="020B0506020202050204" pitchFamily="34" charset="0"/>
              </a:rPr>
              <a:t>2.92% / 3.64%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+41.35%</a:t>
            </a:r>
            <a:endParaRPr lang="en-US" dirty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Not Reporting	</a:t>
            </a:r>
            <a:r>
              <a:rPr lang="en-US" dirty="0">
                <a:latin typeface="Univers LT Std 57 Cn" panose="020B0506020202050204" pitchFamily="34" charset="0"/>
              </a:rPr>
              <a:t>	</a:t>
            </a:r>
            <a:r>
              <a:rPr lang="en-US" dirty="0" smtClean="0">
                <a:latin typeface="Univers LT Std 57 Cn" panose="020B0506020202050204" pitchFamily="34" charset="0"/>
              </a:rPr>
              <a:t>1.80% / 2.34%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+34.75%</a:t>
            </a:r>
            <a:endParaRPr lang="en-US" dirty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West Des Moines	</a:t>
            </a:r>
            <a:r>
              <a:rPr lang="en-US" dirty="0">
                <a:latin typeface="Univers LT Std 57 Cn" panose="020B0506020202050204" pitchFamily="34" charset="0"/>
              </a:rPr>
              <a:t>	</a:t>
            </a:r>
            <a:r>
              <a:rPr lang="en-US" dirty="0" smtClean="0">
                <a:latin typeface="Univers LT Std 57 Cn" panose="020B0506020202050204" pitchFamily="34" charset="0"/>
              </a:rPr>
              <a:t>1.23% / 1.14%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+90.12%</a:t>
            </a:r>
            <a:endParaRPr lang="en-US" dirty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Cedar Rapids</a:t>
            </a:r>
            <a:r>
              <a:rPr lang="en-US" dirty="0">
                <a:latin typeface="Univers LT Std 57 Cn" panose="020B0506020202050204" pitchFamily="34" charset="0"/>
              </a:rPr>
              <a:t>		</a:t>
            </a:r>
            <a:r>
              <a:rPr lang="en-US" dirty="0" smtClean="0">
                <a:latin typeface="Univers LT Std 57 Cn" panose="020B0506020202050204" pitchFamily="34" charset="0"/>
              </a:rPr>
              <a:t>0.77% / 0.82%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+65.32%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Iowa City			0.76% / 1.57%				-14.35%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Omaha		</a:t>
            </a:r>
            <a:r>
              <a:rPr lang="en-US" dirty="0">
                <a:latin typeface="Univers LT Std 57 Cn" panose="020B0506020202050204" pitchFamily="34" charset="0"/>
              </a:rPr>
              <a:t>	</a:t>
            </a:r>
            <a:r>
              <a:rPr lang="en-US" dirty="0" smtClean="0">
                <a:latin typeface="Univers LT Std 57 Cn" panose="020B0506020202050204" pitchFamily="34" charset="0"/>
              </a:rPr>
              <a:t>0.69% / 1.36%</a:t>
            </a:r>
            <a:r>
              <a:rPr lang="en-US" dirty="0">
                <a:latin typeface="Univers LT Std 57 Cn" panose="020B0506020202050204" pitchFamily="34" charset="0"/>
              </a:rPr>
              <a:t>			</a:t>
            </a:r>
            <a:r>
              <a:rPr lang="en-US" dirty="0" smtClean="0">
                <a:latin typeface="Univers LT Std 57 Cn" panose="020B0506020202050204" pitchFamily="34" charset="0"/>
              </a:rPr>
              <a:t>	-11.22%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Boone			0.65% / 0.13%				+810.53%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Kampala			0.59% / 0.03%				+3,800.00%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New York			0.54% / 0.81%				+17.07%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Ankeny			0.52% / 0.75%				+23.01%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Urbandale		0.48% / 0.26%				+217.50%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Chicago			0.44% / 0.72%				+9.26%</a:t>
            </a:r>
            <a:endParaRPr lang="en-US" dirty="0">
              <a:latin typeface="Univers LT Std 57 Cn" panose="020B0506020202050204" pitchFamily="34" charset="0"/>
            </a:endParaRP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Cedar Falls		0.39% / 0.46%				+50.72%</a:t>
            </a:r>
          </a:p>
          <a:p>
            <a:pPr>
              <a:lnSpc>
                <a:spcPts val="2300"/>
              </a:lnSpc>
            </a:pPr>
            <a:r>
              <a:rPr lang="en-US" dirty="0" smtClean="0">
                <a:latin typeface="Univers LT Std 57 Cn" panose="020B0506020202050204" pitchFamily="34" charset="0"/>
              </a:rPr>
              <a:t>Minneapolis		0.35% / 0.34%				+78.85%</a:t>
            </a:r>
            <a:endParaRPr lang="en-US" dirty="0">
              <a:latin typeface="Univers LT Std 57 Cn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</a:t>
            </a:r>
            <a:r>
              <a:rPr lang="en-US" dirty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Audience </a:t>
            </a:r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Drilldown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7534" y="1302930"/>
            <a:ext cx="9819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Univers LT Std 57 Cn" panose="020B0506020202050204" pitchFamily="34" charset="0"/>
              </a:rPr>
              <a:t>Top Browsers</a:t>
            </a:r>
            <a:r>
              <a:rPr lang="en-US" sz="2400" dirty="0">
                <a:latin typeface="Univers LT Std 57 Cn" panose="020B0506020202050204" pitchFamily="34" charset="0"/>
              </a:rPr>
              <a:t>	</a:t>
            </a:r>
            <a:r>
              <a:rPr lang="en-US" sz="2400" dirty="0" smtClean="0">
                <a:latin typeface="Univers LT Std 57 Cn" panose="020B0506020202050204" pitchFamily="34" charset="0"/>
              </a:rPr>
              <a:t>				</a:t>
            </a:r>
            <a:r>
              <a:rPr lang="en-US" sz="2400" b="1" dirty="0" smtClean="0">
                <a:latin typeface="Univers LT Std 57 Cn" panose="020B0506020202050204" pitchFamily="34" charset="0"/>
              </a:rPr>
              <a:t>Top Platforms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>
                <a:latin typeface="Univers LT Std 57 Cn" panose="020B0506020202050204" pitchFamily="34" charset="0"/>
              </a:rPr>
              <a:t>Chrome 	</a:t>
            </a:r>
            <a:r>
              <a:rPr lang="en-US" sz="2400" dirty="0" smtClean="0">
                <a:latin typeface="Univers LT Std 57 Cn" panose="020B0506020202050204" pitchFamily="34" charset="0"/>
              </a:rPr>
              <a:t>36.59%				Desktop 	96.19%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Edge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25.35%				Tablet		3.43%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IE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13.66%				Mobile		0.37%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Firefox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13.57%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Safari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9.54%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Opera	</a:t>
            </a:r>
            <a:r>
              <a:rPr lang="en-US" sz="2400" dirty="0">
                <a:latin typeface="Univers LT Std 57 Cn" panose="020B0506020202050204" pitchFamily="34" charset="0"/>
              </a:rPr>
              <a:t>	</a:t>
            </a:r>
            <a:r>
              <a:rPr lang="en-US" sz="2400" dirty="0" smtClean="0">
                <a:latin typeface="Univers LT Std 57 Cn" panose="020B0506020202050204" pitchFamily="34" charset="0"/>
              </a:rPr>
              <a:t>0.88%</a:t>
            </a:r>
            <a:r>
              <a:rPr lang="en-US" sz="2400" dirty="0">
                <a:latin typeface="Univers LT Std 57 Cn" panose="020B050602020205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78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</a:t>
            </a:r>
            <a:r>
              <a:rPr lang="en-US" dirty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Audience </a:t>
            </a:r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Drilldown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0665" y="1450132"/>
            <a:ext cx="8792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Univers LT Std 57 Cn" panose="020B0506020202050204" pitchFamily="34" charset="0"/>
              </a:rPr>
              <a:t>Top </a:t>
            </a:r>
            <a:r>
              <a:rPr lang="en-US" sz="2400" b="1" dirty="0">
                <a:latin typeface="Univers LT Std 57 Cn" panose="020B0506020202050204" pitchFamily="34" charset="0"/>
              </a:rPr>
              <a:t>Mobile Devices – including </a:t>
            </a:r>
            <a:r>
              <a:rPr lang="en-US" sz="2400" b="1" dirty="0" smtClean="0">
                <a:latin typeface="Univers LT Std 57 Cn" panose="020B0506020202050204" pitchFamily="34" charset="0"/>
              </a:rPr>
              <a:t>tablets/</a:t>
            </a:r>
            <a:r>
              <a:rPr lang="en-US" sz="2400" b="1" dirty="0" err="1" smtClean="0">
                <a:latin typeface="Univers LT Std 57 Cn" panose="020B0506020202050204" pitchFamily="34" charset="0"/>
              </a:rPr>
              <a:t>ipads</a:t>
            </a:r>
            <a:r>
              <a:rPr lang="en-US" sz="2400" b="1" dirty="0">
                <a:latin typeface="Univers LT Std 57 Cn" panose="020B0506020202050204" pitchFamily="34" charset="0"/>
              </a:rPr>
              <a:t/>
            </a:r>
            <a:br>
              <a:rPr lang="en-US" sz="2400" b="1" dirty="0">
                <a:latin typeface="Univers LT Std 57 Cn" panose="020B0506020202050204" pitchFamily="34" charset="0"/>
              </a:rPr>
            </a:br>
            <a:endParaRPr lang="en-US" sz="2400" b="1" dirty="0" smtClean="0">
              <a:latin typeface="Univers LT Std 57 Cn" panose="020B0506020202050204" pitchFamily="34" charset="0"/>
            </a:endParaRPr>
          </a:p>
          <a:p>
            <a:r>
              <a:rPr lang="en-US" sz="2400" dirty="0" smtClean="0">
                <a:latin typeface="Univers LT Std 57 Cn" panose="020B0506020202050204" pitchFamily="34" charset="0"/>
              </a:rPr>
              <a:t>iPad</a:t>
            </a:r>
            <a:r>
              <a:rPr lang="en-US" sz="2400" dirty="0">
                <a:latin typeface="Univers LT Std 57 Cn" panose="020B0506020202050204" pitchFamily="34" charset="0"/>
              </a:rPr>
              <a:t>			</a:t>
            </a:r>
            <a:r>
              <a:rPr lang="en-US" sz="2400" dirty="0" smtClean="0">
                <a:latin typeface="Univers LT Std 57 Cn" panose="020B0506020202050204" pitchFamily="34" charset="0"/>
              </a:rPr>
              <a:t>	64.59%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solidFill>
                  <a:srgbClr val="C80F2E"/>
                </a:solidFill>
                <a:latin typeface="Univers LT Std 57 Cn" panose="020B0506020202050204" pitchFamily="34" charset="0"/>
              </a:rPr>
              <a:t>Microsoft Windows RT Tablet Windows RT Tablet</a:t>
            </a:r>
            <a:r>
              <a:rPr lang="en-US" sz="2400" dirty="0">
                <a:solidFill>
                  <a:srgbClr val="C80F2E"/>
                </a:solidFill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solidFill>
                  <a:srgbClr val="C80F2E"/>
                </a:solidFill>
                <a:latin typeface="Univers LT Std 57 Cn" panose="020B0506020202050204" pitchFamily="34" charset="0"/>
              </a:rPr>
              <a:t>	16.82% </a:t>
            </a:r>
          </a:p>
          <a:p>
            <a:r>
              <a:rPr lang="en-US" sz="2400" dirty="0" smtClean="0">
                <a:solidFill>
                  <a:srgbClr val="C80F2E"/>
                </a:solidFill>
                <a:latin typeface="Univers LT Std 57 Cn" panose="020B0506020202050204" pitchFamily="34" charset="0"/>
              </a:rPr>
              <a:t>Microsoft Windows RT Tablet 8.4%</a:t>
            </a:r>
            <a:r>
              <a:rPr lang="en-US" sz="2400" dirty="0">
                <a:solidFill>
                  <a:srgbClr val="C80F2E"/>
                </a:solidFill>
                <a:latin typeface="Univers LT Std 57 Cn" panose="020B0506020202050204" pitchFamily="34" charset="0"/>
              </a:rPr>
              <a:t/>
            </a:r>
            <a:br>
              <a:rPr lang="en-US" sz="2400" dirty="0">
                <a:solidFill>
                  <a:srgbClr val="C80F2E"/>
                </a:solidFill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Not Reporting	</a:t>
            </a:r>
            <a:r>
              <a:rPr lang="en-US" sz="2400" dirty="0">
                <a:latin typeface="Univers LT Std 57 Cn" panose="020B0506020202050204" pitchFamily="34" charset="0"/>
              </a:rPr>
              <a:t>	</a:t>
            </a:r>
            <a:r>
              <a:rPr lang="en-US" sz="2400" dirty="0" smtClean="0">
                <a:latin typeface="Univers LT Std 57 Cn" panose="020B0506020202050204" pitchFamily="34" charset="0"/>
              </a:rPr>
              <a:t>	4.95%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Microsoft Xbox		4.15%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BlackBerry KBD</a:t>
            </a:r>
            <a:r>
              <a:rPr lang="en-US" sz="2400" dirty="0">
                <a:latin typeface="Univers LT Std 57 Cn" panose="020B0506020202050204" pitchFamily="34" charset="0"/>
              </a:rPr>
              <a:t>		</a:t>
            </a:r>
            <a:r>
              <a:rPr lang="en-US" sz="2400" dirty="0" smtClean="0">
                <a:latin typeface="Univers LT Std 57 Cn" panose="020B0506020202050204" pitchFamily="34" charset="0"/>
              </a:rPr>
              <a:t>0.40%</a:t>
            </a:r>
            <a:r>
              <a:rPr lang="en-US" sz="2400" dirty="0">
                <a:latin typeface="Univers LT Std 57 Cn" panose="020B0506020202050204" pitchFamily="34" charset="0"/>
              </a:rPr>
              <a:t/>
            </a:r>
            <a:br>
              <a:rPr lang="en-US" sz="2400" dirty="0">
                <a:latin typeface="Univers LT Std 57 Cn" panose="020B0506020202050204" pitchFamily="34" charset="0"/>
              </a:rPr>
            </a:br>
            <a:r>
              <a:rPr lang="en-US" sz="2400" dirty="0" smtClean="0">
                <a:latin typeface="Univers LT Std 57 Cn" panose="020B0506020202050204" pitchFamily="34" charset="0"/>
              </a:rPr>
              <a:t>BlackBerry Z10		0.32%</a:t>
            </a:r>
            <a:endParaRPr lang="en-US" sz="2400" dirty="0">
              <a:latin typeface="Univers LT Std 57 Cn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Behavior Overview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085292"/>
            <a:ext cx="994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Univers LT Std 57 Cn" panose="020B0506020202050204" pitchFamily="34" charset="0"/>
              </a:rPr>
              <a:t>Weekly traffic varies greatly. Still more weekday traffic than weekend traffic.</a:t>
            </a:r>
            <a:endParaRPr lang="en-US" sz="2000" dirty="0">
              <a:latin typeface="Univers LT Std 57 Cn" panose="020B05060202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439373"/>
            <a:ext cx="994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Univers LT Std 57 Cn" panose="020B0506020202050204" pitchFamily="34" charset="0"/>
              </a:rPr>
              <a:t>August saw the most traffic.</a:t>
            </a:r>
            <a:endParaRPr lang="en-US" sz="2000" dirty="0">
              <a:latin typeface="Univers LT Std 57 Cn" panose="020B0506020202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4" b="5727"/>
          <a:stretch/>
        </p:blipFill>
        <p:spPr>
          <a:xfrm>
            <a:off x="1009650" y="569009"/>
            <a:ext cx="10058400" cy="1870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7076"/>
            <a:ext cx="10058400" cy="21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Most Visited Pages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" b="3683"/>
          <a:stretch/>
        </p:blipFill>
        <p:spPr>
          <a:xfrm>
            <a:off x="1066800" y="667009"/>
            <a:ext cx="10058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Most Visited cont.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5" b="678"/>
          <a:stretch/>
        </p:blipFill>
        <p:spPr>
          <a:xfrm>
            <a:off x="1066800" y="942132"/>
            <a:ext cx="10058400" cy="41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5"/>
            <a:ext cx="9144000" cy="942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80F2E"/>
                </a:solidFill>
                <a:latin typeface="ITC Berkeley Oldstyle Std Blk" panose="02090803060306020404" pitchFamily="18" charset="0"/>
              </a:rPr>
              <a:t>Online Landing Pages</a:t>
            </a:r>
            <a:endParaRPr lang="en-US" dirty="0">
              <a:solidFill>
                <a:srgbClr val="C80F2E"/>
              </a:solidFill>
              <a:latin typeface="ITC Berkeley Oldstyle Std Blk" panose="02090803060306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4811"/>
            <a:ext cx="12192000" cy="933189"/>
          </a:xfrm>
          <a:prstGeom prst="rect">
            <a:avLst/>
          </a:prstGeom>
          <a:solidFill>
            <a:srgbClr val="C8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" y="6119942"/>
            <a:ext cx="32480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10886"/>
          <a:stretch/>
        </p:blipFill>
        <p:spPr>
          <a:xfrm>
            <a:off x="1066800" y="731521"/>
            <a:ext cx="10058400" cy="48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91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ITC Berkeley Oldstyle Std Blk</vt:lpstr>
      <vt:lpstr>Univers LT Std 57 Cn</vt:lpstr>
      <vt:lpstr>Office Theme</vt:lpstr>
      <vt:lpstr>Online Audience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Zika, Alisha M [HS AD]</dc:creator>
  <cp:lastModifiedBy>H Sci Web Asst [HS AD]</cp:lastModifiedBy>
  <cp:revision>87</cp:revision>
  <cp:lastPrinted>2018-01-19T18:47:09Z</cp:lastPrinted>
  <dcterms:created xsi:type="dcterms:W3CDTF">2015-12-11T17:20:41Z</dcterms:created>
  <dcterms:modified xsi:type="dcterms:W3CDTF">2018-01-19T18:48:21Z</dcterms:modified>
</cp:coreProperties>
</file>