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76" r:id="rId6"/>
    <p:sldId id="277" r:id="rId7"/>
    <p:sldId id="278" r:id="rId8"/>
    <p:sldId id="279" r:id="rId9"/>
    <p:sldId id="280" r:id="rId10"/>
    <p:sldId id="281" r:id="rId11"/>
    <p:sldId id="287" r:id="rId12"/>
    <p:sldId id="288" r:id="rId13"/>
    <p:sldId id="289" r:id="rId14"/>
    <p:sldId id="290" r:id="rId15"/>
    <p:sldId id="282" r:id="rId16"/>
    <p:sldId id="283" r:id="rId17"/>
    <p:sldId id="284" r:id="rId18"/>
    <p:sldId id="285" r:id="rId19"/>
    <p:sldId id="286" r:id="rId20"/>
    <p:sldId id="274" r:id="rId21"/>
    <p:sldId id="275" r:id="rId22"/>
  </p:sldIdLst>
  <p:sldSz cx="15122525" cy="7921625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  <p:embeddedFont>
      <p:font typeface="Montserrat SemiBold" panose="00000700000000000000" pitchFamily="2" charset="0"/>
      <p:regular r:id="rId36"/>
      <p:bold r:id="rId37"/>
      <p:italic r:id="rId38"/>
      <p:boldItalic r:id="rId39"/>
    </p:embeddedFont>
    <p:embeddedFont>
      <p:font typeface="Porky's" panose="00000700000000000000" pitchFamily="2" charset="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5DE3B+dlNoU9qvxgFzxfioBKb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849" autoAdjust="0"/>
  </p:normalViewPr>
  <p:slideViewPr>
    <p:cSldViewPr snapToGrid="0">
      <p:cViewPr varScale="1">
        <p:scale>
          <a:sx n="58" d="100"/>
          <a:sy n="58" d="100"/>
        </p:scale>
        <p:origin x="1770" y="66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lExTD9YOEgwWwtLlXoIOB4yUX19GHj60cMDBHYT0XE/edit?usp=shar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lExTD9YOEgwWwtLlXoIOB4yUX19GHj60cMDBHYT0XE/edit?usp=sharin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lExTD9YOEgwWwtLlXoIOB4yUX19GHj60cMDBHYT0XE/edit?usp=sha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lExTD9YOEgwWwtLlXoIOB4yUX19GHj60cMDBHYT0XE/edit?usp=shar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lExTD9YOEgwWwtLlXoIOB4yUX19GHj60cMDBHYT0XE/edit?usp=shar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lExTD9YOEgwWwtLlXoIOB4yUX19GHj60cMDBHYT0XE/edit?usp=shar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0f9464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070f9464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82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79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78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4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41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2e77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cc2e77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15 minutos (10 minutos para hacer la actividad individualmente, 5 minutos para compartir)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Permitir que cada estudiante reevalúe sus objetivos y metas y lo que querían lograr al inicio del programa vs. ahora. La idea es que reflexionen sobre todo que han logrado para sentirse orgullosos de ellos mismos.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Instrucciones: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Explica que cada alumno dedicará 10 minutos a reflexionar sobre sus metas y todo lo que ha aprendido y lo que aún necesita hacer para lograr sus metas. Compartirás un </a:t>
            </a: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handout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con ellos, deben hacer una copia del documento y completarlo. Una vez que terminen, lo compartirán con el grupo (si así lo desean, no los obligues a compartir información personal si no lo desean). Puedes pedir a 1 o 2 voluntarios que compartan.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Handout de calentamiento: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https://docs.google.com/document/d/1BlExTD9YOEgwWwtLlXoIOB4yUX19GHj60cMDBHYT0XE/edit?usp=sharing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9386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267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2e77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cc2e77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15 minutos (10 minutos para hacer la actividad individualmente, 5 minutos para compartir)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Permitir que cada estudiante reevalúe sus objetivos y metas y lo que querían lograr al inicio del programa vs. ahora. La idea es que reflexionen sobre todo que han logrado para sentirse orgullosos de ellos mismos.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Instrucciones: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Explica que cada alumno dedicará 10 minutos a reflexionar sobre sus metas y todo lo que ha aprendido y lo que aún necesita hacer para lograr sus metas. Compartirás un </a:t>
            </a: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handout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con ellos, deben hacer una copia del documento y completarlo. Una vez que terminen, lo compartirán con el grupo (si así lo desean, no los obligues a compartir información personal si no lo desean). Puedes pedir a 1 o 2 voluntarios que compartan.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Handout de calentamiento: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https://docs.google.com/document/d/1BlExTD9YOEgwWwtLlXoIOB4yUX19GHj60cMDBHYT0XE/edit?usp=sharing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7078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7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2e77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cc2e77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15 minutos (10 minutos para hacer la actividad individualmente, 5 minutos para compartir)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Permitir que cada estudiante reevalúe sus objetivos y metas y lo que querían lograr al inicio del programa vs. ahora. La idea es que reflexionen sobre todo que han logrado para sentirse orgullosos de ellos mismos.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Instrucciones: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Explica que cada alumno dedicará 10 minutos a reflexionar sobre sus metas y todo lo que ha aprendido y lo que aún necesita hacer para lograr sus metas. Compartirás un </a:t>
            </a: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handout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con ellos, deben hacer una copia del documento y completarlo. Una vez que terminen, lo compartirán con el grupo (si así lo desean, no los obligues a compartir información personal si no lo desean). Puedes pedir a 1 o 2 voluntarios que compartan.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Handout de calentamiento: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https://docs.google.com/document/d/1BlExTD9YOEgwWwtLlXoIOB4yUX19GHj60cMDBHYT0XE/edit?usp=sharing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913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i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cc2e77c03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bcc2e77c03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70f94647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70f94647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Duración:</a:t>
            </a:r>
            <a:r>
              <a:rPr lang="es-MX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Objetivo:</a:t>
            </a:r>
            <a:r>
              <a:rPr lang="es-MX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Descripción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Actividades (HANDOUTS)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no aplica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2e77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cc2e77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15 minutos (10 minutos para hacer la actividad individualmente, 5 minutos para compartir)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Permitir que cada estudiante reevalúe sus objetivos y metas y lo que querían lograr al inicio del programa vs. ahora. La idea es que reflexionen sobre todo que han logrado para sentirse orgullosos de ellos mismos.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Instrucciones: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Explica que cada alumno dedicará 10 minutos a reflexionar sobre sus metas y todo lo que ha aprendido y lo que aún necesita hacer para lograr sus metas. Compartirás un </a:t>
            </a: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handout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con ellos, deben hacer una copia del documento y completarlo. Una vez que terminen, lo compartirán con el grupo (si así lo desean, no los obligues a compartir información personal si no lo desean). Puedes pedir a 1 o 2 voluntarios que compartan.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Handout de calentamiento: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https://docs.google.com/document/d/1BlExTD9YOEgwWwtLlXoIOB4yUX19GHj60cMDBHYT0XE/edit?usp=sharing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93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2e77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cc2e77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15 minutos (10 minutos para hacer la actividad individualmente, 5 minutos para compartir)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Permitir que cada estudiante reevalúe sus objetivos y metas y lo que querían lograr al inicio del programa vs. ahora. La idea es que reflexionen sobre todo que han logrado para sentirse orgullosos de ellos mismos.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Instrucciones: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Explica que cada alumno dedicará 10 minutos a reflexionar sobre sus metas y todo lo que ha aprendido y lo que aún necesita hacer para lograr sus metas. Compartirás un </a:t>
            </a: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handout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con ellos, deben hacer una copia del documento y completarlo. Una vez que terminen, lo compartirán con el grupo (si así lo desean, no los obligues a compartir información personal si no lo desean). Puedes pedir a 1 o 2 voluntarios que compartan.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Handout de calentamiento: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https://docs.google.com/document/d/1BlExTD9YOEgwWwtLlXoIOB4yUX19GHj60cMDBHYT0XE/edit?usp=sharing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147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67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c2e77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cc2e77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15 minutos (10 minutos para hacer la actividad individualmente, 5 minutos para compartir)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Permitir que cada estudiante reevalúe sus objetivos y metas y lo que querían lograr al inicio del programa vs. ahora. La idea es que reflexionen sobre todo que han logrado para sentirse orgullosos de ellos mismos.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Instrucciones: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Explica que cada alumno dedicará 10 minutos a reflexionar sobre sus metas y todo lo que ha aprendido y lo que aún necesita hacer para lograr sus metas. Compartirás un </a:t>
            </a: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handout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con ellos, deben hacer una copia del documento y completarlo. Una vez que terminen, lo compartirán con el grupo (si así lo desean, no los obligues a compartir información personal si no lo desean). Puedes pedir a 1 o 2 voluntarios que compartan.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100" b="1">
                <a:latin typeface="Montserrat"/>
                <a:ea typeface="Montserrat"/>
                <a:cs typeface="Montserrat"/>
                <a:sym typeface="Montserrat"/>
              </a:rPr>
              <a:t>Handout de calentamiento: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https://docs.google.com/document/d/1BlExTD9YOEgwWwtLlXoIOB4yUX19GHj60cMDBHYT0XE/edit?usp=sharing</a:t>
            </a:r>
            <a:r>
              <a:rPr lang="es-MX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0384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c2e77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cc2e77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Duración: 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1 minuto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Dejar claro el propósito de la sesión de hoy.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 b="1" dirty="0">
                <a:latin typeface="Montserrat"/>
                <a:ea typeface="Montserrat"/>
                <a:cs typeface="Montserrat"/>
                <a:sym typeface="Montserrat"/>
              </a:rPr>
              <a:t>Descripción del contenido:</a:t>
            </a:r>
            <a:endParaRPr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Explica los objetivos de la sesión, resumiéndolos en tus propias palabras (no los leas). 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s-MX" sz="1100" dirty="0">
                <a:latin typeface="Montserrat"/>
                <a:ea typeface="Montserrat"/>
                <a:cs typeface="Montserrat"/>
                <a:sym typeface="Montserrat"/>
              </a:rPr>
              <a:t>Es importante recordarles que esta sesión es la penúltima sesión y que es su último chance para resolver todas las dudas que tienen sobre los conceptos de la clase y sobre sus proyectos.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2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cc2e77c03_0_1034"/>
          <p:cNvSpPr txBox="1">
            <a:spLocks noGrp="1"/>
          </p:cNvSpPr>
          <p:nvPr>
            <p:ph type="title"/>
          </p:nvPr>
        </p:nvSpPr>
        <p:spPr>
          <a:xfrm>
            <a:off x="1109647" y="421391"/>
            <a:ext cx="2505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2900" b="1" i="0">
                <a:solidFill>
                  <a:srgbClr val="2528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bcc2e77c03_0_1034"/>
          <p:cNvSpPr txBox="1">
            <a:spLocks noGrp="1"/>
          </p:cNvSpPr>
          <p:nvPr>
            <p:ph type="body" idx="1"/>
          </p:nvPr>
        </p:nvSpPr>
        <p:spPr>
          <a:xfrm>
            <a:off x="1186867" y="2806267"/>
            <a:ext cx="12755400" cy="1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6600" b="0" i="0">
                <a:solidFill>
                  <a:srgbClr val="2427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bcc2e77c03_0_1034"/>
          <p:cNvSpPr txBox="1">
            <a:spLocks noGrp="1"/>
          </p:cNvSpPr>
          <p:nvPr>
            <p:ph type="ftr" idx="11"/>
          </p:nvPr>
        </p:nvSpPr>
        <p:spPr>
          <a:xfrm>
            <a:off x="5143886" y="7367111"/>
            <a:ext cx="4841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gbcc2e77c03_0_1034"/>
          <p:cNvSpPr txBox="1">
            <a:spLocks noGrp="1"/>
          </p:cNvSpPr>
          <p:nvPr>
            <p:ph type="dt" idx="10"/>
          </p:nvPr>
        </p:nvSpPr>
        <p:spPr>
          <a:xfrm>
            <a:off x="756453" y="7367111"/>
            <a:ext cx="3479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bcc2e77c03_0_1034"/>
          <p:cNvSpPr txBox="1">
            <a:spLocks noGrp="1"/>
          </p:cNvSpPr>
          <p:nvPr>
            <p:ph type="sldNum" idx="12"/>
          </p:nvPr>
        </p:nvSpPr>
        <p:spPr>
          <a:xfrm>
            <a:off x="14767755" y="7641174"/>
            <a:ext cx="34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070f94647f_0_0"/>
          <p:cNvPicPr preferRelativeResize="0"/>
          <p:nvPr/>
        </p:nvPicPr>
        <p:blipFill rotWithShape="1">
          <a:blip r:embed="rId3">
            <a:alphaModFix amt="50000"/>
          </a:blip>
          <a:srcRect l="18" t="12445" r="9859" b="6948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g1070f94647f_0_0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1070f94647f_0_0"/>
          <p:cNvSpPr txBox="1"/>
          <p:nvPr/>
        </p:nvSpPr>
        <p:spPr>
          <a:xfrm>
            <a:off x="1248075" y="3606962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algn="l"/>
            <a:r>
              <a:rPr lang="es-MX" sz="3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Desarrollo Web Frontend</a:t>
            </a:r>
          </a:p>
        </p:txBody>
      </p:sp>
      <p:pic>
        <p:nvPicPr>
          <p:cNvPr id="73" name="Google Shape;73;g1070f94647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1070f94647f_0_0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1070f94647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Menú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400DB2-29B6-47C2-956D-7765DBE08E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73" t="8958" r="12800" b="51052"/>
          <a:stretch/>
        </p:blipFill>
        <p:spPr>
          <a:xfrm>
            <a:off x="2019774" y="1624042"/>
            <a:ext cx="10747890" cy="31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0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6730C-ADF9-4BE5-A550-D990F050D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527" y="1512978"/>
            <a:ext cx="7538072" cy="48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Tratamientos Dentales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87E66-8B2E-4346-B263-556F7FE3A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692" y="1094225"/>
            <a:ext cx="6463809" cy="62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Contacto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9507EF-8B96-4DB6-B75D-CD54B5BCA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2070100"/>
            <a:ext cx="10982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8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Agenda tu Cita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674732-7D8A-458C-8F02-0F44609C1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00" y="1279408"/>
            <a:ext cx="7893884" cy="52981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735852-5220-4D95-9E1D-A8FE03985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578" y="1066725"/>
            <a:ext cx="4342874" cy="57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2e77c03_0_57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cc2e77c03_0_573"/>
          <p:cNvSpPr txBox="1"/>
          <p:nvPr/>
        </p:nvSpPr>
        <p:spPr>
          <a:xfrm>
            <a:off x="1379912" y="2389500"/>
            <a:ext cx="8726619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bcc2e77c03_0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cc2e77c03_0_57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bcc2e77c03_0_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cc2e77c03_0_57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gbcc2e77c03_0_5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4424" y="2646274"/>
            <a:ext cx="3232825" cy="323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19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cc2e77c03_0_645"/>
          <p:cNvSpPr txBox="1"/>
          <p:nvPr/>
        </p:nvSpPr>
        <p:spPr>
          <a:xfrm>
            <a:off x="4020656" y="1355663"/>
            <a:ext cx="93471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Personalización de la página para cada cliente.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Robustecer </a:t>
            </a: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“Agenda”, permitiendo al usuario ver la disponibilidad por día en el calendario.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Retroalimentación de </a:t>
            </a: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pacientes (Comentarios)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Acceso para pacientes, administración de citas, </a:t>
            </a: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expediente dental.</a:t>
            </a:r>
            <a:endParaRPr lang="es-MX"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lang="es-MX" sz="31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3074" name="Picture 2" descr="Next Step Icon #194397 - Free Icons Library">
            <a:extLst>
              <a:ext uri="{FF2B5EF4-FFF2-40B4-BE49-F238E27FC236}">
                <a16:creationId xmlns:a16="http://schemas.microsoft.com/office/drawing/2014/main" id="{9D3F0BC0-66BD-4E7B-8C8C-FF80B947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810689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5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2e77c03_0_57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cc2e77c03_0_573"/>
          <p:cNvSpPr txBox="1"/>
          <p:nvPr/>
        </p:nvSpPr>
        <p:spPr>
          <a:xfrm>
            <a:off x="1379912" y="2389500"/>
            <a:ext cx="8726619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bcc2e77c03_0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cc2e77c03_0_57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bcc2e77c03_0_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cc2e77c03_0_57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gbcc2e77c03_0_5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4424" y="2646274"/>
            <a:ext cx="3232825" cy="323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86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cc2e77c03_0_645"/>
          <p:cNvSpPr txBox="1"/>
          <p:nvPr/>
        </p:nvSpPr>
        <p:spPr>
          <a:xfrm>
            <a:off x="4020656" y="1355663"/>
            <a:ext cx="93471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P. ¿Tiempo estimado de personalización?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R. 5 días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endParaRPr lang="es-MX" sz="25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P. ¿Fecha de lanzamiento siguiente versión?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R. 4 semanas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endParaRPr lang="es-MX" sz="25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P. ¿Zona de Implementación?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R. Inicialmente la zona </a:t>
            </a:r>
            <a:r>
              <a:rPr lang="es-MX" sz="25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 Atizapán, dependiendo aceptación se podrá ver expansión.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endParaRPr lang="es-MX" sz="25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P. ¿Dónde se hospedara el sitio?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r>
              <a:rPr lang="es-MX" sz="25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R. Se ofrece el servicio de hosting administrado por una renta mensual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lang="es-MX" sz="25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sz="25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5122" name="Picture 2" descr="question-mark | En la luna de Babel">
            <a:extLst>
              <a:ext uri="{FF2B5EF4-FFF2-40B4-BE49-F238E27FC236}">
                <a16:creationId xmlns:a16="http://schemas.microsoft.com/office/drawing/2014/main" id="{7A11959A-2A48-46B1-B825-B85CE459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0" y="29093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8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2e77c03_0_57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bcc2e77c03_0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cc2e77c03_0_57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bcc2e77c03_0_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cc2e77c03_0_57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gbcc2e77c03_0_5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4424" y="2646274"/>
            <a:ext cx="3232825" cy="32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60D174D-908A-4658-8191-1EFB5826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9" y="1853883"/>
            <a:ext cx="8427716" cy="42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0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2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7ed7eb645d_0_548"/>
          <p:cNvSpPr txBox="1"/>
          <p:nvPr/>
        </p:nvSpPr>
        <p:spPr>
          <a:xfrm>
            <a:off x="1131995" y="3307386"/>
            <a:ext cx="10040310" cy="174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dirty="0">
                <a:solidFill>
                  <a:schemeClr val="lt1"/>
                </a:solidFill>
                <a:latin typeface="Porky's" panose="00000700000000000000" pitchFamily="2" charset="0"/>
                <a:ea typeface="Montserrat"/>
                <a:cs typeface="Montserrat"/>
                <a:sym typeface="Montserrat"/>
              </a:rPr>
              <a:t>NoriDent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 DAY</a:t>
            </a:r>
            <a:endParaRPr sz="29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7" name="Google Shape;87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1070f94647f_0_11">
            <a:extLst>
              <a:ext uri="{FF2B5EF4-FFF2-40B4-BE49-F238E27FC236}">
                <a16:creationId xmlns:a16="http://schemas.microsoft.com/office/drawing/2014/main" id="{CCB74FB0-9DEA-4B72-B6D7-202A97F37806}"/>
              </a:ext>
            </a:extLst>
          </p:cNvPr>
          <p:cNvSpPr txBox="1"/>
          <p:nvPr/>
        </p:nvSpPr>
        <p:spPr>
          <a:xfrm>
            <a:off x="862703" y="6394903"/>
            <a:ext cx="10575609" cy="128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736600" lvl="0" indent="-552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es-MX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Lic. Mónica Nalleli Monroy Romero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bcc2e77c03_0_7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bcc2e77c03_0_7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4049" y="2257426"/>
            <a:ext cx="6503826" cy="3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0f94647f_0_154"/>
          <p:cNvSpPr/>
          <p:nvPr/>
        </p:nvSpPr>
        <p:spPr>
          <a:xfrm>
            <a:off x="-41" y="-1925"/>
            <a:ext cx="15122400" cy="79215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070f94647f_0_154"/>
          <p:cNvSpPr txBox="1"/>
          <p:nvPr/>
        </p:nvSpPr>
        <p:spPr>
          <a:xfrm>
            <a:off x="1307220" y="6381309"/>
            <a:ext cx="125799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3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"Toda la información contenida en el presente documento es propiedad única, exclusiva y reservada de Exponential Education, S. de R.L. de C.V. y será considerada como Información Confidencial en términos de la legislación de Propiedad Industrial  aplicable. Derivado de lo anterior, cualquier revisión, retransmisión u otros usos distintos sin autorización expresa del remitente, se encuentra prohibida"</a:t>
            </a:r>
            <a:endParaRPr sz="1300"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</a:endParaRPr>
          </a:p>
        </p:txBody>
      </p:sp>
      <p:pic>
        <p:nvPicPr>
          <p:cNvPr id="295" name="Google Shape;295;g1070f94647f_0_154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98" y="7413076"/>
            <a:ext cx="13290024" cy="5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070f94647f_0_154"/>
          <p:cNvSpPr txBox="1"/>
          <p:nvPr/>
        </p:nvSpPr>
        <p:spPr>
          <a:xfrm>
            <a:off x="425693" y="7510605"/>
            <a:ext cx="706500" cy="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D7DB"/>
              </a:buClr>
              <a:buSzPts val="800"/>
              <a:buFont typeface="Montserrat"/>
              <a:buNone/>
            </a:pPr>
            <a:r>
              <a:rPr lang="es-MX" sz="800" b="1" i="0" u="none" strike="noStrike" cap="none">
                <a:solidFill>
                  <a:srgbClr val="D2D7DB"/>
                </a:solidFill>
                <a:latin typeface="Montserrat"/>
                <a:ea typeface="Montserrat"/>
                <a:cs typeface="Montserrat"/>
                <a:sym typeface="Montserrat"/>
              </a:rPr>
              <a:t>BEDU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1070f94647f_0_154" descr="Imag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6289" y="3057484"/>
            <a:ext cx="6788782" cy="180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bcc2e77c03_0_64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Objetivos 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bcc2e77c03_0_645"/>
          <p:cNvSpPr txBox="1"/>
          <p:nvPr/>
        </p:nvSpPr>
        <p:spPr>
          <a:xfrm>
            <a:off x="4111575" y="2357125"/>
            <a:ext cx="93471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Montserrat SemiBold"/>
              <a:buChar char="●"/>
            </a:pP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Este portal Web tiene como objetivo poder brindar las herramientas básicas para la administración de servicios dentro de un consultorio dental, facilitando a los usuarios poder visualizar los tratamientos que se ofrecen, agendar citas dentales conforme a disponibilidad, teniendo una interacción intuitiva para los visitantes.</a:t>
            </a:r>
            <a:endParaRPr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endParaRPr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sz="4000" b="0" i="0" u="none" strike="noStrike" cap="none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cc2e77c03_0_6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5100" y="1632274"/>
            <a:ext cx="3300325" cy="3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2e77c03_0_57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cc2e77c03_0_573"/>
          <p:cNvSpPr txBox="1"/>
          <p:nvPr/>
        </p:nvSpPr>
        <p:spPr>
          <a:xfrm>
            <a:off x="1379912" y="2389500"/>
            <a:ext cx="8726619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Mercado Objetivo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bcc2e77c03_0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cc2e77c03_0_57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bcc2e77c03_0_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cc2e77c03_0_57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gbcc2e77c03_0_5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4424" y="2646274"/>
            <a:ext cx="3232825" cy="3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cc2e77c03_0_645"/>
          <p:cNvSpPr txBox="1"/>
          <p:nvPr/>
        </p:nvSpPr>
        <p:spPr>
          <a:xfrm>
            <a:off x="396307" y="1822249"/>
            <a:ext cx="93471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Montserrat SemiBold"/>
              <a:buChar char="●"/>
            </a:pPr>
            <a:r>
              <a:rPr lang="es-ES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Profesionales de la salud dental que trabajan por su cuenta.</a:t>
            </a:r>
          </a:p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Montserrat SemiBold"/>
              <a:buChar char="●"/>
            </a:pPr>
            <a:endParaRPr lang="es-ES" sz="15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Montserrat SemiBold"/>
              <a:buChar char="●"/>
            </a:pPr>
            <a:r>
              <a:rPr lang="es-ES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la zona de Atizapán de Zaragoza, Edo. De Méx. existen alrededor de 547 consultorios dentales.</a:t>
            </a:r>
          </a:p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Montserrat SemiBold"/>
              <a:buChar char="●"/>
            </a:pPr>
            <a:endParaRPr lang="es-ES" sz="15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425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Montserrat SemiBold"/>
              <a:buChar char="●"/>
            </a:pPr>
            <a:r>
              <a:rPr lang="es-ES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la actualidad, las personas ya quieren realizar cualquier cosa desde la comodidad de su mano, ¿por que no una cita dental?</a:t>
            </a:r>
          </a:p>
          <a:p>
            <a:pPr marL="31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</a:pPr>
            <a:endParaRPr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Mercado Objetivo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cc2e77c03_0_6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59463" y="2227276"/>
            <a:ext cx="3300325" cy="3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</p:spTree>
    <p:extLst>
      <p:ext uri="{BB962C8B-B14F-4D97-AF65-F5344CB8AC3E}">
        <p14:creationId xmlns:p14="http://schemas.microsoft.com/office/powerpoint/2010/main" val="150734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2e77c03_0_57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cc2e77c03_0_573"/>
          <p:cNvSpPr txBox="1"/>
          <p:nvPr/>
        </p:nvSpPr>
        <p:spPr>
          <a:xfrm>
            <a:off x="1379912" y="2389500"/>
            <a:ext cx="8726619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bcc2e77c03_0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cc2e77c03_0_57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bcc2e77c03_0_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cc2e77c03_0_57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gbcc2e77c03_0_5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4424" y="2646274"/>
            <a:ext cx="3232825" cy="323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87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cc2e77c03_0_645"/>
          <p:cNvSpPr txBox="1"/>
          <p:nvPr/>
        </p:nvSpPr>
        <p:spPr>
          <a:xfrm>
            <a:off x="4020656" y="1355663"/>
            <a:ext cx="93471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Los pequeños consultorios particulares generalmente no cuentan con medios de digitales para darse a conocer.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lang="es-MX" sz="15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Trabajan bajo recomendación de pacientes.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lang="es-MX" sz="15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 depende de alguien pueda contestar el teléfono para agendar una cita.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lang="es-MX" sz="15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Grandes corporaciones están d</a:t>
            </a: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ominando el mercado.</a:t>
            </a:r>
            <a:endParaRPr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1026" name="Picture 2" descr="Diseño de la investigación de mercados">
            <a:extLst>
              <a:ext uri="{FF2B5EF4-FFF2-40B4-BE49-F238E27FC236}">
                <a16:creationId xmlns:a16="http://schemas.microsoft.com/office/drawing/2014/main" id="{50549BBF-4FAF-455C-A4E2-D1138CE80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1" y="27093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c2e77c03_0_57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cc2e77c03_0_573"/>
          <p:cNvSpPr txBox="1"/>
          <p:nvPr/>
        </p:nvSpPr>
        <p:spPr>
          <a:xfrm>
            <a:off x="1379912" y="2389500"/>
            <a:ext cx="8726619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bcc2e77c03_0_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cc2e77c03_0_57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bcc2e77c03_0_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bcc2e77c03_0_57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gbcc2e77c03_0_5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14424" y="2646274"/>
            <a:ext cx="3232825" cy="323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34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bcc2e77c03_0_64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bcc2e77c03_0_64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gbcc2e77c03_0_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cc2e77c03_0_645"/>
          <p:cNvSpPr txBox="1"/>
          <p:nvPr/>
        </p:nvSpPr>
        <p:spPr>
          <a:xfrm>
            <a:off x="4020656" y="1355663"/>
            <a:ext cx="93471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r>
              <a:rPr lang="es-MX" sz="3100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Utilización </a:t>
            </a: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 Portal Web “</a:t>
            </a:r>
            <a:r>
              <a:rPr lang="es-MX" sz="3100" b="0" i="0" u="none" strike="noStrike" cap="none" dirty="0">
                <a:solidFill>
                  <a:srgbClr val="1B1C1F"/>
                </a:solidFill>
                <a:latin typeface="Porky's" panose="00000700000000000000" pitchFamily="2" charset="0"/>
                <a:ea typeface="Montserrat SemiBold"/>
                <a:cs typeface="Montserrat SemiBold"/>
                <a:sym typeface="Montserrat SemiBold"/>
              </a:rPr>
              <a:t>NoriDent</a:t>
            </a:r>
            <a:r>
              <a:rPr lang="es-MX" sz="3100" b="0" i="0" u="none" strike="noStrike" cap="none" dirty="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 para conocer los tratamientos que ofrece y agendar citas.</a:t>
            </a: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lang="es-MX" sz="3100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39"/>
              </a:buClr>
              <a:buSzPts val="3100"/>
              <a:buFont typeface="Arial" panose="020B0604020202020204" pitchFamily="34" charset="0"/>
              <a:buChar char="•"/>
            </a:pPr>
            <a:endParaRPr sz="3100" b="0" i="0" u="none" strike="noStrike" cap="none" dirty="0">
              <a:solidFill>
                <a:srgbClr val="1B1C1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bcc2e77c03_0_64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4000" b="0" i="0" u="none" strike="noStrike" cap="none" dirty="0">
              <a:solidFill>
                <a:srgbClr val="1B1C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bcc2e77c03_0_6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bcc2e77c03_0_6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4961B1-E8C8-480C-9D41-3BBC19FE37F7}"/>
              </a:ext>
            </a:extLst>
          </p:cNvPr>
          <p:cNvSpPr txBox="1"/>
          <p:nvPr/>
        </p:nvSpPr>
        <p:spPr>
          <a:xfrm>
            <a:off x="11388436" y="7215447"/>
            <a:ext cx="275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75000"/>
                  </a:schemeClr>
                </a:solidFill>
                <a:latin typeface="Porky's" panose="00000700000000000000" pitchFamily="2" charset="0"/>
              </a:rPr>
              <a:t>NoriDent</a:t>
            </a:r>
          </a:p>
        </p:txBody>
      </p:sp>
      <p:pic>
        <p:nvPicPr>
          <p:cNvPr id="2052" name="Picture 4" descr="Solution PNG Transparent Images | PNG All">
            <a:extLst>
              <a:ext uri="{FF2B5EF4-FFF2-40B4-BE49-F238E27FC236}">
                <a16:creationId xmlns:a16="http://schemas.microsoft.com/office/drawing/2014/main" id="{17C5E3AC-EC8C-43C3-B05E-74C1A556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1" y="2739182"/>
            <a:ext cx="3317002" cy="227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989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2192</Words>
  <Application>Microsoft Office PowerPoint</Application>
  <PresentationFormat>Personalizado</PresentationFormat>
  <Paragraphs>219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Porky's</vt:lpstr>
      <vt:lpstr>Calibri</vt:lpstr>
      <vt:lpstr>Montserrat</vt:lpstr>
      <vt:lpstr>Arial</vt:lpstr>
      <vt:lpstr>Montserrat SemiBold</vt:lpstr>
      <vt:lpstr>Montserrat Medium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Laptop</cp:lastModifiedBy>
  <cp:revision>21</cp:revision>
  <dcterms:created xsi:type="dcterms:W3CDTF">2019-06-04T15:49:37Z</dcterms:created>
  <dcterms:modified xsi:type="dcterms:W3CDTF">2022-05-31T01:59:29Z</dcterms:modified>
</cp:coreProperties>
</file>