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4" r:id="rId7"/>
    <p:sldId id="261" r:id="rId8"/>
    <p:sldId id="263" r:id="rId9"/>
    <p:sldId id="260" r:id="rId10"/>
    <p:sldId id="262" r:id="rId11"/>
    <p:sldId id="265" r:id="rId12"/>
    <p:sldId id="266" r:id="rId13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5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5F096-2526-4B42-8AA7-74FA84249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23E312-8911-4F8E-9DFE-A09557DF7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B5A14-E543-4EDE-B6C2-08ED57F9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EFEE4-DDA0-4771-890F-BB6C9CDB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B8D79-D973-4A5A-B75E-0C1B45B4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73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EF9A1-0841-4835-AA6F-D998EF6D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4FA1F6-A787-4A69-A423-FB2A5DA4E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3D11F0-7EDF-45F5-ABAC-5D05C7B5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3A9346-B692-4BB5-83B9-202794F7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D4EDA-5F78-496E-AAA4-1B73CD15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022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C36C68-C05A-40A2-9416-DC67CD178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FD26AA-A67E-4F1F-804E-172A36677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A05938-C283-4F04-B0B9-04867505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266DB-01EA-4E92-9B9D-C1FFC4B5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15D00-6829-45E9-973E-A9105B0F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5727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DC280-4201-4E1B-8BE6-8F6DC0A6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B0D35-5BFC-44CB-AF46-4C52B875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14418B-2E1E-4F27-9727-999D230D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65BD3-FD8A-4414-BCC3-FD030DBB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EE928-ACA0-430E-8C7A-AE230530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0238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83891-CE04-4D0A-B167-AF259009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795DD4-6BB7-4DFD-9154-0D02B739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B74B3-B62A-407A-91EA-C477E80F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A97700-951F-487F-B9D2-0EC3FDF5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8A586-DEAA-4931-8E02-D8AD78E8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729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939EE-FDC8-4566-A337-5BC7290A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A7E568-96E8-4A8E-887F-A828909F4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2D3A63-45A6-40FE-9166-53BF89E51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8B3140-24EC-46F2-8E41-3EC3D26F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1C4233-EE9E-4807-A849-6EACD056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0596C4-91AA-48B4-BFA9-7AF0096F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6900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E068D-0D32-4626-9F72-15F8BB81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9E17CD-DDE3-4307-B7CC-FF902B2EE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4702E4-CDB2-4BEC-982A-229BDD925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84D28C-A794-42F8-B1ED-F9D2C27A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54720B-A019-473B-9D02-AB75DAF76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C8AB72C-031A-4820-8573-A8AB0C3C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FFC7C6-78DB-45B6-A781-C4A0C920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A51442-2FCD-4975-9FDA-975C85E5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29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43B2A-AF8E-4C48-A5B5-0B264986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A3CD00-DC5F-4C80-A878-45E53F09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631CC8-93C9-4049-AB0F-28FA2CB91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2D05E-F4B5-4580-84BC-54EE1058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25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958849A-5AF6-4A38-8AE7-0F90FF5F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025622-EE88-46CC-BD71-47DD55AE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A51B7B-D1E2-4728-A03A-BD2DA461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3965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A887B-DE9B-4C3A-A936-DC84A9035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1BDE04-3184-4980-A972-ECBB740A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69E990-1480-4D8F-80B4-DC5EE1942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26474F-0604-4B7A-AA56-D4DB8BA1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E3431-0FC3-42CB-BD04-FEB00D53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5934EE-B0EC-4AE7-AF38-A67FD037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09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783D2-FE42-43DA-B5A0-98213CA8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BC8856-A118-41EF-ACB4-D51BB9AC4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0C6F2B-FDE9-4555-B5D5-3845CF06A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FAA854-1CB4-40FD-BA26-76EFCF0C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BD924-8092-42BF-9B46-B6011255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09D017-BAB4-40DA-88BE-1547AAB6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983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8591954-9DD1-4B7B-AAFA-7D05C962B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CEC1D4-8A79-4E29-8412-3ACF7BC3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30CA94-ADED-4001-A498-F3B84C8B8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88FC-D8B0-40E0-9739-946B4A4A25E9}" type="datetimeFigureOut">
              <a:rPr lang="es-CO" smtClean="0"/>
              <a:t>21/05/2019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F5CC7-FAAA-43AC-AC8B-5CA181FB4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094D30-F058-4C3D-88CC-66EEB6E48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7DD13-25E6-41FA-8BEE-4696B17A1ED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57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DD13F-B199-4D89-8B52-899C8557E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280" y="871330"/>
            <a:ext cx="5915440" cy="2387600"/>
          </a:xfrm>
        </p:spPr>
        <p:txBody>
          <a:bodyPr>
            <a:normAutofit/>
          </a:bodyPr>
          <a:lstStyle/>
          <a:p>
            <a:r>
              <a:rPr lang="es-CO" sz="4800" dirty="0">
                <a:solidFill>
                  <a:srgbClr val="002060"/>
                </a:solidFill>
                <a:latin typeface="Gill Sans MT" panose="020B0502020104020203" pitchFamily="34" charset="0"/>
              </a:rPr>
              <a:t>Emprendimiento como Política Pública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F529E4-F572-4752-B9B8-0D4F9ED6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30908"/>
            <a:ext cx="6858000" cy="1655762"/>
          </a:xfrm>
        </p:spPr>
        <p:txBody>
          <a:bodyPr/>
          <a:lstStyle/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Métodos Computacionales para Políticas Públicas</a:t>
            </a:r>
          </a:p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Mónica Ortiz Medina</a:t>
            </a:r>
          </a:p>
          <a:p>
            <a:r>
              <a:rPr lang="es-CO" dirty="0">
                <a:solidFill>
                  <a:srgbClr val="002060"/>
                </a:solidFill>
                <a:latin typeface="Gill Sans MT" panose="020B0502020104020203" pitchFamily="34" charset="0"/>
              </a:rPr>
              <a:t>Mayo, 2019</a:t>
            </a:r>
          </a:p>
          <a:p>
            <a:endParaRPr lang="es-CO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97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230819"/>
            <a:ext cx="6979513" cy="769243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4. Departamentos donde se concentra el emprendimiento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9A1D89-072B-4C22-8735-5AEAEAAD4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56" t="1934" r="12576"/>
          <a:stretch/>
        </p:blipFill>
        <p:spPr>
          <a:xfrm>
            <a:off x="781235" y="1516384"/>
            <a:ext cx="3790765" cy="5097295"/>
          </a:xfrm>
          <a:prstGeom prst="rect">
            <a:avLst/>
          </a:prstGeom>
        </p:spPr>
      </p:pic>
      <p:pic>
        <p:nvPicPr>
          <p:cNvPr id="6" name="Imagen 8">
            <a:extLst>
              <a:ext uri="{FF2B5EF4-FFF2-40B4-BE49-F238E27FC236}">
                <a16:creationId xmlns:a16="http://schemas.microsoft.com/office/drawing/2014/main" id="{D82A1EC3-471E-4AFF-AA78-8EF1F4311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95" y="1577616"/>
            <a:ext cx="487359" cy="52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7553F09-DE4A-43E4-B306-3AEB0405A2DC}"/>
              </a:ext>
            </a:extLst>
          </p:cNvPr>
          <p:cNvSpPr txBox="1"/>
          <p:nvPr/>
        </p:nvSpPr>
        <p:spPr>
          <a:xfrm>
            <a:off x="997574" y="1116436"/>
            <a:ext cx="4021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2060"/>
                </a:solidFill>
                <a:latin typeface="+mj-lt"/>
              </a:rPr>
              <a:t>Concentración de empresas creadas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2BF3977-E5D0-4666-8E57-766A1E399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46" y="5643123"/>
            <a:ext cx="1028284" cy="6906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7334FB1-28CA-42A9-9DDB-7AF0B623189C}"/>
              </a:ext>
            </a:extLst>
          </p:cNvPr>
          <p:cNvSpPr txBox="1"/>
          <p:nvPr/>
        </p:nvSpPr>
        <p:spPr>
          <a:xfrm>
            <a:off x="4887410" y="2514574"/>
            <a:ext cx="35735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dirty="0">
                <a:latin typeface="+mj-lt"/>
              </a:rPr>
              <a:t>La creación de empresas se concentra en: Bogotá, Antioquia, Valle, Cundinamarca y Santander</a:t>
            </a:r>
          </a:p>
          <a:p>
            <a:pPr algn="ctr"/>
            <a:endParaRPr lang="es-CO" sz="2400" dirty="0">
              <a:latin typeface="+mj-lt"/>
            </a:endParaRPr>
          </a:p>
          <a:p>
            <a:pPr algn="ctr"/>
            <a:r>
              <a:rPr lang="es-CO" sz="2400" b="1" dirty="0">
                <a:latin typeface="+mj-lt"/>
              </a:rPr>
              <a:t>Reto: Descentralización (asimétrica)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99C762C-2474-4066-81FA-44641DC68D40}"/>
              </a:ext>
            </a:extLst>
          </p:cNvPr>
          <p:cNvSpPr txBox="1"/>
          <p:nvPr/>
        </p:nvSpPr>
        <p:spPr>
          <a:xfrm>
            <a:off x="442968" y="6482874"/>
            <a:ext cx="1596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RUES</a:t>
            </a:r>
          </a:p>
        </p:txBody>
      </p:sp>
    </p:spTree>
    <p:extLst>
      <p:ext uri="{BB962C8B-B14F-4D97-AF65-F5344CB8AC3E}">
        <p14:creationId xmlns:p14="http://schemas.microsoft.com/office/powerpoint/2010/main" val="384650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230819"/>
            <a:ext cx="6979513" cy="769243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5. Supervivencia de los emprendimientos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6B6FCCC-C880-497B-89A5-E4D99C797742}"/>
              </a:ext>
            </a:extLst>
          </p:cNvPr>
          <p:cNvSpPr txBox="1"/>
          <p:nvPr/>
        </p:nvSpPr>
        <p:spPr>
          <a:xfrm>
            <a:off x="1438183" y="1059503"/>
            <a:ext cx="680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latin typeface="+mj-lt"/>
              </a:rPr>
              <a:t>De cada 100 microempresas creadas, al cabo de 5 años sobreviven 34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815004-B03F-4D90-ACF1-6D396338FD41}"/>
              </a:ext>
            </a:extLst>
          </p:cNvPr>
          <p:cNvSpPr/>
          <p:nvPr/>
        </p:nvSpPr>
        <p:spPr>
          <a:xfrm>
            <a:off x="1307011" y="1326265"/>
            <a:ext cx="6529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b="1" dirty="0">
                <a:latin typeface="+mj-lt"/>
              </a:rPr>
              <a:t>Reto: Apoyo en etapas tempranas (cumpliendo los 4 retos anteriores)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8480C46-0747-4643-BFAF-FFF62031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042" y="5040203"/>
            <a:ext cx="4584563" cy="13250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1EB2AF0-1771-4ABD-BEE5-498AACF5C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670" y="1695597"/>
            <a:ext cx="5646198" cy="314780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A690DFE-9F4A-4422-8213-39EB20C987A9}"/>
              </a:ext>
            </a:extLst>
          </p:cNvPr>
          <p:cNvSpPr txBox="1"/>
          <p:nvPr/>
        </p:nvSpPr>
        <p:spPr>
          <a:xfrm>
            <a:off x="290286" y="6495989"/>
            <a:ext cx="1596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RUES</a:t>
            </a:r>
          </a:p>
        </p:txBody>
      </p:sp>
    </p:spTree>
    <p:extLst>
      <p:ext uri="{BB962C8B-B14F-4D97-AF65-F5344CB8AC3E}">
        <p14:creationId xmlns:p14="http://schemas.microsoft.com/office/powerpoint/2010/main" val="3383095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2A981-F396-42D7-A212-67E40A86E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1249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8000" b="1" dirty="0">
                <a:solidFill>
                  <a:srgbClr val="002060"/>
                </a:solidFill>
                <a:latin typeface="+mj-lt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75855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452F3FC-1F0B-4C6F-B588-FE74BD161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751" y="1144333"/>
            <a:ext cx="5090493" cy="541747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1CBE0FDD-1AB5-47F8-91E0-363CAEFA4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42" y="401767"/>
            <a:ext cx="6979513" cy="638051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¿Con qué asociamos el “emprendimiento”?</a:t>
            </a:r>
          </a:p>
        </p:txBody>
      </p:sp>
    </p:spTree>
    <p:extLst>
      <p:ext uri="{BB962C8B-B14F-4D97-AF65-F5344CB8AC3E}">
        <p14:creationId xmlns:p14="http://schemas.microsoft.com/office/powerpoint/2010/main" val="296234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78A03-6FDB-4A41-B8C7-3EEF11D5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Emprendimiento en los PND 2006-2022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D800A6-07A9-4171-B59C-0A5D5B7A0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44" y="1240162"/>
            <a:ext cx="4257675" cy="26479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87E5E78-2510-4EA8-97CF-2B991C76CA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643" y="4128212"/>
            <a:ext cx="4257675" cy="2647950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DA81C6FA-0645-404F-8E6E-387D12408262}"/>
              </a:ext>
            </a:extLst>
          </p:cNvPr>
          <p:cNvSpPr/>
          <p:nvPr/>
        </p:nvSpPr>
        <p:spPr>
          <a:xfrm>
            <a:off x="1642373" y="1686759"/>
            <a:ext cx="346229" cy="12428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710FB314-1097-4797-BA71-4BD2A9ACF9A7}"/>
              </a:ext>
            </a:extLst>
          </p:cNvPr>
          <p:cNvSpPr/>
          <p:nvPr/>
        </p:nvSpPr>
        <p:spPr>
          <a:xfrm>
            <a:off x="1643847" y="6118211"/>
            <a:ext cx="346229" cy="124288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47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2A3A20-61C9-42E1-B052-B70AD98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243" y="42985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Evolución en el Contexto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B34496A-AE41-4B58-A556-4B6A02E05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60" y="770180"/>
            <a:ext cx="7418714" cy="595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9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F2A3A20-61C9-42E1-B052-B70AD98C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/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¿Con qué se asocia el término?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0AB1B8-152F-49DF-BDF8-66DCCA33E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255" y="1105112"/>
            <a:ext cx="7515490" cy="55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8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5FC3FB8-E12E-4A12-A866-D7BA4BA2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438" y="2247191"/>
            <a:ext cx="636695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CO" sz="4800" b="1" dirty="0">
                <a:solidFill>
                  <a:srgbClr val="002060"/>
                </a:solidFill>
              </a:rPr>
              <a:t>5 Retos del emprendimiento</a:t>
            </a:r>
          </a:p>
        </p:txBody>
      </p:sp>
    </p:spTree>
    <p:extLst>
      <p:ext uri="{BB962C8B-B14F-4D97-AF65-F5344CB8AC3E}">
        <p14:creationId xmlns:p14="http://schemas.microsoft.com/office/powerpoint/2010/main" val="326498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22B7517F-B7AB-4160-B792-C75BFF26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08" y="1153408"/>
            <a:ext cx="6097682" cy="369892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1. Creación de empresas vs. Tamaño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2795E4-B424-496B-8112-6CCE602EA7DB}"/>
              </a:ext>
            </a:extLst>
          </p:cNvPr>
          <p:cNvSpPr txBox="1"/>
          <p:nvPr/>
        </p:nvSpPr>
        <p:spPr>
          <a:xfrm>
            <a:off x="282184" y="5885915"/>
            <a:ext cx="831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La mayoría de las empresas que se crean son microempresas. Del tejido empresarial total, sólo el 45% son </a:t>
            </a:r>
            <a:r>
              <a:rPr lang="es-CO" dirty="0" err="1">
                <a:latin typeface="+mj-lt"/>
              </a:rPr>
              <a:t>start</a:t>
            </a:r>
            <a:r>
              <a:rPr lang="es-CO" dirty="0">
                <a:latin typeface="+mj-lt"/>
              </a:rPr>
              <a:t>-ups (0-2 años)</a:t>
            </a:r>
          </a:p>
          <a:p>
            <a:pPr algn="ctr"/>
            <a:r>
              <a:rPr lang="es-CO" b="1" dirty="0">
                <a:latin typeface="+mj-lt"/>
              </a:rPr>
              <a:t>Reto: Tipo de empresas sujetos de intervención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53F3ED5-9C77-41FA-86FB-54FEAF1E5D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1"/>
          <a:stretch/>
        </p:blipFill>
        <p:spPr>
          <a:xfrm>
            <a:off x="1992203" y="5005679"/>
            <a:ext cx="5159591" cy="71909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E112743-96E9-4434-93CF-FC6A563FA754}"/>
              </a:ext>
            </a:extLst>
          </p:cNvPr>
          <p:cNvSpPr txBox="1"/>
          <p:nvPr/>
        </p:nvSpPr>
        <p:spPr>
          <a:xfrm>
            <a:off x="290286" y="6495989"/>
            <a:ext cx="1596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RUES</a:t>
            </a:r>
          </a:p>
        </p:txBody>
      </p:sp>
    </p:spTree>
    <p:extLst>
      <p:ext uri="{BB962C8B-B14F-4D97-AF65-F5344CB8AC3E}">
        <p14:creationId xmlns:p14="http://schemas.microsoft.com/office/powerpoint/2010/main" val="2542152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638051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2. Tamaño de las empresas vs. Empleo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85D690A-6140-4B3E-AE57-89CC1CCCD634}"/>
              </a:ext>
            </a:extLst>
          </p:cNvPr>
          <p:cNvSpPr txBox="1"/>
          <p:nvPr/>
        </p:nvSpPr>
        <p:spPr>
          <a:xfrm>
            <a:off x="825623" y="1097716"/>
            <a:ext cx="7492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Las microempresas son las que menos empleos formales generan</a:t>
            </a:r>
          </a:p>
          <a:p>
            <a:pPr algn="ctr"/>
            <a:r>
              <a:rPr lang="es-CO" b="1" dirty="0">
                <a:latin typeface="+mj-lt"/>
              </a:rPr>
              <a:t>Reto: Generación de empleo ≠ autoempleo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ACBFB6-F24A-4A8D-9B66-5ECA75FE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975" y="1744047"/>
            <a:ext cx="4163938" cy="9521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9F631A-D5DF-4E1D-89B4-C7134DAEBD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14"/>
          <a:stretch/>
        </p:blipFill>
        <p:spPr>
          <a:xfrm>
            <a:off x="5022023" y="3330611"/>
            <a:ext cx="2951789" cy="29092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19B2130-C263-4BEE-9F3D-894A9EC09B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28"/>
          <a:stretch/>
        </p:blipFill>
        <p:spPr>
          <a:xfrm>
            <a:off x="1070212" y="3127340"/>
            <a:ext cx="3501787" cy="347563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6E52DB5-5968-46C7-BB25-529A12DAE179}"/>
              </a:ext>
            </a:extLst>
          </p:cNvPr>
          <p:cNvSpPr txBox="1"/>
          <p:nvPr/>
        </p:nvSpPr>
        <p:spPr>
          <a:xfrm>
            <a:off x="2191344" y="2849732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2060"/>
                </a:solidFill>
                <a:latin typeface="+mj-lt"/>
              </a:rPr>
              <a:t>Empleos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5014E3-B52D-49B4-A672-4311F5F82345}"/>
              </a:ext>
            </a:extLst>
          </p:cNvPr>
          <p:cNvSpPr txBox="1"/>
          <p:nvPr/>
        </p:nvSpPr>
        <p:spPr>
          <a:xfrm>
            <a:off x="5549648" y="2855390"/>
            <a:ext cx="2237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2060"/>
                </a:solidFill>
                <a:latin typeface="+mj-lt"/>
              </a:rPr>
              <a:t>Número de empresas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385131D-50E6-4DF6-8B2B-1883689DBA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405" r="77085"/>
          <a:stretch/>
        </p:blipFill>
        <p:spPr>
          <a:xfrm>
            <a:off x="7696107" y="5760284"/>
            <a:ext cx="907187" cy="77746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101BEB8-488C-4074-B769-69C8A3C856AC}"/>
              </a:ext>
            </a:extLst>
          </p:cNvPr>
          <p:cNvSpPr txBox="1"/>
          <p:nvPr/>
        </p:nvSpPr>
        <p:spPr>
          <a:xfrm>
            <a:off x="290286" y="6495989"/>
            <a:ext cx="1596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RUES</a:t>
            </a:r>
          </a:p>
        </p:txBody>
      </p:sp>
    </p:spTree>
    <p:extLst>
      <p:ext uri="{BB962C8B-B14F-4D97-AF65-F5344CB8AC3E}">
        <p14:creationId xmlns:p14="http://schemas.microsoft.com/office/powerpoint/2010/main" val="3375812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12407B2-E6E3-4B23-9FF2-BB5813A6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188" y="362011"/>
            <a:ext cx="6979513" cy="792086"/>
          </a:xfrm>
          <a:solidFill>
            <a:srgbClr val="002060"/>
          </a:solidFill>
        </p:spPr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</a:rPr>
              <a:t>3. ¿Dónde emprender?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B6FAE4-477F-4308-857D-9E9C86476E8A}"/>
              </a:ext>
            </a:extLst>
          </p:cNvPr>
          <p:cNvSpPr txBox="1"/>
          <p:nvPr/>
        </p:nvSpPr>
        <p:spPr>
          <a:xfrm>
            <a:off x="994299" y="1154097"/>
            <a:ext cx="7492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latin typeface="+mj-lt"/>
              </a:rPr>
              <a:t>El 80,1% de las empresas se crean en sectores de Comercio y Servicios</a:t>
            </a:r>
          </a:p>
          <a:p>
            <a:pPr algn="ctr"/>
            <a:r>
              <a:rPr lang="es-CO" b="1" dirty="0">
                <a:latin typeface="+mj-lt"/>
              </a:rPr>
              <a:t>Reto: Creación de valor agregado</a:t>
            </a:r>
          </a:p>
          <a:p>
            <a:pPr algn="ctr"/>
            <a:endParaRPr lang="es-CO" dirty="0">
              <a:latin typeface="+mj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A9B10E-EB96-4404-B6A4-D48AFE1B0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356" y="2314710"/>
            <a:ext cx="3783695" cy="347366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D56381-FA4C-4B38-9737-7DFCDEFC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8" y="2035064"/>
            <a:ext cx="4032952" cy="4032952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A06D10B9-19A6-4A0A-A00B-3AC5CE5A2601}"/>
              </a:ext>
            </a:extLst>
          </p:cNvPr>
          <p:cNvSpPr/>
          <p:nvPr/>
        </p:nvSpPr>
        <p:spPr>
          <a:xfrm>
            <a:off x="8767051" y="2476870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CBC6689-A28B-476A-818A-F44C209CADC0}"/>
              </a:ext>
            </a:extLst>
          </p:cNvPr>
          <p:cNvSpPr/>
          <p:nvPr/>
        </p:nvSpPr>
        <p:spPr>
          <a:xfrm>
            <a:off x="8768528" y="2611514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22B7F33-C8CB-4322-8DBD-897D149E26D4}"/>
              </a:ext>
            </a:extLst>
          </p:cNvPr>
          <p:cNvSpPr/>
          <p:nvPr/>
        </p:nvSpPr>
        <p:spPr>
          <a:xfrm>
            <a:off x="8768534" y="2931112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45DC979-F6ED-401F-B0CE-ED3A4B0C367E}"/>
              </a:ext>
            </a:extLst>
          </p:cNvPr>
          <p:cNvSpPr/>
          <p:nvPr/>
        </p:nvSpPr>
        <p:spPr>
          <a:xfrm>
            <a:off x="8777408" y="3250712"/>
            <a:ext cx="45719" cy="53266"/>
          </a:xfrm>
          <a:prstGeom prst="ellipse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9DEC778-A367-4497-86BD-664C7D87D5A0}"/>
              </a:ext>
            </a:extLst>
          </p:cNvPr>
          <p:cNvSpPr txBox="1"/>
          <p:nvPr/>
        </p:nvSpPr>
        <p:spPr>
          <a:xfrm>
            <a:off x="290286" y="6495989"/>
            <a:ext cx="1596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100" dirty="0"/>
              <a:t>Fuente: RUES</a:t>
            </a:r>
          </a:p>
        </p:txBody>
      </p:sp>
    </p:spTree>
    <p:extLst>
      <p:ext uri="{BB962C8B-B14F-4D97-AF65-F5344CB8AC3E}">
        <p14:creationId xmlns:p14="http://schemas.microsoft.com/office/powerpoint/2010/main" val="3001708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224</Words>
  <Application>Microsoft Office PowerPoint</Application>
  <PresentationFormat>Presentación en pantalla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Tema de Office</vt:lpstr>
      <vt:lpstr>Emprendimiento como Política Pública</vt:lpstr>
      <vt:lpstr>¿Con qué asociamos el “emprendimiento”?</vt:lpstr>
      <vt:lpstr>Emprendimiento en los PND 2006-2022</vt:lpstr>
      <vt:lpstr>Evolución en el Contexto</vt:lpstr>
      <vt:lpstr>¿Con qué se asocia el término?</vt:lpstr>
      <vt:lpstr>5 Retos del emprendimiento</vt:lpstr>
      <vt:lpstr>1. Creación de empresas vs. Tamaño</vt:lpstr>
      <vt:lpstr>2. Tamaño de las empresas vs. Empleo</vt:lpstr>
      <vt:lpstr>3. ¿Dónde emprender?</vt:lpstr>
      <vt:lpstr>4. Departamentos donde se concentra el emprendimiento</vt:lpstr>
      <vt:lpstr>5. Supervivencia de los emprendimientos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Emprendimiento: XXXXXX</dc:title>
  <dc:creator>Mónica Lorena Ortiz Medina</dc:creator>
  <cp:lastModifiedBy>Mónica Lorena Ortiz Medina</cp:lastModifiedBy>
  <cp:revision>25</cp:revision>
  <dcterms:created xsi:type="dcterms:W3CDTF">2019-05-19T20:48:39Z</dcterms:created>
  <dcterms:modified xsi:type="dcterms:W3CDTF">2019-05-21T22:12:42Z</dcterms:modified>
</cp:coreProperties>
</file>