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#f6a20e</a:t>
            </a:r>
            <a:endParaRPr/>
          </a:p>
          <a:p>
            <a:pPr indent="0" lvl="0" marL="0" rtl="0" algn="l">
              <a:spcBef>
                <a:spcPts val="0"/>
              </a:spcBef>
              <a:spcAft>
                <a:spcPts val="0"/>
              </a:spcAft>
              <a:buNone/>
            </a:pPr>
            <a:r>
              <a:rPr lang="en"/>
              <a:t>#ffbc45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and welcome to our presentation. We’re team 3, and we’ll be presenting on how to combat dashboard </a:t>
            </a:r>
            <a:r>
              <a:rPr lang="en"/>
              <a:t>fatigue</a:t>
            </a:r>
            <a:r>
              <a:rPr lang="en"/>
              <a:t> using voice-powered queries in AWS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5887d89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5887d89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that concludes our presentation. Thank you for giving us your time, and we look forward to any questions you may have!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045ce9f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045ce9f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We’d like to start out by laying out the agenda for our presentation. First, we’ll outline the problems associated with dashboard fatigue as our motivation for utilizing voice-powered queries. We’ll give an overview of our example of a voice pipeline built in AWS along with a demo of voice-powered queries, and we’ll finish with some business use cases and limitations for this approach.</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38f0898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38f0898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current business intelligence approaches face some issues.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 there’s a general over-reliance on dashboard-centric approaches to business intelligence. Dashboards can be great, but they may not be the best solution for every scenario.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Secondly, with dashboards can come a steep learning curve. Technical and non-technical users alike have to learn how to physically log in to a dashboard, then figure out how to navigate the variety of controls, views, and other functions employed in the dashboard. This takes time and can leave users frustrated after struggling through the process, especially if the people building the dashboard design it how they like, not how the people who actually use the dashboard would like it.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Lastly, dashboards can give a sense of information overload. There can be so many dashboards, and each dashboard can display a ton of information, leaving your specific KPI tough to find. This is amplified when the KPIs you’re interested in are spread across multiple dashboards. More logging in, more searching, more time consuming.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three of these issues combine to induce dashboard fatigue in business intelligence end-users. Surely there must be a more flexible solution.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887d89f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887d89f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Enter voice-powered queries. Can you imagine as a manager, instead of logging into possibly multiple dashboards, searching for the specific KPI you’re interested in and finally finding it amongst a ton of other information irrelevant to you at the time, simply asking: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“Alexa, what were our sales for Black Friday?” And she answers with this?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Voice-queries are a way to reimagine the way we access information. Yes, dashboards can represent very complex information in a more digestible visual way, but what if you only need quick facts that don’t need to be visualized?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45ce9f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45ce9f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Voice-powered queries can streamline access to information, and can address areas where dashboard-centric approaches are lacking.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Instead of companies solely relying on dashboards for their business intelligence needs,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companies are afforded the flexibility of information on-the-spot, when quick answers are needed. For end users, there is far less of a learning curve since they can simply ask questions for the information they’re interested in. They also get back only the information they asked for, so there’s no need to sift through a bunch of visualizations or other KPIs that are irrelevant to the current situation.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this contributes to saving time and brain power, since answers are quick and to the point.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045ce9f4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045ce9f4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Here’s an overview of the data pipeline, and We will leverage S3, Athena, Lambda function, DynamoDB and Cloudwatch in the backend, and a voice-based user interface through a custom Alexa skill on the front end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 we assume that data is already stored at S3, and we will use Athena to query S3 at rest using standard SQL language to create an external table. Next, we would use a Lambda function containing an SQL query to extract the pre-identified metric from Athena table. The lambda function is automated via Cloudwatch events to run on a regular schedule and the latest query result is inserted into a DynamoDB table.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an Alexa skill is built and it contains a single intent or an action, in which a user provides an utterance with a single slot value from the metric they wish Alexa to retrieve. The intent handler in Lambda function resolves the intent, and reads the respective data store in the DynamoDB table and gets back to Alexa, and Alexa output the complete answer to the audience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045ce9f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045ce9f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see voice-powered queries in action. Here’s a youtube video that demonstrates using Alexa to share sales performance metrics.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5dd576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5dd576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There are many different ways that companies/organizations can take advantage of voice powered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One area that we saw in the demo is for internal business use. Voice queries can be utilized by people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Marketing and sales for example, asking questions like “What is our YTD sales volume for product X?” or “What was our revenue growth in 2019?”, rather than relying on a dashboard for these simple questions, especially in meetings or other scenarios when dashboards may be inaccessible.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Voice would also be great for situations that require fast, real-time answers. These could be manufacturing questions like “How many units have we completed so far today?” or relating to current company traffic: “What is the current average customer wait time?” In addition to internal business use, voice queries also present opportunities for the general public,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or more customer-facing scenarios. These could be in public spaces or common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Like hospitals, libraries, or universities, where people could ask questions like “What are the coffee shop hours?” or “Where is the non-fiction section?”. Customers could also </a:t>
            </a:r>
            <a:r>
              <a:rPr lang="en"/>
              <a:t>benefit from using voice queries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within private businesses like gyms, restaurants, or hotels, asking questions such as “What time of day do most people use this facility?” and “What is the highest rated dish on the menu?”, especially if there isn’t an employee around that can help them. This gives customers the ability to ask questions and get answers when they want, without waiting for an employee to notice and help them. The opportunities are endless; it is a completely different way to think about how we currently access this kind of information.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0509d2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60509d2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course, there are a few limitations with this approach.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Companies probably won’t want everyone having access to all the data they have, so user permissions to be able to ask certain queries would have to be configured.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Anyone using Alexa or other voice-enabled device would have to know what to ask and how to ask their question. Certain phrasing may not be recognized by Alexa, depending on how the program was designed and which phrases or keywords Alexa recognizes. Developers also have to make sure the right result comes back for the right question.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Both of these limitations stem from configuring the backend. In order to implement these voice-queries, it requires companies to have people on hand that have the technical knowledge to be able to configure the backend side of the queries. Although there are helpful resources online, there are still issues that could arise from a mis-configuration of the voice-queries’ development. However, as long as a company has competent developers, these limitations are far outweighed by the benefits and flexibility voice-powered queries provide, compared to dashboard-centric approaches.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banni037@umn.edu" TargetMode="External"/><Relationship Id="rId4" Type="http://schemas.openxmlformats.org/officeDocument/2006/relationships/hyperlink" Target="mailto:shaff177@umn.edu" TargetMode="External"/><Relationship Id="rId5" Type="http://schemas.openxmlformats.org/officeDocument/2006/relationships/hyperlink" Target="mailto:mugha004@umn.edu" TargetMode="External"/><Relationship Id="rId6" Type="http://schemas.openxmlformats.org/officeDocument/2006/relationships/hyperlink" Target="mailto:su000167@umn.edu" TargetMode="External"/><Relationship Id="rId7" Type="http://schemas.openxmlformats.org/officeDocument/2006/relationships/hyperlink" Target="mailto:ou000004@um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youtube.com/watch?v=pabiGByAr-Y" TargetMode="External"/><Relationship Id="rId4" Type="http://schemas.openxmlformats.org/officeDocument/2006/relationships/hyperlink" Target="https://www.youtube.com/watch?v=pabiGByA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C45"/>
        </a:solidFill>
      </p:bgPr>
    </p:bg>
    <p:spTree>
      <p:nvGrpSpPr>
        <p:cNvPr id="53" name="Shape 53"/>
        <p:cNvGrpSpPr/>
        <p:nvPr/>
      </p:nvGrpSpPr>
      <p:grpSpPr>
        <a:xfrm>
          <a:off x="0" y="0"/>
          <a:ext cx="0" cy="0"/>
          <a:chOff x="0" y="0"/>
          <a:chExt cx="0" cy="0"/>
        </a:xfrm>
      </p:grpSpPr>
      <p:sp>
        <p:nvSpPr>
          <p:cNvPr id="54" name="Google Shape;54;p13"/>
          <p:cNvSpPr/>
          <p:nvPr/>
        </p:nvSpPr>
        <p:spPr>
          <a:xfrm>
            <a:off x="-61225" y="-76550"/>
            <a:ext cx="9291900" cy="38424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6A20E"/>
              </a:highlight>
            </a:endParaRPr>
          </a:p>
        </p:txBody>
      </p:sp>
      <p:sp>
        <p:nvSpPr>
          <p:cNvPr id="55" name="Google Shape;55;p13"/>
          <p:cNvSpPr txBox="1"/>
          <p:nvPr>
            <p:ph type="ctrTitle"/>
          </p:nvPr>
        </p:nvSpPr>
        <p:spPr>
          <a:xfrm>
            <a:off x="311700" y="193900"/>
            <a:ext cx="7847400" cy="29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00">
                <a:solidFill>
                  <a:schemeClr val="lt1"/>
                </a:solidFill>
                <a:latin typeface="Montserrat"/>
                <a:ea typeface="Montserrat"/>
                <a:cs typeface="Montserrat"/>
                <a:sym typeface="Montserrat"/>
              </a:rPr>
              <a:t>Combatting Dashboard Fatigue: Voice-Powered Queries in AWS</a:t>
            </a:r>
            <a:endParaRPr sz="3700">
              <a:solidFill>
                <a:schemeClr val="lt1"/>
              </a:solidFill>
              <a:latin typeface="Montserrat"/>
              <a:ea typeface="Montserrat"/>
              <a:cs typeface="Montserrat"/>
              <a:sym typeface="Montserrat"/>
            </a:endParaRPr>
          </a:p>
        </p:txBody>
      </p:sp>
      <p:sp>
        <p:nvSpPr>
          <p:cNvPr id="56" name="Google Shape;56;p13"/>
          <p:cNvSpPr txBox="1"/>
          <p:nvPr>
            <p:ph idx="1" type="subTitle"/>
          </p:nvPr>
        </p:nvSpPr>
        <p:spPr>
          <a:xfrm>
            <a:off x="418850" y="4074075"/>
            <a:ext cx="8520600" cy="7926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None/>
            </a:pPr>
            <a:r>
              <a:rPr b="1" lang="en" sz="2100">
                <a:solidFill>
                  <a:schemeClr val="lt1"/>
                </a:solidFill>
                <a:latin typeface="Montserrat"/>
                <a:ea typeface="Montserrat"/>
                <a:cs typeface="Montserrat"/>
                <a:sym typeface="Montserrat"/>
              </a:rPr>
              <a:t>Team 3</a:t>
            </a:r>
            <a:r>
              <a:rPr lang="en" sz="2100">
                <a:solidFill>
                  <a:schemeClr val="lt1"/>
                </a:solidFill>
                <a:latin typeface="Montserrat"/>
                <a:ea typeface="Montserrat"/>
                <a:cs typeface="Montserrat"/>
                <a:sym typeface="Montserrat"/>
              </a:rPr>
              <a:t>: Alaine Banninga, Farhad Mughal, </a:t>
            </a:r>
            <a:endParaRPr sz="2100">
              <a:solidFill>
                <a:schemeClr val="lt1"/>
              </a:solidFill>
              <a:latin typeface="Montserrat"/>
              <a:ea typeface="Montserrat"/>
              <a:cs typeface="Montserrat"/>
              <a:sym typeface="Montserrat"/>
            </a:endParaRPr>
          </a:p>
          <a:p>
            <a:pPr indent="0" lvl="0" marL="0" rtl="0" algn="r">
              <a:lnSpc>
                <a:spcPct val="80000"/>
              </a:lnSpc>
              <a:spcBef>
                <a:spcPts val="0"/>
              </a:spcBef>
              <a:spcAft>
                <a:spcPts val="0"/>
              </a:spcAft>
              <a:buNone/>
            </a:pPr>
            <a:r>
              <a:rPr lang="en" sz="2100">
                <a:solidFill>
                  <a:schemeClr val="lt1"/>
                </a:solidFill>
                <a:latin typeface="Montserrat"/>
                <a:ea typeface="Montserrat"/>
                <a:cs typeface="Montserrat"/>
                <a:sym typeface="Montserrat"/>
              </a:rPr>
              <a:t>Monica Ou, Ramsey Shaffer, Gene Su</a:t>
            </a:r>
            <a:endParaRPr sz="21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C45"/>
        </a:solidFill>
      </p:bgPr>
    </p:bg>
    <p:spTree>
      <p:nvGrpSpPr>
        <p:cNvPr id="210" name="Shape 210"/>
        <p:cNvGrpSpPr/>
        <p:nvPr/>
      </p:nvGrpSpPr>
      <p:grpSpPr>
        <a:xfrm>
          <a:off x="0" y="0"/>
          <a:ext cx="0" cy="0"/>
          <a:chOff x="0" y="0"/>
          <a:chExt cx="0" cy="0"/>
        </a:xfrm>
      </p:grpSpPr>
      <p:sp>
        <p:nvSpPr>
          <p:cNvPr id="211" name="Google Shape;211;p22"/>
          <p:cNvSpPr/>
          <p:nvPr/>
        </p:nvSpPr>
        <p:spPr>
          <a:xfrm>
            <a:off x="-73950" y="-76550"/>
            <a:ext cx="9291900" cy="38424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6A20E"/>
              </a:highlight>
            </a:endParaRPr>
          </a:p>
        </p:txBody>
      </p:sp>
      <p:sp>
        <p:nvSpPr>
          <p:cNvPr id="212" name="Google Shape;212;p22"/>
          <p:cNvSpPr txBox="1"/>
          <p:nvPr>
            <p:ph type="title"/>
          </p:nvPr>
        </p:nvSpPr>
        <p:spPr>
          <a:xfrm>
            <a:off x="273850" y="2871525"/>
            <a:ext cx="583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20">
                <a:solidFill>
                  <a:schemeClr val="lt1"/>
                </a:solidFill>
                <a:latin typeface="Montserrat"/>
                <a:ea typeface="Montserrat"/>
                <a:cs typeface="Montserrat"/>
                <a:sym typeface="Montserrat"/>
              </a:rPr>
              <a:t>THANK YOU!</a:t>
            </a:r>
            <a:endParaRPr sz="3720">
              <a:solidFill>
                <a:schemeClr val="lt1"/>
              </a:solidFill>
              <a:latin typeface="Montserrat"/>
              <a:ea typeface="Montserrat"/>
              <a:cs typeface="Montserrat"/>
              <a:sym typeface="Montserrat"/>
            </a:endParaRPr>
          </a:p>
        </p:txBody>
      </p:sp>
      <p:sp>
        <p:nvSpPr>
          <p:cNvPr id="213" name="Google Shape;21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chemeClr val="lt1"/>
                </a:solidFill>
                <a:latin typeface="Montserrat"/>
                <a:ea typeface="Montserrat"/>
                <a:cs typeface="Montserrat"/>
                <a:sym typeface="Montserrat"/>
              </a:rPr>
              <a:t>‹#›</a:t>
            </a:fld>
            <a:endParaRPr sz="1600">
              <a:solidFill>
                <a:schemeClr val="lt1"/>
              </a:solidFill>
              <a:latin typeface="Montserrat"/>
              <a:ea typeface="Montserrat"/>
              <a:cs typeface="Montserrat"/>
              <a:sym typeface="Montserrat"/>
            </a:endParaRPr>
          </a:p>
        </p:txBody>
      </p:sp>
      <p:sp>
        <p:nvSpPr>
          <p:cNvPr id="214" name="Google Shape;214;p22"/>
          <p:cNvSpPr txBox="1"/>
          <p:nvPr/>
        </p:nvSpPr>
        <p:spPr>
          <a:xfrm>
            <a:off x="273850" y="3765850"/>
            <a:ext cx="8364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Alaine Banni</a:t>
            </a:r>
            <a:r>
              <a:rPr lang="en" sz="1600">
                <a:solidFill>
                  <a:srgbClr val="FFFFFF"/>
                </a:solidFill>
                <a:latin typeface="Montserrat"/>
                <a:ea typeface="Montserrat"/>
                <a:cs typeface="Montserrat"/>
                <a:sym typeface="Montserrat"/>
              </a:rPr>
              <a:t>nga  </a:t>
            </a:r>
            <a:r>
              <a:rPr lang="en" sz="1600">
                <a:solidFill>
                  <a:srgbClr val="FFFFFF"/>
                </a:solidFill>
                <a:uFill>
                  <a:noFill/>
                </a:uFill>
                <a:latin typeface="Montserrat"/>
                <a:ea typeface="Montserrat"/>
                <a:cs typeface="Montserrat"/>
                <a:sym typeface="Montserrat"/>
                <a:hlinkClick r:id="rId3">
                  <a:extLst>
                    <a:ext uri="{A12FA001-AC4F-418D-AE19-62706E023703}">
                      <ahyp:hlinkClr val="tx"/>
                    </a:ext>
                  </a:extLst>
                </a:hlinkClick>
              </a:rPr>
              <a:t>banni037@umn.edu</a:t>
            </a: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600">
                <a:solidFill>
                  <a:srgbClr val="FFFFFF"/>
                </a:solidFill>
                <a:latin typeface="Montserrat"/>
                <a:ea typeface="Montserrat"/>
                <a:cs typeface="Montserrat"/>
                <a:sym typeface="Montserrat"/>
              </a:rPr>
              <a:t>Ramsey Shaffer    </a:t>
            </a:r>
            <a:r>
              <a:rPr lang="en" sz="1600">
                <a:solidFill>
                  <a:srgbClr val="FFFFFF"/>
                </a:solidFill>
                <a:uFill>
                  <a:noFill/>
                </a:uFill>
                <a:latin typeface="Montserrat"/>
                <a:ea typeface="Montserrat"/>
                <a:cs typeface="Montserrat"/>
                <a:sym typeface="Montserrat"/>
                <a:hlinkClick r:id="rId4">
                  <a:extLst>
                    <a:ext uri="{A12FA001-AC4F-418D-AE19-62706E023703}">
                      <ahyp:hlinkClr val="tx"/>
                    </a:ext>
                  </a:extLst>
                </a:hlinkClick>
              </a:rPr>
              <a:t>shaff177@umn.edu</a:t>
            </a: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600">
                <a:solidFill>
                  <a:srgbClr val="FFFFFF"/>
                </a:solidFill>
                <a:latin typeface="Montserrat"/>
                <a:ea typeface="Montserrat"/>
                <a:cs typeface="Montserrat"/>
                <a:sym typeface="Montserrat"/>
              </a:rPr>
              <a:t>Farhad Mughal    </a:t>
            </a:r>
            <a:r>
              <a:rPr lang="en" sz="1600">
                <a:solidFill>
                  <a:srgbClr val="FFFFFF"/>
                </a:solidFill>
                <a:uFill>
                  <a:noFill/>
                </a:uFill>
                <a:latin typeface="Montserrat"/>
                <a:ea typeface="Montserrat"/>
                <a:cs typeface="Montserrat"/>
                <a:sym typeface="Montserrat"/>
                <a:hlinkClick r:id="rId5">
                  <a:extLst>
                    <a:ext uri="{A12FA001-AC4F-418D-AE19-62706E023703}">
                      <ahyp:hlinkClr val="tx"/>
                    </a:ext>
                  </a:extLst>
                </a:hlinkClick>
              </a:rPr>
              <a:t>mugha004@umn.edu</a:t>
            </a: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600">
                <a:solidFill>
                  <a:srgbClr val="FFFFFF"/>
                </a:solidFill>
                <a:latin typeface="Montserrat"/>
                <a:ea typeface="Montserrat"/>
                <a:cs typeface="Montserrat"/>
                <a:sym typeface="Montserrat"/>
              </a:rPr>
              <a:t>Gene Su                 </a:t>
            </a:r>
            <a:r>
              <a:rPr lang="en" sz="1600">
                <a:solidFill>
                  <a:srgbClr val="FFFFFF"/>
                </a:solidFill>
                <a:uFill>
                  <a:noFill/>
                </a:uFill>
                <a:latin typeface="Montserrat"/>
                <a:ea typeface="Montserrat"/>
                <a:cs typeface="Montserrat"/>
                <a:sym typeface="Montserrat"/>
                <a:hlinkClick r:id="rId6">
                  <a:extLst>
                    <a:ext uri="{A12FA001-AC4F-418D-AE19-62706E023703}">
                      <ahyp:hlinkClr val="tx"/>
                    </a:ext>
                  </a:extLst>
                </a:hlinkClick>
              </a:rPr>
              <a:t>su000167@umn.edu</a:t>
            </a: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600">
                <a:solidFill>
                  <a:srgbClr val="FFFFFF"/>
                </a:solidFill>
                <a:latin typeface="Montserrat"/>
                <a:ea typeface="Montserrat"/>
                <a:cs typeface="Montserrat"/>
                <a:sym typeface="Montserrat"/>
              </a:rPr>
              <a:t>Monica Ou            </a:t>
            </a:r>
            <a:r>
              <a:rPr lang="en" sz="1600">
                <a:solidFill>
                  <a:srgbClr val="FFFFFF"/>
                </a:solidFill>
                <a:uFill>
                  <a:noFill/>
                </a:uFill>
                <a:latin typeface="Montserrat"/>
                <a:ea typeface="Montserrat"/>
                <a:cs typeface="Montserrat"/>
                <a:sym typeface="Montserrat"/>
                <a:hlinkClick r:id="rId7">
                  <a:extLst>
                    <a:ext uri="{A12FA001-AC4F-418D-AE19-62706E023703}">
                      <ahyp:hlinkClr val="tx"/>
                    </a:ext>
                  </a:extLst>
                </a:hlinkClick>
              </a:rPr>
              <a:t>ou000004@umn.edu</a:t>
            </a:r>
            <a:r>
              <a:rPr lang="en" sz="1600">
                <a:solidFill>
                  <a:srgbClr val="FFFFFF"/>
                </a:solidFill>
                <a:latin typeface="Montserrat"/>
                <a:ea typeface="Montserrat"/>
                <a:cs typeface="Montserrat"/>
                <a:sym typeface="Montserrat"/>
              </a:rPr>
              <a:t> </a:t>
            </a:r>
            <a:endParaRPr sz="16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6775" y="399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20">
                <a:solidFill>
                  <a:schemeClr val="lt1"/>
                </a:solidFill>
                <a:latin typeface="Montserrat"/>
                <a:ea typeface="Montserrat"/>
                <a:cs typeface="Montserrat"/>
                <a:sym typeface="Montserrat"/>
              </a:rPr>
              <a:t>AGENDA</a:t>
            </a:r>
            <a:endParaRPr sz="3220">
              <a:solidFill>
                <a:schemeClr val="lt1"/>
              </a:solidFill>
              <a:latin typeface="Montserrat"/>
              <a:ea typeface="Montserrat"/>
              <a:cs typeface="Montserrat"/>
              <a:sym typeface="Montserrat"/>
            </a:endParaRPr>
          </a:p>
        </p:txBody>
      </p:sp>
      <p:sp>
        <p:nvSpPr>
          <p:cNvPr id="63" name="Google Shape;63;p14"/>
          <p:cNvSpPr txBox="1"/>
          <p:nvPr>
            <p:ph idx="1" type="body"/>
          </p:nvPr>
        </p:nvSpPr>
        <p:spPr>
          <a:xfrm>
            <a:off x="1071600" y="1540750"/>
            <a:ext cx="6827400" cy="33882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None/>
            </a:pPr>
            <a:r>
              <a:rPr lang="en" sz="2100">
                <a:solidFill>
                  <a:srgbClr val="F6A20E"/>
                </a:solidFill>
                <a:latin typeface="Montserrat"/>
                <a:ea typeface="Montserrat"/>
                <a:cs typeface="Montserrat"/>
                <a:sym typeface="Montserrat"/>
              </a:rPr>
              <a:t>Motivation: Dashboard Fatigue</a:t>
            </a:r>
            <a:endParaRPr sz="2100">
              <a:solidFill>
                <a:srgbClr val="F6A20E"/>
              </a:solidFill>
              <a:latin typeface="Montserrat"/>
              <a:ea typeface="Montserrat"/>
              <a:cs typeface="Montserrat"/>
              <a:sym typeface="Montserrat"/>
            </a:endParaRPr>
          </a:p>
          <a:p>
            <a:pPr indent="0" lvl="0" marL="0" rtl="0" algn="l">
              <a:lnSpc>
                <a:spcPct val="200000"/>
              </a:lnSpc>
              <a:spcBef>
                <a:spcPts val="1200"/>
              </a:spcBef>
              <a:spcAft>
                <a:spcPts val="0"/>
              </a:spcAft>
              <a:buNone/>
            </a:pPr>
            <a:r>
              <a:rPr lang="en" sz="2100">
                <a:solidFill>
                  <a:srgbClr val="F6A20E"/>
                </a:solidFill>
                <a:latin typeface="Montserrat"/>
                <a:ea typeface="Montserrat"/>
                <a:cs typeface="Montserrat"/>
                <a:sym typeface="Montserrat"/>
              </a:rPr>
              <a:t>Overview of Voice Pipeline</a:t>
            </a:r>
            <a:endParaRPr sz="2100">
              <a:solidFill>
                <a:srgbClr val="F6A20E"/>
              </a:solidFill>
              <a:latin typeface="Montserrat"/>
              <a:ea typeface="Montserrat"/>
              <a:cs typeface="Montserrat"/>
              <a:sym typeface="Montserrat"/>
            </a:endParaRPr>
          </a:p>
          <a:p>
            <a:pPr indent="0" lvl="0" marL="0" rtl="0" algn="l">
              <a:lnSpc>
                <a:spcPct val="200000"/>
              </a:lnSpc>
              <a:spcBef>
                <a:spcPts val="1200"/>
              </a:spcBef>
              <a:spcAft>
                <a:spcPts val="0"/>
              </a:spcAft>
              <a:buNone/>
            </a:pPr>
            <a:r>
              <a:rPr lang="en" sz="2100">
                <a:solidFill>
                  <a:srgbClr val="F6A20E"/>
                </a:solidFill>
                <a:latin typeface="Montserrat"/>
                <a:ea typeface="Montserrat"/>
                <a:cs typeface="Montserrat"/>
                <a:sym typeface="Montserrat"/>
              </a:rPr>
              <a:t>Demo</a:t>
            </a:r>
            <a:endParaRPr sz="2100">
              <a:solidFill>
                <a:srgbClr val="F6A20E"/>
              </a:solidFill>
              <a:latin typeface="Montserrat"/>
              <a:ea typeface="Montserrat"/>
              <a:cs typeface="Montserrat"/>
              <a:sym typeface="Montserrat"/>
            </a:endParaRPr>
          </a:p>
          <a:p>
            <a:pPr indent="0" lvl="0" marL="0" rtl="0" algn="l">
              <a:lnSpc>
                <a:spcPct val="200000"/>
              </a:lnSpc>
              <a:spcBef>
                <a:spcPts val="1200"/>
              </a:spcBef>
              <a:spcAft>
                <a:spcPts val="0"/>
              </a:spcAft>
              <a:buNone/>
            </a:pPr>
            <a:r>
              <a:rPr lang="en" sz="2100">
                <a:solidFill>
                  <a:srgbClr val="F6A20E"/>
                </a:solidFill>
                <a:latin typeface="Montserrat"/>
                <a:ea typeface="Montserrat"/>
                <a:cs typeface="Montserrat"/>
                <a:sym typeface="Montserrat"/>
              </a:rPr>
              <a:t>Use Cases</a:t>
            </a:r>
            <a:endParaRPr sz="2100">
              <a:solidFill>
                <a:srgbClr val="F6A20E"/>
              </a:solidFill>
              <a:latin typeface="Montserrat"/>
              <a:ea typeface="Montserrat"/>
              <a:cs typeface="Montserrat"/>
              <a:sym typeface="Montserrat"/>
            </a:endParaRPr>
          </a:p>
          <a:p>
            <a:pPr indent="0" lvl="0" marL="0" rtl="0" algn="l">
              <a:lnSpc>
                <a:spcPct val="200000"/>
              </a:lnSpc>
              <a:spcBef>
                <a:spcPts val="1200"/>
              </a:spcBef>
              <a:spcAft>
                <a:spcPts val="1200"/>
              </a:spcAft>
              <a:buNone/>
            </a:pPr>
            <a:r>
              <a:rPr lang="en" sz="2100">
                <a:solidFill>
                  <a:srgbClr val="F6A20E"/>
                </a:solidFill>
                <a:latin typeface="Montserrat"/>
                <a:ea typeface="Montserrat"/>
                <a:cs typeface="Montserrat"/>
                <a:sym typeface="Montserrat"/>
              </a:rPr>
              <a:t>Limitations</a:t>
            </a:r>
            <a:endParaRPr sz="2100">
              <a:solidFill>
                <a:srgbClr val="F6A20E"/>
              </a:solidFill>
              <a:latin typeface="Montserrat"/>
              <a:ea typeface="Montserrat"/>
              <a:cs typeface="Montserrat"/>
              <a:sym typeface="Montserrat"/>
            </a:endParaRPr>
          </a:p>
        </p:txBody>
      </p:sp>
      <p:sp>
        <p:nvSpPr>
          <p:cNvPr id="64" name="Google Shape;64;p14"/>
          <p:cNvSpPr/>
          <p:nvPr/>
        </p:nvSpPr>
        <p:spPr>
          <a:xfrm>
            <a:off x="719400" y="1673625"/>
            <a:ext cx="352200" cy="291000"/>
          </a:xfrm>
          <a:prstGeom prst="chevron">
            <a:avLst>
              <a:gd fmla="val 50000"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719400" y="2383075"/>
            <a:ext cx="352200" cy="291000"/>
          </a:xfrm>
          <a:prstGeom prst="chevron">
            <a:avLst>
              <a:gd fmla="val 50000"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719400" y="3092525"/>
            <a:ext cx="352200" cy="291000"/>
          </a:xfrm>
          <a:prstGeom prst="chevron">
            <a:avLst>
              <a:gd fmla="val 50000"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719400" y="3801975"/>
            <a:ext cx="352200" cy="291000"/>
          </a:xfrm>
          <a:prstGeom prst="chevron">
            <a:avLst>
              <a:gd fmla="val 50000"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sp>
        <p:nvSpPr>
          <p:cNvPr id="69" name="Google Shape;69;p14"/>
          <p:cNvSpPr/>
          <p:nvPr/>
        </p:nvSpPr>
        <p:spPr>
          <a:xfrm>
            <a:off x="719400" y="4511425"/>
            <a:ext cx="352200" cy="291000"/>
          </a:xfrm>
          <a:prstGeom prst="chevron">
            <a:avLst>
              <a:gd fmla="val 50000"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cxnSp>
        <p:nvCxnSpPr>
          <p:cNvPr id="74" name="Google Shape;74;p15"/>
          <p:cNvCxnSpPr/>
          <p:nvPr/>
        </p:nvCxnSpPr>
        <p:spPr>
          <a:xfrm flipH="1" rot="10800000">
            <a:off x="3531788" y="3785500"/>
            <a:ext cx="495900" cy="299700"/>
          </a:xfrm>
          <a:prstGeom prst="straightConnector1">
            <a:avLst/>
          </a:prstGeom>
          <a:noFill/>
          <a:ln cap="flat" cmpd="sng" w="38100">
            <a:solidFill>
              <a:srgbClr val="F9CD7F"/>
            </a:solidFill>
            <a:prstDash val="solid"/>
            <a:round/>
            <a:headEnd len="med" w="med" type="none"/>
            <a:tailEnd len="med" w="med" type="none"/>
          </a:ln>
        </p:spPr>
      </p:cxnSp>
      <p:cxnSp>
        <p:nvCxnSpPr>
          <p:cNvPr id="75" name="Google Shape;75;p15"/>
          <p:cNvCxnSpPr/>
          <p:nvPr/>
        </p:nvCxnSpPr>
        <p:spPr>
          <a:xfrm rot="10800000">
            <a:off x="5060663" y="3776650"/>
            <a:ext cx="498900" cy="317400"/>
          </a:xfrm>
          <a:prstGeom prst="straightConnector1">
            <a:avLst/>
          </a:prstGeom>
          <a:noFill/>
          <a:ln cap="flat" cmpd="sng" w="38100">
            <a:solidFill>
              <a:srgbClr val="F9CD7F"/>
            </a:solidFill>
            <a:prstDash val="solid"/>
            <a:round/>
            <a:headEnd len="med" w="med" type="none"/>
            <a:tailEnd len="med" w="med" type="none"/>
          </a:ln>
        </p:spPr>
      </p:cxn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sp>
        <p:nvSpPr>
          <p:cNvPr id="77" name="Google Shape;77;p15"/>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250450" y="41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chemeClr val="lt1"/>
                </a:solidFill>
                <a:latin typeface="Montserrat"/>
                <a:ea typeface="Montserrat"/>
                <a:cs typeface="Montserrat"/>
                <a:sym typeface="Montserrat"/>
              </a:rPr>
              <a:t>Combatting Dashboard Fatigue</a:t>
            </a:r>
            <a:endParaRPr sz="3220">
              <a:solidFill>
                <a:schemeClr val="lt1"/>
              </a:solidFill>
              <a:latin typeface="Montserrat"/>
              <a:ea typeface="Montserrat"/>
              <a:cs typeface="Montserrat"/>
              <a:sym typeface="Montserrat"/>
            </a:endParaRPr>
          </a:p>
        </p:txBody>
      </p:sp>
      <p:sp>
        <p:nvSpPr>
          <p:cNvPr id="79" name="Google Shape;79;p15"/>
          <p:cNvSpPr/>
          <p:nvPr/>
        </p:nvSpPr>
        <p:spPr>
          <a:xfrm>
            <a:off x="4027588" y="1509750"/>
            <a:ext cx="997500" cy="1014000"/>
          </a:xfrm>
          <a:prstGeom prst="ellipse">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566688" y="3731300"/>
            <a:ext cx="997500" cy="1014000"/>
          </a:xfrm>
          <a:prstGeom prst="ellipse">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5457313" y="3731300"/>
            <a:ext cx="997500" cy="1014000"/>
          </a:xfrm>
          <a:prstGeom prst="ellipse">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5"/>
          <p:cNvCxnSpPr/>
          <p:nvPr/>
        </p:nvCxnSpPr>
        <p:spPr>
          <a:xfrm rot="10800000">
            <a:off x="4524838" y="2523750"/>
            <a:ext cx="3000" cy="436800"/>
          </a:xfrm>
          <a:prstGeom prst="straightConnector1">
            <a:avLst/>
          </a:prstGeom>
          <a:noFill/>
          <a:ln cap="flat" cmpd="sng" w="38100">
            <a:solidFill>
              <a:srgbClr val="F9CD7F"/>
            </a:solidFill>
            <a:prstDash val="solid"/>
            <a:round/>
            <a:headEnd len="med" w="med" type="none"/>
            <a:tailEnd len="med" w="med" type="none"/>
          </a:ln>
        </p:spPr>
      </p:cxnSp>
      <p:sp>
        <p:nvSpPr>
          <p:cNvPr id="83" name="Google Shape;83;p15"/>
          <p:cNvSpPr/>
          <p:nvPr/>
        </p:nvSpPr>
        <p:spPr>
          <a:xfrm>
            <a:off x="3946063" y="2871475"/>
            <a:ext cx="1210800" cy="1218300"/>
          </a:xfrm>
          <a:prstGeom prst="ellipse">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4079438" y="3271125"/>
            <a:ext cx="945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ontserrat"/>
                <a:ea typeface="Montserrat"/>
                <a:cs typeface="Montserrat"/>
                <a:sym typeface="Montserrat"/>
              </a:rPr>
              <a:t>Fatigue</a:t>
            </a:r>
            <a:endParaRPr sz="1500">
              <a:solidFill>
                <a:schemeClr val="lt1"/>
              </a:solidFill>
              <a:latin typeface="Montserrat"/>
              <a:ea typeface="Montserrat"/>
              <a:cs typeface="Montserrat"/>
              <a:sym typeface="Montserrat"/>
            </a:endParaRPr>
          </a:p>
        </p:txBody>
      </p:sp>
      <p:sp>
        <p:nvSpPr>
          <p:cNvPr id="85" name="Google Shape;85;p15"/>
          <p:cNvSpPr txBox="1"/>
          <p:nvPr/>
        </p:nvSpPr>
        <p:spPr>
          <a:xfrm>
            <a:off x="4100800" y="1739700"/>
            <a:ext cx="85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Over</a:t>
            </a:r>
            <a:endParaRPr sz="12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200">
                <a:solidFill>
                  <a:schemeClr val="lt1"/>
                </a:solidFill>
                <a:latin typeface="Montserrat"/>
                <a:ea typeface="Montserrat"/>
                <a:cs typeface="Montserrat"/>
                <a:sym typeface="Montserrat"/>
              </a:rPr>
              <a:t>reliance</a:t>
            </a:r>
            <a:endParaRPr sz="1200">
              <a:solidFill>
                <a:schemeClr val="lt1"/>
              </a:solidFill>
              <a:latin typeface="Montserrat"/>
              <a:ea typeface="Montserrat"/>
              <a:cs typeface="Montserrat"/>
              <a:sym typeface="Montserrat"/>
            </a:endParaRPr>
          </a:p>
        </p:txBody>
      </p:sp>
      <p:sp>
        <p:nvSpPr>
          <p:cNvPr id="86" name="Google Shape;86;p15"/>
          <p:cNvSpPr txBox="1"/>
          <p:nvPr/>
        </p:nvSpPr>
        <p:spPr>
          <a:xfrm>
            <a:off x="5538750" y="3961250"/>
            <a:ext cx="85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Info overload</a:t>
            </a:r>
            <a:endParaRPr sz="1200">
              <a:solidFill>
                <a:schemeClr val="lt1"/>
              </a:solidFill>
              <a:latin typeface="Montserrat"/>
              <a:ea typeface="Montserrat"/>
              <a:cs typeface="Montserrat"/>
              <a:sym typeface="Montserrat"/>
            </a:endParaRPr>
          </a:p>
        </p:txBody>
      </p:sp>
      <p:sp>
        <p:nvSpPr>
          <p:cNvPr id="87" name="Google Shape;87;p15"/>
          <p:cNvSpPr txBox="1"/>
          <p:nvPr/>
        </p:nvSpPr>
        <p:spPr>
          <a:xfrm>
            <a:off x="2618750" y="3961250"/>
            <a:ext cx="89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Learning curve</a:t>
            </a:r>
            <a:endParaRPr sz="1200">
              <a:solidFill>
                <a:schemeClr val="lt1"/>
              </a:solidFill>
              <a:latin typeface="Montserrat"/>
              <a:ea typeface="Montserrat"/>
              <a:cs typeface="Montserrat"/>
              <a:sym typeface="Montserrat"/>
            </a:endParaRPr>
          </a:p>
        </p:txBody>
      </p:sp>
      <p:sp>
        <p:nvSpPr>
          <p:cNvPr id="88" name="Google Shape;88;p15"/>
          <p:cNvSpPr/>
          <p:nvPr/>
        </p:nvSpPr>
        <p:spPr>
          <a:xfrm>
            <a:off x="5352550" y="1455675"/>
            <a:ext cx="3056400" cy="636600"/>
          </a:xfrm>
          <a:prstGeom prst="wedgeRoundRectCallout">
            <a:avLst>
              <a:gd fmla="val -57790" name="adj1"/>
              <a:gd fmla="val 40869"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6A20E"/>
                </a:solidFill>
                <a:latin typeface="Montserrat"/>
                <a:ea typeface="Montserrat"/>
                <a:cs typeface="Montserrat"/>
                <a:sym typeface="Montserrat"/>
              </a:rPr>
              <a:t>Traditional reporting is over-reliant on dashboard-centric approaches</a:t>
            </a:r>
            <a:endParaRPr sz="1200">
              <a:solidFill>
                <a:srgbClr val="F6A20E"/>
              </a:solidFill>
              <a:latin typeface="Montserrat"/>
              <a:ea typeface="Montserrat"/>
              <a:cs typeface="Montserrat"/>
              <a:sym typeface="Montserrat"/>
            </a:endParaRPr>
          </a:p>
        </p:txBody>
      </p:sp>
      <p:sp>
        <p:nvSpPr>
          <p:cNvPr id="89" name="Google Shape;89;p15"/>
          <p:cNvSpPr/>
          <p:nvPr/>
        </p:nvSpPr>
        <p:spPr>
          <a:xfrm flipH="1">
            <a:off x="100700" y="2953975"/>
            <a:ext cx="3463500" cy="554100"/>
          </a:xfrm>
          <a:prstGeom prst="wedgeRoundRectCallout">
            <a:avLst>
              <a:gd fmla="val -28076" name="adj1"/>
              <a:gd fmla="val 84700"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6A20E"/>
                </a:solidFill>
                <a:latin typeface="Montserrat"/>
                <a:ea typeface="Montserrat"/>
                <a:cs typeface="Montserrat"/>
                <a:sym typeface="Montserrat"/>
              </a:rPr>
              <a:t>Physically logging in to a variety of controls, views, windows, and utilities</a:t>
            </a:r>
            <a:r>
              <a:rPr baseline="30000" lang="en" sz="1200">
                <a:solidFill>
                  <a:srgbClr val="F6A20E"/>
                </a:solidFill>
                <a:latin typeface="Montserrat"/>
                <a:ea typeface="Montserrat"/>
                <a:cs typeface="Montserrat"/>
                <a:sym typeface="Montserrat"/>
              </a:rPr>
              <a:t>1</a:t>
            </a:r>
            <a:endParaRPr baseline="30000" sz="1200">
              <a:solidFill>
                <a:srgbClr val="F6A20E"/>
              </a:solidFill>
              <a:latin typeface="Montserrat"/>
              <a:ea typeface="Montserrat"/>
              <a:cs typeface="Montserrat"/>
              <a:sym typeface="Montserrat"/>
            </a:endParaRPr>
          </a:p>
        </p:txBody>
      </p:sp>
      <p:sp>
        <p:nvSpPr>
          <p:cNvPr id="90" name="Google Shape;90;p15"/>
          <p:cNvSpPr/>
          <p:nvPr/>
        </p:nvSpPr>
        <p:spPr>
          <a:xfrm>
            <a:off x="5634950" y="3017575"/>
            <a:ext cx="3319800" cy="554100"/>
          </a:xfrm>
          <a:prstGeom prst="wedgeRoundRectCallout">
            <a:avLst>
              <a:gd fmla="val -28076" name="adj1"/>
              <a:gd fmla="val 84700"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6A20E"/>
                </a:solidFill>
                <a:latin typeface="Montserrat"/>
                <a:ea typeface="Montserrat"/>
                <a:cs typeface="Montserrat"/>
                <a:sym typeface="Montserrat"/>
              </a:rPr>
              <a:t>Display a lot of info and KPIs could be spread across multiple dashboards</a:t>
            </a:r>
            <a:endParaRPr sz="1200">
              <a:solidFill>
                <a:srgbClr val="F6A20E"/>
              </a:solidFill>
              <a:latin typeface="Montserrat"/>
              <a:ea typeface="Montserrat"/>
              <a:cs typeface="Montserrat"/>
              <a:sym typeface="Montserrat"/>
            </a:endParaRPr>
          </a:p>
        </p:txBody>
      </p:sp>
      <p:sp>
        <p:nvSpPr>
          <p:cNvPr id="91" name="Google Shape;91;p15"/>
          <p:cNvSpPr txBox="1"/>
          <p:nvPr/>
        </p:nvSpPr>
        <p:spPr>
          <a:xfrm>
            <a:off x="0" y="4891875"/>
            <a:ext cx="495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 sz="800">
                <a:solidFill>
                  <a:srgbClr val="F6A20E"/>
                </a:solidFill>
                <a:latin typeface="Montserrat"/>
                <a:ea typeface="Montserrat"/>
                <a:cs typeface="Montserrat"/>
                <a:sym typeface="Montserrat"/>
              </a:rPr>
              <a:t>1 </a:t>
            </a:r>
            <a:r>
              <a:rPr lang="en" sz="800">
                <a:solidFill>
                  <a:srgbClr val="F6A20E"/>
                </a:solidFill>
                <a:latin typeface="Montserrat"/>
                <a:ea typeface="Montserrat"/>
                <a:cs typeface="Montserrat"/>
                <a:sym typeface="Montserrat"/>
              </a:rPr>
              <a:t>https://www.loomsystems.com/blog/dashboard-fatigue-is-real</a:t>
            </a:r>
            <a:endParaRPr sz="800">
              <a:solidFill>
                <a:srgbClr val="F6A20E"/>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pic>
        <p:nvPicPr>
          <p:cNvPr id="97" name="Google Shape;97;p16"/>
          <p:cNvPicPr preferRelativeResize="0"/>
          <p:nvPr/>
        </p:nvPicPr>
        <p:blipFill rotWithShape="1">
          <a:blip r:embed="rId3">
            <a:alphaModFix/>
          </a:blip>
          <a:srcRect b="63019" l="0" r="0" t="0"/>
          <a:stretch/>
        </p:blipFill>
        <p:spPr>
          <a:xfrm>
            <a:off x="696900" y="1288525"/>
            <a:ext cx="7750226" cy="1331325"/>
          </a:xfrm>
          <a:prstGeom prst="rect">
            <a:avLst/>
          </a:prstGeom>
          <a:noFill/>
          <a:ln>
            <a:noFill/>
          </a:ln>
        </p:spPr>
      </p:pic>
      <p:sp>
        <p:nvSpPr>
          <p:cNvPr id="98" name="Google Shape;98;p16"/>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type="title"/>
          </p:nvPr>
        </p:nvSpPr>
        <p:spPr>
          <a:xfrm>
            <a:off x="240250" y="39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chemeClr val="lt1"/>
                </a:solidFill>
                <a:latin typeface="Montserrat"/>
                <a:ea typeface="Montserrat"/>
                <a:cs typeface="Montserrat"/>
                <a:sym typeface="Montserrat"/>
              </a:rPr>
              <a:t>Enter Voice-Powered Queries </a:t>
            </a:r>
            <a:endParaRPr sz="3220">
              <a:solidFill>
                <a:schemeClr val="lt1"/>
              </a:solidFill>
              <a:latin typeface="Montserrat"/>
              <a:ea typeface="Montserrat"/>
              <a:cs typeface="Montserrat"/>
              <a:sym typeface="Montserrat"/>
            </a:endParaRPr>
          </a:p>
        </p:txBody>
      </p:sp>
      <p:sp>
        <p:nvSpPr>
          <p:cNvPr id="100" name="Google Shape;100;p16"/>
          <p:cNvSpPr txBox="1"/>
          <p:nvPr/>
        </p:nvSpPr>
        <p:spPr>
          <a:xfrm>
            <a:off x="0" y="4891875"/>
            <a:ext cx="7960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6A20E"/>
                </a:solidFill>
                <a:latin typeface="Montserrat"/>
                <a:ea typeface="Montserrat"/>
                <a:cs typeface="Montserrat"/>
                <a:sym typeface="Montserrat"/>
              </a:rPr>
              <a:t>https://blog.openbridge.com/4-reasons-why-you-should-be-using-conversational-assistants-like-alexa-for-business-intelligence-d918043ed6ea</a:t>
            </a:r>
            <a:endParaRPr sz="800">
              <a:solidFill>
                <a:srgbClr val="F6A20E"/>
              </a:solidFill>
              <a:latin typeface="Montserrat"/>
              <a:ea typeface="Montserrat"/>
              <a:cs typeface="Montserrat"/>
              <a:sym typeface="Montserrat"/>
            </a:endParaRPr>
          </a:p>
        </p:txBody>
      </p:sp>
      <p:pic>
        <p:nvPicPr>
          <p:cNvPr id="101" name="Google Shape;101;p16"/>
          <p:cNvPicPr preferRelativeResize="0"/>
          <p:nvPr/>
        </p:nvPicPr>
        <p:blipFill rotWithShape="1">
          <a:blip r:embed="rId3">
            <a:alphaModFix/>
          </a:blip>
          <a:srcRect b="0" l="0" r="0" t="36860"/>
          <a:stretch/>
        </p:blipFill>
        <p:spPr>
          <a:xfrm>
            <a:off x="701963" y="2693875"/>
            <a:ext cx="7750226" cy="227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type="title"/>
          </p:nvPr>
        </p:nvSpPr>
        <p:spPr>
          <a:xfrm>
            <a:off x="164225" y="264250"/>
            <a:ext cx="882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chemeClr val="lt1"/>
                </a:solidFill>
                <a:latin typeface="Montserrat"/>
                <a:ea typeface="Montserrat"/>
                <a:cs typeface="Montserrat"/>
                <a:sym typeface="Montserrat"/>
              </a:rPr>
              <a:t>Voice-Powered Queries Streamline Access</a:t>
            </a:r>
            <a:endParaRPr sz="3220">
              <a:solidFill>
                <a:schemeClr val="lt1"/>
              </a:solidFill>
              <a:latin typeface="Montserrat"/>
              <a:ea typeface="Montserrat"/>
              <a:cs typeface="Montserrat"/>
              <a:sym typeface="Montserrat"/>
            </a:endParaRPr>
          </a:p>
        </p:txBody>
      </p:sp>
      <p:sp>
        <p:nvSpPr>
          <p:cNvPr id="108" name="Google Shape;108;p17"/>
          <p:cNvSpPr txBox="1"/>
          <p:nvPr>
            <p:ph idx="1" type="body"/>
          </p:nvPr>
        </p:nvSpPr>
        <p:spPr>
          <a:xfrm>
            <a:off x="1139700" y="1776175"/>
            <a:ext cx="2094300" cy="27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6A20E"/>
                </a:solidFill>
                <a:latin typeface="Montserrat"/>
                <a:ea typeface="Montserrat"/>
                <a:cs typeface="Montserrat"/>
                <a:sym typeface="Montserrat"/>
              </a:rPr>
              <a:t>Over-reliance</a:t>
            </a:r>
            <a:endParaRPr sz="2000">
              <a:solidFill>
                <a:srgbClr val="F6A20E"/>
              </a:solidFill>
              <a:latin typeface="Montserrat"/>
              <a:ea typeface="Montserrat"/>
              <a:cs typeface="Montserrat"/>
              <a:sym typeface="Montserrat"/>
            </a:endParaRPr>
          </a:p>
          <a:p>
            <a:pPr indent="0" lvl="0" marL="0" rtl="0" algn="l">
              <a:spcBef>
                <a:spcPts val="1200"/>
              </a:spcBef>
              <a:spcAft>
                <a:spcPts val="0"/>
              </a:spcAft>
              <a:buNone/>
            </a:pPr>
            <a:r>
              <a:t/>
            </a:r>
            <a:endParaRPr sz="2000">
              <a:solidFill>
                <a:srgbClr val="F6A20E"/>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F6A20E"/>
                </a:solidFill>
                <a:latin typeface="Montserrat"/>
                <a:ea typeface="Montserrat"/>
                <a:cs typeface="Montserrat"/>
                <a:sym typeface="Montserrat"/>
              </a:rPr>
              <a:t>Learning curve</a:t>
            </a:r>
            <a:endParaRPr sz="2000">
              <a:solidFill>
                <a:srgbClr val="F6A20E"/>
              </a:solidFill>
              <a:latin typeface="Montserrat"/>
              <a:ea typeface="Montserrat"/>
              <a:cs typeface="Montserrat"/>
              <a:sym typeface="Montserrat"/>
            </a:endParaRPr>
          </a:p>
          <a:p>
            <a:pPr indent="0" lvl="0" marL="0" rtl="0" algn="l">
              <a:spcBef>
                <a:spcPts val="1200"/>
              </a:spcBef>
              <a:spcAft>
                <a:spcPts val="0"/>
              </a:spcAft>
              <a:buNone/>
            </a:pPr>
            <a:r>
              <a:t/>
            </a:r>
            <a:endParaRPr sz="2000">
              <a:solidFill>
                <a:srgbClr val="F6A20E"/>
              </a:solidFill>
              <a:latin typeface="Montserrat"/>
              <a:ea typeface="Montserrat"/>
              <a:cs typeface="Montserrat"/>
              <a:sym typeface="Montserrat"/>
            </a:endParaRPr>
          </a:p>
          <a:p>
            <a:pPr indent="0" lvl="0" marL="0" rtl="0" algn="l">
              <a:spcBef>
                <a:spcPts val="1200"/>
              </a:spcBef>
              <a:spcAft>
                <a:spcPts val="1200"/>
              </a:spcAft>
              <a:buNone/>
            </a:pPr>
            <a:r>
              <a:rPr lang="en" sz="2000">
                <a:solidFill>
                  <a:srgbClr val="F6A20E"/>
                </a:solidFill>
                <a:latin typeface="Montserrat"/>
                <a:ea typeface="Montserrat"/>
                <a:cs typeface="Montserrat"/>
                <a:sym typeface="Montserrat"/>
              </a:rPr>
              <a:t>Info overload</a:t>
            </a:r>
            <a:endParaRPr sz="2000">
              <a:solidFill>
                <a:srgbClr val="F6A20E"/>
              </a:solidFill>
              <a:latin typeface="Montserrat"/>
              <a:ea typeface="Montserrat"/>
              <a:cs typeface="Montserrat"/>
              <a:sym typeface="Montserrat"/>
            </a:endParaRPr>
          </a:p>
        </p:txBody>
      </p:sp>
      <p:sp>
        <p:nvSpPr>
          <p:cNvPr id="109" name="Google Shape;109;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sp>
        <p:nvSpPr>
          <p:cNvPr id="110" name="Google Shape;110;p17"/>
          <p:cNvSpPr/>
          <p:nvPr/>
        </p:nvSpPr>
        <p:spPr>
          <a:xfrm>
            <a:off x="3574550" y="1872375"/>
            <a:ext cx="510600" cy="288600"/>
          </a:xfrm>
          <a:prstGeom prst="rightArrow">
            <a:avLst>
              <a:gd fmla="val 50000" name="adj1"/>
              <a:gd fmla="val 50000" name="adj2"/>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3574550" y="2914175"/>
            <a:ext cx="510600" cy="288600"/>
          </a:xfrm>
          <a:prstGeom prst="rightArrow">
            <a:avLst>
              <a:gd fmla="val 50000" name="adj1"/>
              <a:gd fmla="val 50000" name="adj2"/>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3574550" y="3902225"/>
            <a:ext cx="510600" cy="288600"/>
          </a:xfrm>
          <a:prstGeom prst="rightArrow">
            <a:avLst>
              <a:gd fmla="val 50000" name="adj1"/>
              <a:gd fmla="val 50000" name="adj2"/>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4425700" y="1765900"/>
            <a:ext cx="510600" cy="501550"/>
          </a:xfrm>
          <a:prstGeom prst="rect">
            <a:avLst/>
          </a:prstGeom>
          <a:noFill/>
          <a:ln>
            <a:noFill/>
          </a:ln>
        </p:spPr>
      </p:pic>
      <p:pic>
        <p:nvPicPr>
          <p:cNvPr id="114" name="Google Shape;114;p17"/>
          <p:cNvPicPr preferRelativeResize="0"/>
          <p:nvPr/>
        </p:nvPicPr>
        <p:blipFill>
          <a:blip r:embed="rId3">
            <a:alphaModFix/>
          </a:blip>
          <a:stretch>
            <a:fillRect/>
          </a:stretch>
        </p:blipFill>
        <p:spPr>
          <a:xfrm>
            <a:off x="4425700" y="2778175"/>
            <a:ext cx="510600" cy="501550"/>
          </a:xfrm>
          <a:prstGeom prst="rect">
            <a:avLst/>
          </a:prstGeom>
          <a:noFill/>
          <a:ln>
            <a:noFill/>
          </a:ln>
        </p:spPr>
      </p:pic>
      <p:pic>
        <p:nvPicPr>
          <p:cNvPr id="115" name="Google Shape;115;p17"/>
          <p:cNvPicPr preferRelativeResize="0"/>
          <p:nvPr/>
        </p:nvPicPr>
        <p:blipFill>
          <a:blip r:embed="rId3">
            <a:alphaModFix/>
          </a:blip>
          <a:stretch>
            <a:fillRect/>
          </a:stretch>
        </p:blipFill>
        <p:spPr>
          <a:xfrm>
            <a:off x="4425700" y="3790450"/>
            <a:ext cx="510600" cy="501550"/>
          </a:xfrm>
          <a:prstGeom prst="rect">
            <a:avLst/>
          </a:prstGeom>
          <a:noFill/>
          <a:ln>
            <a:noFill/>
          </a:ln>
        </p:spPr>
      </p:pic>
      <p:pic>
        <p:nvPicPr>
          <p:cNvPr id="116" name="Google Shape;116;p17"/>
          <p:cNvPicPr preferRelativeResize="0"/>
          <p:nvPr/>
        </p:nvPicPr>
        <p:blipFill>
          <a:blip r:embed="rId4">
            <a:alphaModFix/>
          </a:blip>
          <a:stretch>
            <a:fillRect/>
          </a:stretch>
        </p:blipFill>
        <p:spPr>
          <a:xfrm>
            <a:off x="478050" y="1803888"/>
            <a:ext cx="425576" cy="425576"/>
          </a:xfrm>
          <a:prstGeom prst="rect">
            <a:avLst/>
          </a:prstGeom>
          <a:noFill/>
          <a:ln>
            <a:noFill/>
          </a:ln>
        </p:spPr>
      </p:pic>
      <p:pic>
        <p:nvPicPr>
          <p:cNvPr id="117" name="Google Shape;117;p17"/>
          <p:cNvPicPr preferRelativeResize="0"/>
          <p:nvPr/>
        </p:nvPicPr>
        <p:blipFill>
          <a:blip r:embed="rId4">
            <a:alphaModFix/>
          </a:blip>
          <a:stretch>
            <a:fillRect/>
          </a:stretch>
        </p:blipFill>
        <p:spPr>
          <a:xfrm>
            <a:off x="478050" y="2845675"/>
            <a:ext cx="425576" cy="425576"/>
          </a:xfrm>
          <a:prstGeom prst="rect">
            <a:avLst/>
          </a:prstGeom>
          <a:noFill/>
          <a:ln>
            <a:noFill/>
          </a:ln>
        </p:spPr>
      </p:pic>
      <p:pic>
        <p:nvPicPr>
          <p:cNvPr id="118" name="Google Shape;118;p17"/>
          <p:cNvPicPr preferRelativeResize="0"/>
          <p:nvPr/>
        </p:nvPicPr>
        <p:blipFill>
          <a:blip r:embed="rId4">
            <a:alphaModFix/>
          </a:blip>
          <a:stretch>
            <a:fillRect/>
          </a:stretch>
        </p:blipFill>
        <p:spPr>
          <a:xfrm>
            <a:off x="478050" y="3828425"/>
            <a:ext cx="425576" cy="425576"/>
          </a:xfrm>
          <a:prstGeom prst="rect">
            <a:avLst/>
          </a:prstGeom>
          <a:noFill/>
          <a:ln>
            <a:noFill/>
          </a:ln>
        </p:spPr>
      </p:pic>
      <p:sp>
        <p:nvSpPr>
          <p:cNvPr id="119" name="Google Shape;119;p17"/>
          <p:cNvSpPr txBox="1"/>
          <p:nvPr/>
        </p:nvSpPr>
        <p:spPr>
          <a:xfrm>
            <a:off x="5054700" y="1652875"/>
            <a:ext cx="3922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6A20E"/>
                </a:solidFill>
                <a:latin typeface="Montserrat"/>
                <a:ea typeface="Montserrat"/>
                <a:cs typeface="Montserrat"/>
                <a:sym typeface="Montserrat"/>
              </a:rPr>
              <a:t>Managers have more flexible option for accessing KPIs</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rPr lang="en" sz="1800">
                <a:solidFill>
                  <a:srgbClr val="F6A20E"/>
                </a:solidFill>
                <a:latin typeface="Montserrat"/>
                <a:ea typeface="Montserrat"/>
                <a:cs typeface="Montserrat"/>
                <a:sym typeface="Montserrat"/>
              </a:rPr>
              <a:t>End users can simply ask questions</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6A20E"/>
              </a:solidFill>
              <a:latin typeface="Montserrat"/>
              <a:ea typeface="Montserrat"/>
              <a:cs typeface="Montserrat"/>
              <a:sym typeface="Montserrat"/>
            </a:endParaRPr>
          </a:p>
          <a:p>
            <a:pPr indent="0" lvl="0" marL="0" rtl="0" algn="l">
              <a:spcBef>
                <a:spcPts val="0"/>
              </a:spcBef>
              <a:spcAft>
                <a:spcPts val="0"/>
              </a:spcAft>
              <a:buNone/>
            </a:pPr>
            <a:r>
              <a:rPr lang="en" sz="1800">
                <a:solidFill>
                  <a:srgbClr val="F6A20E"/>
                </a:solidFill>
                <a:latin typeface="Montserrat"/>
                <a:ea typeface="Montserrat"/>
                <a:cs typeface="Montserrat"/>
                <a:sym typeface="Montserrat"/>
              </a:rPr>
              <a:t>Receive only the info you ask for</a:t>
            </a:r>
            <a:endParaRPr sz="1800">
              <a:solidFill>
                <a:srgbClr val="F6A20E"/>
              </a:solidFill>
              <a:latin typeface="Montserrat"/>
              <a:ea typeface="Montserrat"/>
              <a:cs typeface="Montserrat"/>
              <a:sym typeface="Montserrat"/>
            </a:endParaRPr>
          </a:p>
        </p:txBody>
      </p:sp>
      <p:sp>
        <p:nvSpPr>
          <p:cNvPr id="120" name="Google Shape;120;p17"/>
          <p:cNvSpPr/>
          <p:nvPr/>
        </p:nvSpPr>
        <p:spPr>
          <a:xfrm>
            <a:off x="2360850" y="4499625"/>
            <a:ext cx="425700" cy="393600"/>
          </a:xfrm>
          <a:prstGeom prst="smileyFace">
            <a:avLst>
              <a:gd fmla="val 4653" name="adj"/>
            </a:avLst>
          </a:prstGeom>
          <a:noFill/>
          <a:ln cap="flat" cmpd="sng" w="38100">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2850250" y="4496325"/>
            <a:ext cx="330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6A20E"/>
                </a:solidFill>
                <a:latin typeface="Montserrat"/>
                <a:ea typeface="Montserrat"/>
                <a:cs typeface="Montserrat"/>
                <a:sym typeface="Montserrat"/>
              </a:rPr>
              <a:t>Saving time and brain power</a:t>
            </a:r>
            <a:endParaRPr sz="1600">
              <a:solidFill>
                <a:srgbClr val="F6A20E"/>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p:nvPr/>
        </p:nvSpPr>
        <p:spPr>
          <a:xfrm>
            <a:off x="-61225" y="-45925"/>
            <a:ext cx="9276600" cy="614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type="title"/>
          </p:nvPr>
        </p:nvSpPr>
        <p:spPr>
          <a:xfrm>
            <a:off x="204050" y="-2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solidFill>
                  <a:schemeClr val="lt1"/>
                </a:solidFill>
                <a:latin typeface="Montserrat"/>
                <a:ea typeface="Montserrat"/>
                <a:cs typeface="Montserrat"/>
                <a:sym typeface="Montserrat"/>
              </a:rPr>
              <a:t>Overview of Voice Pipeline</a:t>
            </a:r>
            <a:endParaRPr sz="3211">
              <a:solidFill>
                <a:schemeClr val="lt1"/>
              </a:solidFill>
              <a:latin typeface="Montserrat"/>
              <a:ea typeface="Montserrat"/>
              <a:cs typeface="Montserrat"/>
              <a:sym typeface="Montserrat"/>
            </a:endParaRPr>
          </a:p>
        </p:txBody>
      </p:sp>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pic>
        <p:nvPicPr>
          <p:cNvPr id="129" name="Google Shape;129;p18"/>
          <p:cNvPicPr preferRelativeResize="0"/>
          <p:nvPr/>
        </p:nvPicPr>
        <p:blipFill rotWithShape="1">
          <a:blip r:embed="rId3">
            <a:alphaModFix/>
          </a:blip>
          <a:srcRect b="71707" l="0" r="84711" t="4906"/>
          <a:stretch/>
        </p:blipFill>
        <p:spPr>
          <a:xfrm>
            <a:off x="352075" y="680672"/>
            <a:ext cx="658674" cy="962023"/>
          </a:xfrm>
          <a:prstGeom prst="rect">
            <a:avLst/>
          </a:prstGeom>
          <a:noFill/>
          <a:ln>
            <a:noFill/>
          </a:ln>
        </p:spPr>
      </p:pic>
      <p:pic>
        <p:nvPicPr>
          <p:cNvPr id="130" name="Google Shape;130;p18"/>
          <p:cNvPicPr preferRelativeResize="0"/>
          <p:nvPr/>
        </p:nvPicPr>
        <p:blipFill rotWithShape="1">
          <a:blip r:embed="rId3">
            <a:alphaModFix/>
          </a:blip>
          <a:srcRect b="70762" l="29805" r="55975" t="5282"/>
          <a:stretch/>
        </p:blipFill>
        <p:spPr>
          <a:xfrm>
            <a:off x="2577687" y="672278"/>
            <a:ext cx="608500" cy="978834"/>
          </a:xfrm>
          <a:prstGeom prst="rect">
            <a:avLst/>
          </a:prstGeom>
          <a:noFill/>
          <a:ln>
            <a:noFill/>
          </a:ln>
        </p:spPr>
      </p:pic>
      <p:pic>
        <p:nvPicPr>
          <p:cNvPr id="131" name="Google Shape;131;p18"/>
          <p:cNvPicPr preferRelativeResize="0"/>
          <p:nvPr/>
        </p:nvPicPr>
        <p:blipFill rotWithShape="1">
          <a:blip r:embed="rId3">
            <a:alphaModFix/>
          </a:blip>
          <a:srcRect b="72863" l="84874" r="0" t="3819"/>
          <a:stretch/>
        </p:blipFill>
        <p:spPr>
          <a:xfrm>
            <a:off x="7963275" y="590350"/>
            <a:ext cx="658674" cy="969500"/>
          </a:xfrm>
          <a:prstGeom prst="rect">
            <a:avLst/>
          </a:prstGeom>
          <a:noFill/>
          <a:ln>
            <a:noFill/>
          </a:ln>
        </p:spPr>
      </p:pic>
      <p:pic>
        <p:nvPicPr>
          <p:cNvPr id="132" name="Google Shape;132;p18"/>
          <p:cNvPicPr preferRelativeResize="0"/>
          <p:nvPr/>
        </p:nvPicPr>
        <p:blipFill rotWithShape="1">
          <a:blip r:embed="rId3">
            <a:alphaModFix/>
          </a:blip>
          <a:srcRect b="35413" l="29029" r="55844" t="41270"/>
          <a:stretch/>
        </p:blipFill>
        <p:spPr>
          <a:xfrm>
            <a:off x="2552599" y="2450813"/>
            <a:ext cx="658674" cy="969500"/>
          </a:xfrm>
          <a:prstGeom prst="rect">
            <a:avLst/>
          </a:prstGeom>
          <a:noFill/>
          <a:ln>
            <a:noFill/>
          </a:ln>
        </p:spPr>
      </p:pic>
      <p:pic>
        <p:nvPicPr>
          <p:cNvPr id="133" name="Google Shape;133;p18"/>
          <p:cNvPicPr preferRelativeResize="0"/>
          <p:nvPr/>
        </p:nvPicPr>
        <p:blipFill rotWithShape="1">
          <a:blip r:embed="rId3">
            <a:alphaModFix/>
          </a:blip>
          <a:srcRect b="35413" l="29029" r="55844" t="41270"/>
          <a:stretch/>
        </p:blipFill>
        <p:spPr>
          <a:xfrm>
            <a:off x="7963274" y="2450825"/>
            <a:ext cx="658674" cy="969500"/>
          </a:xfrm>
          <a:prstGeom prst="rect">
            <a:avLst/>
          </a:prstGeom>
          <a:noFill/>
          <a:ln>
            <a:noFill/>
          </a:ln>
        </p:spPr>
      </p:pic>
      <p:pic>
        <p:nvPicPr>
          <p:cNvPr id="134" name="Google Shape;134;p18"/>
          <p:cNvPicPr preferRelativeResize="0"/>
          <p:nvPr/>
        </p:nvPicPr>
        <p:blipFill rotWithShape="1">
          <a:blip r:embed="rId3">
            <a:alphaModFix/>
          </a:blip>
          <a:srcRect b="35663" l="59173" r="26853" t="41019"/>
          <a:stretch/>
        </p:blipFill>
        <p:spPr>
          <a:xfrm>
            <a:off x="5283025" y="2511449"/>
            <a:ext cx="608500" cy="969500"/>
          </a:xfrm>
          <a:prstGeom prst="rect">
            <a:avLst/>
          </a:prstGeom>
          <a:noFill/>
          <a:ln>
            <a:noFill/>
          </a:ln>
        </p:spPr>
      </p:pic>
      <p:pic>
        <p:nvPicPr>
          <p:cNvPr id="135" name="Google Shape;135;p18"/>
          <p:cNvPicPr preferRelativeResize="0"/>
          <p:nvPr/>
        </p:nvPicPr>
        <p:blipFill rotWithShape="1">
          <a:blip r:embed="rId3">
            <a:alphaModFix/>
          </a:blip>
          <a:srcRect b="0" l="31371" r="54654" t="78293"/>
          <a:stretch/>
        </p:blipFill>
        <p:spPr>
          <a:xfrm>
            <a:off x="2607563" y="4154325"/>
            <a:ext cx="608500" cy="902499"/>
          </a:xfrm>
          <a:prstGeom prst="rect">
            <a:avLst/>
          </a:prstGeom>
          <a:noFill/>
          <a:ln>
            <a:noFill/>
          </a:ln>
        </p:spPr>
      </p:pic>
      <p:pic>
        <p:nvPicPr>
          <p:cNvPr id="136" name="Google Shape;136;p18"/>
          <p:cNvPicPr preferRelativeResize="0"/>
          <p:nvPr/>
        </p:nvPicPr>
        <p:blipFill rotWithShape="1">
          <a:blip r:embed="rId3">
            <a:alphaModFix/>
          </a:blip>
          <a:srcRect b="82170" l="15196" r="70698" t="11292"/>
          <a:stretch/>
        </p:blipFill>
        <p:spPr>
          <a:xfrm>
            <a:off x="1367625" y="939200"/>
            <a:ext cx="614275" cy="271801"/>
          </a:xfrm>
          <a:prstGeom prst="rect">
            <a:avLst/>
          </a:prstGeom>
          <a:noFill/>
          <a:ln>
            <a:noFill/>
          </a:ln>
        </p:spPr>
      </p:pic>
      <p:pic>
        <p:nvPicPr>
          <p:cNvPr id="137" name="Google Shape;137;p18"/>
          <p:cNvPicPr preferRelativeResize="0"/>
          <p:nvPr/>
        </p:nvPicPr>
        <p:blipFill rotWithShape="1">
          <a:blip r:embed="rId3">
            <a:alphaModFix/>
          </a:blip>
          <a:srcRect b="82170" l="15196" r="70698" t="11292"/>
          <a:stretch/>
        </p:blipFill>
        <p:spPr>
          <a:xfrm rot="5400000">
            <a:off x="2604688" y="1947150"/>
            <a:ext cx="614275" cy="271801"/>
          </a:xfrm>
          <a:prstGeom prst="rect">
            <a:avLst/>
          </a:prstGeom>
          <a:noFill/>
          <a:ln>
            <a:noFill/>
          </a:ln>
        </p:spPr>
      </p:pic>
      <p:pic>
        <p:nvPicPr>
          <p:cNvPr id="138" name="Google Shape;138;p18"/>
          <p:cNvPicPr preferRelativeResize="0"/>
          <p:nvPr/>
        </p:nvPicPr>
        <p:blipFill rotWithShape="1">
          <a:blip r:embed="rId3">
            <a:alphaModFix/>
          </a:blip>
          <a:srcRect b="82170" l="15196" r="70698" t="11292"/>
          <a:stretch/>
        </p:blipFill>
        <p:spPr>
          <a:xfrm rot="10800000">
            <a:off x="3823713" y="2718100"/>
            <a:ext cx="614275" cy="271801"/>
          </a:xfrm>
          <a:prstGeom prst="rect">
            <a:avLst/>
          </a:prstGeom>
          <a:noFill/>
          <a:ln>
            <a:noFill/>
          </a:ln>
        </p:spPr>
      </p:pic>
      <p:pic>
        <p:nvPicPr>
          <p:cNvPr id="139" name="Google Shape;139;p18"/>
          <p:cNvPicPr preferRelativeResize="0"/>
          <p:nvPr/>
        </p:nvPicPr>
        <p:blipFill rotWithShape="1">
          <a:blip r:embed="rId3">
            <a:alphaModFix/>
          </a:blip>
          <a:srcRect b="82170" l="15196" r="70698" t="11292"/>
          <a:stretch/>
        </p:blipFill>
        <p:spPr>
          <a:xfrm rot="5400000">
            <a:off x="2604688" y="3711300"/>
            <a:ext cx="614275" cy="271801"/>
          </a:xfrm>
          <a:prstGeom prst="rect">
            <a:avLst/>
          </a:prstGeom>
          <a:noFill/>
          <a:ln>
            <a:noFill/>
          </a:ln>
        </p:spPr>
      </p:pic>
      <p:pic>
        <p:nvPicPr>
          <p:cNvPr id="140" name="Google Shape;140;p18"/>
          <p:cNvPicPr preferRelativeResize="0"/>
          <p:nvPr/>
        </p:nvPicPr>
        <p:blipFill rotWithShape="1">
          <a:blip r:embed="rId4">
            <a:alphaModFix/>
          </a:blip>
          <a:srcRect b="47306" l="73184" r="14013" t="47173"/>
          <a:stretch/>
        </p:blipFill>
        <p:spPr>
          <a:xfrm>
            <a:off x="6736575" y="2718400"/>
            <a:ext cx="658674" cy="271188"/>
          </a:xfrm>
          <a:prstGeom prst="rect">
            <a:avLst/>
          </a:prstGeom>
          <a:noFill/>
          <a:ln>
            <a:noFill/>
          </a:ln>
        </p:spPr>
      </p:pic>
      <p:pic>
        <p:nvPicPr>
          <p:cNvPr id="141" name="Google Shape;141;p18"/>
          <p:cNvPicPr preferRelativeResize="0"/>
          <p:nvPr/>
        </p:nvPicPr>
        <p:blipFill rotWithShape="1">
          <a:blip r:embed="rId4">
            <a:alphaModFix/>
          </a:blip>
          <a:srcRect b="47306" l="73184" r="14013" t="47173"/>
          <a:stretch/>
        </p:blipFill>
        <p:spPr>
          <a:xfrm rot="5400000">
            <a:off x="7963275" y="1869738"/>
            <a:ext cx="658674" cy="271188"/>
          </a:xfrm>
          <a:prstGeom prst="rect">
            <a:avLst/>
          </a:prstGeom>
          <a:noFill/>
          <a:ln>
            <a:noFill/>
          </a:ln>
        </p:spPr>
      </p:pic>
      <p:sp>
        <p:nvSpPr>
          <p:cNvPr id="142" name="Google Shape;142;p18"/>
          <p:cNvSpPr/>
          <p:nvPr/>
        </p:nvSpPr>
        <p:spPr>
          <a:xfrm>
            <a:off x="4944625" y="1756675"/>
            <a:ext cx="1917900" cy="658800"/>
          </a:xfrm>
          <a:prstGeom prst="wedgeRoundRectCallout">
            <a:avLst>
              <a:gd fmla="val -20833" name="adj1"/>
              <a:gd fmla="val 62500" name="adj2"/>
              <a:gd fmla="val 0" name="adj3"/>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C78D8"/>
                </a:solidFill>
                <a:latin typeface="Montserrat"/>
                <a:ea typeface="Montserrat"/>
                <a:cs typeface="Montserrat"/>
                <a:sym typeface="Montserrat"/>
              </a:rPr>
              <a:t>The latest query result is stored in a DynamoDB table </a:t>
            </a:r>
            <a:endParaRPr sz="1200">
              <a:solidFill>
                <a:srgbClr val="3C78D8"/>
              </a:solidFill>
              <a:latin typeface="Montserrat"/>
              <a:ea typeface="Montserrat"/>
              <a:cs typeface="Montserrat"/>
              <a:sym typeface="Montserrat"/>
            </a:endParaRPr>
          </a:p>
        </p:txBody>
      </p:sp>
      <p:sp>
        <p:nvSpPr>
          <p:cNvPr id="143" name="Google Shape;143;p18"/>
          <p:cNvSpPr/>
          <p:nvPr/>
        </p:nvSpPr>
        <p:spPr>
          <a:xfrm flipH="1" rot="10800000">
            <a:off x="161500" y="1582025"/>
            <a:ext cx="1917900" cy="542400"/>
          </a:xfrm>
          <a:prstGeom prst="wedgeRoundRectCallout">
            <a:avLst>
              <a:gd fmla="val -20833" name="adj1"/>
              <a:gd fmla="val 62500" name="adj2"/>
              <a:gd fmla="val 0" name="adj3"/>
            </a:avLst>
          </a:prstGeom>
          <a:noFill/>
          <a:ln cap="flat" cmpd="sng" w="9525">
            <a:solidFill>
              <a:srgbClr val="F353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rot="10800000">
            <a:off x="6901500" y="3575975"/>
            <a:ext cx="1917900" cy="739500"/>
          </a:xfrm>
          <a:prstGeom prst="wedgeRoundRectCallout">
            <a:avLst>
              <a:gd fmla="val -20833" name="adj1"/>
              <a:gd fmla="val 62500" name="adj2"/>
              <a:gd fmla="val 0" name="adj3"/>
            </a:avLst>
          </a:prstGeom>
          <a:no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flipH="1">
            <a:off x="455275" y="2450700"/>
            <a:ext cx="1917900" cy="902400"/>
          </a:xfrm>
          <a:prstGeom prst="wedgeRoundRectCallout">
            <a:avLst>
              <a:gd fmla="val -61111" name="adj1"/>
              <a:gd fmla="val 41072" name="adj2"/>
              <a:gd fmla="val 0" name="adj3"/>
            </a:avLst>
          </a:prstGeom>
          <a:no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426425" y="720700"/>
            <a:ext cx="1917900" cy="542400"/>
          </a:xfrm>
          <a:prstGeom prst="wedgeRoundRectCallout">
            <a:avLst>
              <a:gd fmla="val -61111" name="adj1"/>
              <a:gd fmla="val 41072" name="adj2"/>
              <a:gd fmla="val 0" name="adj3"/>
            </a:avLst>
          </a:prstGeom>
          <a:no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flipH="1">
            <a:off x="5772325" y="720700"/>
            <a:ext cx="1917900" cy="692400"/>
          </a:xfrm>
          <a:prstGeom prst="wedgeRoundRectCallout">
            <a:avLst>
              <a:gd fmla="val -61111" name="adj1"/>
              <a:gd fmla="val 41072" name="adj2"/>
              <a:gd fmla="val 0" name="adj3"/>
            </a:avLst>
          </a:prstGeom>
          <a:no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flipH="1">
            <a:off x="400500" y="4154325"/>
            <a:ext cx="1917900" cy="658800"/>
          </a:xfrm>
          <a:prstGeom prst="wedgeRoundRectCallout">
            <a:avLst>
              <a:gd fmla="val -61111" name="adj1"/>
              <a:gd fmla="val 41072" name="adj2"/>
              <a:gd fmla="val 0" name="adj3"/>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8761D"/>
                </a:solidFill>
                <a:latin typeface="Montserrat"/>
                <a:ea typeface="Montserrat"/>
                <a:cs typeface="Montserrat"/>
                <a:sym typeface="Montserrat"/>
              </a:rPr>
              <a:t>Lambda function is scheduled to run every x minutes</a:t>
            </a:r>
            <a:r>
              <a:rPr lang="en" sz="1200">
                <a:latin typeface="Montserrat"/>
                <a:ea typeface="Montserrat"/>
                <a:cs typeface="Montserrat"/>
                <a:sym typeface="Montserrat"/>
              </a:rPr>
              <a:t> </a:t>
            </a:r>
            <a:endParaRPr sz="1200">
              <a:latin typeface="Montserrat"/>
              <a:ea typeface="Montserrat"/>
              <a:cs typeface="Montserrat"/>
              <a:sym typeface="Montserrat"/>
            </a:endParaRPr>
          </a:p>
        </p:txBody>
      </p:sp>
      <p:sp>
        <p:nvSpPr>
          <p:cNvPr id="149" name="Google Shape;149;p18"/>
          <p:cNvSpPr txBox="1"/>
          <p:nvPr/>
        </p:nvSpPr>
        <p:spPr>
          <a:xfrm>
            <a:off x="263500" y="1646200"/>
            <a:ext cx="1815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35353"/>
                </a:solidFill>
                <a:latin typeface="Montserrat"/>
                <a:ea typeface="Montserrat"/>
                <a:cs typeface="Montserrat"/>
                <a:sym typeface="Montserrat"/>
              </a:rPr>
              <a:t>Data is stored in S3</a:t>
            </a:r>
            <a:endParaRPr sz="1200">
              <a:solidFill>
                <a:srgbClr val="F35353"/>
              </a:solidFill>
              <a:latin typeface="Montserrat"/>
              <a:ea typeface="Montserrat"/>
              <a:cs typeface="Montserrat"/>
              <a:sym typeface="Montserrat"/>
            </a:endParaRPr>
          </a:p>
        </p:txBody>
      </p:sp>
      <p:sp>
        <p:nvSpPr>
          <p:cNvPr id="150" name="Google Shape;150;p18"/>
          <p:cNvSpPr txBox="1"/>
          <p:nvPr/>
        </p:nvSpPr>
        <p:spPr>
          <a:xfrm>
            <a:off x="3477425" y="720700"/>
            <a:ext cx="181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6B26B"/>
                </a:solidFill>
                <a:latin typeface="Montserrat"/>
                <a:ea typeface="Montserrat"/>
                <a:cs typeface="Montserrat"/>
                <a:sym typeface="Montserrat"/>
              </a:rPr>
              <a:t>Athena queries data stored in S3</a:t>
            </a:r>
            <a:endParaRPr sz="1200">
              <a:solidFill>
                <a:srgbClr val="F6B26B"/>
              </a:solidFill>
              <a:latin typeface="Montserrat"/>
              <a:ea typeface="Montserrat"/>
              <a:cs typeface="Montserrat"/>
              <a:sym typeface="Montserrat"/>
            </a:endParaRPr>
          </a:p>
        </p:txBody>
      </p:sp>
      <p:sp>
        <p:nvSpPr>
          <p:cNvPr id="151" name="Google Shape;151;p18"/>
          <p:cNvSpPr txBox="1"/>
          <p:nvPr/>
        </p:nvSpPr>
        <p:spPr>
          <a:xfrm>
            <a:off x="5797825" y="714850"/>
            <a:ext cx="186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D85C6"/>
                </a:solidFill>
                <a:latin typeface="Montserrat"/>
                <a:ea typeface="Montserrat"/>
                <a:cs typeface="Montserrat"/>
                <a:sym typeface="Montserrat"/>
              </a:rPr>
              <a:t>Alexa triggers lambda based on audio &amp; returns result</a:t>
            </a:r>
            <a:endParaRPr sz="1200">
              <a:solidFill>
                <a:srgbClr val="3D85C6"/>
              </a:solidFill>
              <a:latin typeface="Montserrat"/>
              <a:ea typeface="Montserrat"/>
              <a:cs typeface="Montserrat"/>
              <a:sym typeface="Montserrat"/>
            </a:endParaRPr>
          </a:p>
        </p:txBody>
      </p:sp>
      <p:sp>
        <p:nvSpPr>
          <p:cNvPr id="152" name="Google Shape;152;p18"/>
          <p:cNvSpPr txBox="1"/>
          <p:nvPr/>
        </p:nvSpPr>
        <p:spPr>
          <a:xfrm>
            <a:off x="480775" y="2444850"/>
            <a:ext cx="186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6B26B"/>
                </a:solidFill>
                <a:latin typeface="Montserrat"/>
                <a:ea typeface="Montserrat"/>
                <a:cs typeface="Montserrat"/>
                <a:sym typeface="Montserrat"/>
              </a:rPr>
              <a:t>Lambda function containing SQL </a:t>
            </a:r>
            <a:r>
              <a:rPr lang="en" sz="1200">
                <a:solidFill>
                  <a:srgbClr val="F6B26B"/>
                </a:solidFill>
                <a:latin typeface="Montserrat"/>
                <a:ea typeface="Montserrat"/>
                <a:cs typeface="Montserrat"/>
                <a:sym typeface="Montserrat"/>
              </a:rPr>
              <a:t>query</a:t>
            </a:r>
            <a:r>
              <a:rPr lang="en" sz="1200">
                <a:solidFill>
                  <a:srgbClr val="F6B26B"/>
                </a:solidFill>
                <a:latin typeface="Montserrat"/>
                <a:ea typeface="Montserrat"/>
                <a:cs typeface="Montserrat"/>
                <a:sym typeface="Montserrat"/>
              </a:rPr>
              <a:t> is triggered to extract value from Athena </a:t>
            </a:r>
            <a:endParaRPr sz="1200">
              <a:solidFill>
                <a:srgbClr val="F6B26B"/>
              </a:solidFill>
              <a:latin typeface="Montserrat"/>
              <a:ea typeface="Montserrat"/>
              <a:cs typeface="Montserrat"/>
              <a:sym typeface="Montserrat"/>
            </a:endParaRPr>
          </a:p>
        </p:txBody>
      </p:sp>
      <p:sp>
        <p:nvSpPr>
          <p:cNvPr id="153" name="Google Shape;153;p18"/>
          <p:cNvSpPr txBox="1"/>
          <p:nvPr/>
        </p:nvSpPr>
        <p:spPr>
          <a:xfrm>
            <a:off x="7033200" y="3576275"/>
            <a:ext cx="178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69138"/>
                </a:solidFill>
                <a:latin typeface="Montserrat"/>
                <a:ea typeface="Montserrat"/>
                <a:cs typeface="Montserrat"/>
                <a:sym typeface="Montserrat"/>
              </a:rPr>
              <a:t>Lambda function is set to retrieve data from DynamoDB</a:t>
            </a:r>
            <a:endParaRPr sz="1200">
              <a:solidFill>
                <a:srgbClr val="E69138"/>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A20E"/>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169500"/>
            <a:ext cx="8520600" cy="399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59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59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59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DEMO</a:t>
            </a:r>
            <a:endParaRPr sz="5900">
              <a:solidFill>
                <a:schemeClr val="lt1"/>
              </a:solidFill>
              <a:latin typeface="Montserrat"/>
              <a:ea typeface="Montserrat"/>
              <a:cs typeface="Montserrat"/>
              <a:sym typeface="Montserrat"/>
            </a:endParaRPr>
          </a:p>
        </p:txBody>
      </p:sp>
      <p:sp>
        <p:nvSpPr>
          <p:cNvPr id="159" name="Google Shape;15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chemeClr val="lt1"/>
                </a:solidFill>
                <a:latin typeface="Montserrat"/>
                <a:ea typeface="Montserrat"/>
                <a:cs typeface="Montserrat"/>
                <a:sym typeface="Montserrat"/>
              </a:rPr>
              <a:t>‹#›</a:t>
            </a:fld>
            <a:endParaRPr sz="1600">
              <a:solidFill>
                <a:schemeClr val="lt1"/>
              </a:solidFill>
              <a:latin typeface="Montserrat"/>
              <a:ea typeface="Montserrat"/>
              <a:cs typeface="Montserrat"/>
              <a:sym typeface="Montserrat"/>
            </a:endParaRPr>
          </a:p>
        </p:txBody>
      </p:sp>
      <p:sp>
        <p:nvSpPr>
          <p:cNvPr id="160" name="Google Shape;160;p19"/>
          <p:cNvSpPr txBox="1"/>
          <p:nvPr/>
        </p:nvSpPr>
        <p:spPr>
          <a:xfrm>
            <a:off x="0" y="4789500"/>
            <a:ext cx="495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lt1"/>
                </a:solidFill>
                <a:latin typeface="Montserrat"/>
                <a:ea typeface="Montserrat"/>
                <a:cs typeface="Montserrat"/>
                <a:sym typeface="Montserrat"/>
                <a:hlinkClick r:id="rId4">
                  <a:extLst>
                    <a:ext uri="{A12FA001-AC4F-418D-AE19-62706E023703}">
                      <ahyp:hlinkClr val="tx"/>
                    </a:ext>
                  </a:extLst>
                </a:hlinkClick>
              </a:rPr>
              <a:t>https://www.youtube.com/watch?v=pabiGByAr-Y</a:t>
            </a:r>
            <a:endParaRPr sz="8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sp>
        <p:nvSpPr>
          <p:cNvPr id="166" name="Google Shape;166;p20"/>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type="title"/>
          </p:nvPr>
        </p:nvSpPr>
        <p:spPr>
          <a:xfrm>
            <a:off x="311700" y="39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solidFill>
                  <a:schemeClr val="lt1"/>
                </a:solidFill>
                <a:latin typeface="Montserrat"/>
                <a:ea typeface="Montserrat"/>
                <a:cs typeface="Montserrat"/>
                <a:sym typeface="Montserrat"/>
              </a:rPr>
              <a:t>Use Cases</a:t>
            </a:r>
            <a:endParaRPr sz="3211">
              <a:solidFill>
                <a:schemeClr val="lt1"/>
              </a:solidFill>
              <a:latin typeface="Montserrat"/>
              <a:ea typeface="Montserrat"/>
              <a:cs typeface="Montserrat"/>
              <a:sym typeface="Montserrat"/>
            </a:endParaRPr>
          </a:p>
        </p:txBody>
      </p:sp>
      <p:sp>
        <p:nvSpPr>
          <p:cNvPr id="168" name="Google Shape;168;p20"/>
          <p:cNvSpPr/>
          <p:nvPr/>
        </p:nvSpPr>
        <p:spPr>
          <a:xfrm>
            <a:off x="169300" y="1507575"/>
            <a:ext cx="1701000" cy="1548000"/>
          </a:xfrm>
          <a:prstGeom prst="roundRect">
            <a:avLst>
              <a:gd fmla="val 16667"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2063850" y="1507575"/>
            <a:ext cx="1701000" cy="717600"/>
          </a:xfrm>
          <a:prstGeom prst="roundRect">
            <a:avLst>
              <a:gd fmla="val 16667" name="adj"/>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2063850" y="2337950"/>
            <a:ext cx="1701000" cy="717600"/>
          </a:xfrm>
          <a:prstGeom prst="roundRect">
            <a:avLst>
              <a:gd fmla="val 16667" name="adj"/>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169300" y="3307975"/>
            <a:ext cx="1701000" cy="1548000"/>
          </a:xfrm>
          <a:prstGeom prst="roundRect">
            <a:avLst>
              <a:gd fmla="val 16667" name="adj"/>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063850" y="3307975"/>
            <a:ext cx="1701000" cy="717600"/>
          </a:xfrm>
          <a:prstGeom prst="roundRect">
            <a:avLst>
              <a:gd fmla="val 16667" name="adj"/>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2063850" y="4138350"/>
            <a:ext cx="1701000" cy="717600"/>
          </a:xfrm>
          <a:prstGeom prst="roundRect">
            <a:avLst>
              <a:gd fmla="val 16667" name="adj"/>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302350" y="1727475"/>
            <a:ext cx="1434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Montserrat"/>
                <a:ea typeface="Montserrat"/>
                <a:cs typeface="Montserrat"/>
                <a:sym typeface="Montserrat"/>
              </a:rPr>
              <a:t>Internal business use</a:t>
            </a:r>
            <a:endParaRPr sz="2000">
              <a:solidFill>
                <a:schemeClr val="lt1"/>
              </a:solidFill>
              <a:latin typeface="Montserrat"/>
              <a:ea typeface="Montserrat"/>
              <a:cs typeface="Montserrat"/>
              <a:sym typeface="Montserrat"/>
            </a:endParaRPr>
          </a:p>
        </p:txBody>
      </p:sp>
      <p:sp>
        <p:nvSpPr>
          <p:cNvPr id="175" name="Google Shape;175;p20"/>
          <p:cNvSpPr txBox="1"/>
          <p:nvPr/>
        </p:nvSpPr>
        <p:spPr>
          <a:xfrm>
            <a:off x="233800" y="3681775"/>
            <a:ext cx="1556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Montserrat"/>
                <a:ea typeface="Montserrat"/>
                <a:cs typeface="Montserrat"/>
                <a:sym typeface="Montserrat"/>
              </a:rPr>
              <a:t>Customer- facing</a:t>
            </a:r>
            <a:endParaRPr sz="2000">
              <a:solidFill>
                <a:schemeClr val="lt1"/>
              </a:solidFill>
              <a:latin typeface="Montserrat"/>
              <a:ea typeface="Montserrat"/>
              <a:cs typeface="Montserrat"/>
              <a:sym typeface="Montserrat"/>
            </a:endParaRPr>
          </a:p>
        </p:txBody>
      </p:sp>
      <p:sp>
        <p:nvSpPr>
          <p:cNvPr id="176" name="Google Shape;176;p20"/>
          <p:cNvSpPr txBox="1"/>
          <p:nvPr/>
        </p:nvSpPr>
        <p:spPr>
          <a:xfrm>
            <a:off x="2136300" y="3472375"/>
            <a:ext cx="15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Public Spaces</a:t>
            </a:r>
            <a:endParaRPr>
              <a:solidFill>
                <a:schemeClr val="lt1"/>
              </a:solidFill>
              <a:latin typeface="Montserrat"/>
              <a:ea typeface="Montserrat"/>
              <a:cs typeface="Montserrat"/>
              <a:sym typeface="Montserrat"/>
            </a:endParaRPr>
          </a:p>
        </p:txBody>
      </p:sp>
      <p:sp>
        <p:nvSpPr>
          <p:cNvPr id="177" name="Google Shape;177;p20"/>
          <p:cNvSpPr txBox="1"/>
          <p:nvPr/>
        </p:nvSpPr>
        <p:spPr>
          <a:xfrm>
            <a:off x="2096100" y="4289400"/>
            <a:ext cx="16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Private business</a:t>
            </a:r>
            <a:endParaRPr>
              <a:solidFill>
                <a:schemeClr val="lt1"/>
              </a:solidFill>
              <a:latin typeface="Montserrat"/>
              <a:ea typeface="Montserrat"/>
              <a:cs typeface="Montserrat"/>
              <a:sym typeface="Montserrat"/>
            </a:endParaRPr>
          </a:p>
        </p:txBody>
      </p:sp>
      <p:sp>
        <p:nvSpPr>
          <p:cNvPr id="178" name="Google Shape;178;p20"/>
          <p:cNvSpPr txBox="1"/>
          <p:nvPr/>
        </p:nvSpPr>
        <p:spPr>
          <a:xfrm>
            <a:off x="2132400" y="1558575"/>
            <a:ext cx="155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Marketing &amp; Sales</a:t>
            </a:r>
            <a:endParaRPr>
              <a:solidFill>
                <a:schemeClr val="lt1"/>
              </a:solidFill>
              <a:latin typeface="Montserrat"/>
              <a:ea typeface="Montserrat"/>
              <a:cs typeface="Montserrat"/>
              <a:sym typeface="Montserrat"/>
            </a:endParaRPr>
          </a:p>
        </p:txBody>
      </p:sp>
      <p:sp>
        <p:nvSpPr>
          <p:cNvPr id="179" name="Google Shape;179;p20"/>
          <p:cNvSpPr txBox="1"/>
          <p:nvPr/>
        </p:nvSpPr>
        <p:spPr>
          <a:xfrm>
            <a:off x="2132400" y="2388963"/>
            <a:ext cx="155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Real-Time Answers</a:t>
            </a:r>
            <a:endParaRPr>
              <a:solidFill>
                <a:schemeClr val="lt1"/>
              </a:solidFill>
              <a:latin typeface="Montserrat"/>
              <a:ea typeface="Montserrat"/>
              <a:cs typeface="Montserrat"/>
              <a:sym typeface="Montserrat"/>
            </a:endParaRPr>
          </a:p>
        </p:txBody>
      </p:sp>
      <p:sp>
        <p:nvSpPr>
          <p:cNvPr id="180" name="Google Shape;180;p20"/>
          <p:cNvSpPr/>
          <p:nvPr/>
        </p:nvSpPr>
        <p:spPr>
          <a:xfrm rot="5400000">
            <a:off x="6109850" y="1242325"/>
            <a:ext cx="706800" cy="4848900"/>
          </a:xfrm>
          <a:prstGeom prst="wedgeRoundRectCallout">
            <a:avLst>
              <a:gd fmla="val 35949" name="adj1"/>
              <a:gd fmla="val 54912"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5400000">
            <a:off x="6109850" y="2072700"/>
            <a:ext cx="706800" cy="4848900"/>
          </a:xfrm>
          <a:prstGeom prst="wedgeRoundRectCallout">
            <a:avLst>
              <a:gd fmla="val 35949" name="adj1"/>
              <a:gd fmla="val 54912"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rot="5400000">
            <a:off x="6109850" y="-558075"/>
            <a:ext cx="706800" cy="4848900"/>
          </a:xfrm>
          <a:prstGeom prst="wedgeRoundRectCallout">
            <a:avLst>
              <a:gd fmla="val 35949" name="adj1"/>
              <a:gd fmla="val 54912"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rot="5400000">
            <a:off x="6109850" y="275013"/>
            <a:ext cx="706800" cy="4848900"/>
          </a:xfrm>
          <a:prstGeom prst="wedgeRoundRectCallout">
            <a:avLst>
              <a:gd fmla="val 35949" name="adj1"/>
              <a:gd fmla="val 54912"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4111575" y="3377950"/>
            <a:ext cx="47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6A20E"/>
                </a:solidFill>
                <a:latin typeface="Montserrat"/>
                <a:ea typeface="Montserrat"/>
                <a:cs typeface="Montserrat"/>
                <a:sym typeface="Montserrat"/>
              </a:rPr>
              <a:t>“What are the coffee shop hours?”</a:t>
            </a:r>
            <a:endParaRPr>
              <a:solidFill>
                <a:srgbClr val="F6A20E"/>
              </a:solidFill>
              <a:latin typeface="Montserrat"/>
              <a:ea typeface="Montserrat"/>
              <a:cs typeface="Montserrat"/>
              <a:sym typeface="Montserrat"/>
            </a:endParaRPr>
          </a:p>
          <a:p>
            <a:pPr indent="0" lvl="0" marL="0" rtl="0" algn="l">
              <a:spcBef>
                <a:spcPts val="0"/>
              </a:spcBef>
              <a:spcAft>
                <a:spcPts val="0"/>
              </a:spcAft>
              <a:buNone/>
            </a:pPr>
            <a:r>
              <a:rPr lang="en">
                <a:solidFill>
                  <a:srgbClr val="F6A20E"/>
                </a:solidFill>
                <a:latin typeface="Montserrat"/>
                <a:ea typeface="Montserrat"/>
                <a:cs typeface="Montserrat"/>
                <a:sym typeface="Montserrat"/>
              </a:rPr>
              <a:t>“Where is the non-fiction section?”</a:t>
            </a:r>
            <a:endParaRPr>
              <a:solidFill>
                <a:srgbClr val="F6A20E"/>
              </a:solidFill>
              <a:latin typeface="Montserrat"/>
              <a:ea typeface="Montserrat"/>
              <a:cs typeface="Montserrat"/>
              <a:sym typeface="Montserrat"/>
            </a:endParaRPr>
          </a:p>
        </p:txBody>
      </p:sp>
      <p:sp>
        <p:nvSpPr>
          <p:cNvPr id="185" name="Google Shape;185;p20"/>
          <p:cNvSpPr txBox="1"/>
          <p:nvPr/>
        </p:nvSpPr>
        <p:spPr>
          <a:xfrm>
            <a:off x="4071275" y="4189350"/>
            <a:ext cx="481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6A20E"/>
                </a:solidFill>
                <a:latin typeface="Montserrat"/>
                <a:ea typeface="Montserrat"/>
                <a:cs typeface="Montserrat"/>
                <a:sym typeface="Montserrat"/>
              </a:rPr>
              <a:t>“What time of day do most people use this facility?”</a:t>
            </a:r>
            <a:endParaRPr>
              <a:solidFill>
                <a:srgbClr val="F6A20E"/>
              </a:solidFill>
              <a:latin typeface="Montserrat"/>
              <a:ea typeface="Montserrat"/>
              <a:cs typeface="Montserrat"/>
              <a:sym typeface="Montserrat"/>
            </a:endParaRPr>
          </a:p>
          <a:p>
            <a:pPr indent="0" lvl="0" marL="0" rtl="0" algn="l">
              <a:spcBef>
                <a:spcPts val="0"/>
              </a:spcBef>
              <a:spcAft>
                <a:spcPts val="0"/>
              </a:spcAft>
              <a:buNone/>
            </a:pPr>
            <a:r>
              <a:rPr lang="en">
                <a:solidFill>
                  <a:srgbClr val="F6A20E"/>
                </a:solidFill>
                <a:latin typeface="Montserrat"/>
                <a:ea typeface="Montserrat"/>
                <a:cs typeface="Montserrat"/>
                <a:sym typeface="Montserrat"/>
              </a:rPr>
              <a:t>“What is the highest rated dish on the menu?”</a:t>
            </a:r>
            <a:endParaRPr>
              <a:solidFill>
                <a:srgbClr val="F6A20E"/>
              </a:solidFill>
              <a:latin typeface="Montserrat"/>
              <a:ea typeface="Montserrat"/>
              <a:cs typeface="Montserrat"/>
              <a:sym typeface="Montserrat"/>
            </a:endParaRPr>
          </a:p>
        </p:txBody>
      </p:sp>
      <p:sp>
        <p:nvSpPr>
          <p:cNvPr id="186" name="Google Shape;186;p20"/>
          <p:cNvSpPr txBox="1"/>
          <p:nvPr/>
        </p:nvSpPr>
        <p:spPr>
          <a:xfrm>
            <a:off x="4055000" y="1558575"/>
            <a:ext cx="481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6A20E"/>
                </a:solidFill>
                <a:latin typeface="Montserrat"/>
                <a:ea typeface="Montserrat"/>
                <a:cs typeface="Montserrat"/>
                <a:sym typeface="Montserrat"/>
              </a:rPr>
              <a:t>“What is our YTD sales volume for product X?”</a:t>
            </a:r>
            <a:endParaRPr>
              <a:solidFill>
                <a:srgbClr val="F6A20E"/>
              </a:solidFill>
              <a:latin typeface="Montserrat"/>
              <a:ea typeface="Montserrat"/>
              <a:cs typeface="Montserrat"/>
              <a:sym typeface="Montserrat"/>
            </a:endParaRPr>
          </a:p>
          <a:p>
            <a:pPr indent="0" lvl="0" marL="0" rtl="0" algn="l">
              <a:spcBef>
                <a:spcPts val="0"/>
              </a:spcBef>
              <a:spcAft>
                <a:spcPts val="0"/>
              </a:spcAft>
              <a:buNone/>
            </a:pPr>
            <a:r>
              <a:rPr lang="en">
                <a:solidFill>
                  <a:srgbClr val="F6A20E"/>
                </a:solidFill>
                <a:latin typeface="Montserrat"/>
                <a:ea typeface="Montserrat"/>
                <a:cs typeface="Montserrat"/>
                <a:sym typeface="Montserrat"/>
              </a:rPr>
              <a:t>“What was our revenue growth in 2019?”</a:t>
            </a:r>
            <a:endParaRPr>
              <a:solidFill>
                <a:srgbClr val="F6A20E"/>
              </a:solidFill>
              <a:latin typeface="Montserrat"/>
              <a:ea typeface="Montserrat"/>
              <a:cs typeface="Montserrat"/>
              <a:sym typeface="Montserrat"/>
            </a:endParaRPr>
          </a:p>
        </p:txBody>
      </p:sp>
      <p:sp>
        <p:nvSpPr>
          <p:cNvPr id="187" name="Google Shape;187;p20"/>
          <p:cNvSpPr txBox="1"/>
          <p:nvPr/>
        </p:nvSpPr>
        <p:spPr>
          <a:xfrm>
            <a:off x="4055000" y="2391663"/>
            <a:ext cx="481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6A20E"/>
                </a:solidFill>
                <a:latin typeface="Montserrat"/>
                <a:ea typeface="Montserrat"/>
                <a:cs typeface="Montserrat"/>
                <a:sym typeface="Montserrat"/>
              </a:rPr>
              <a:t>“How many units have we completed so far today?”</a:t>
            </a:r>
            <a:endParaRPr>
              <a:solidFill>
                <a:srgbClr val="F6A20E"/>
              </a:solidFill>
              <a:latin typeface="Montserrat"/>
              <a:ea typeface="Montserrat"/>
              <a:cs typeface="Montserrat"/>
              <a:sym typeface="Montserrat"/>
            </a:endParaRPr>
          </a:p>
          <a:p>
            <a:pPr indent="0" lvl="0" marL="0" rtl="0" algn="l">
              <a:spcBef>
                <a:spcPts val="0"/>
              </a:spcBef>
              <a:spcAft>
                <a:spcPts val="0"/>
              </a:spcAft>
              <a:buNone/>
            </a:pPr>
            <a:r>
              <a:rPr lang="en">
                <a:solidFill>
                  <a:srgbClr val="F6A20E"/>
                </a:solidFill>
                <a:latin typeface="Montserrat"/>
                <a:ea typeface="Montserrat"/>
                <a:cs typeface="Montserrat"/>
                <a:sym typeface="Montserrat"/>
              </a:rPr>
              <a:t>“What is the current average customer wait time?</a:t>
            </a:r>
            <a:r>
              <a:rPr lang="en">
                <a:solidFill>
                  <a:srgbClr val="F6A20E"/>
                </a:solidFill>
                <a:latin typeface="Montserrat"/>
                <a:ea typeface="Montserrat"/>
                <a:cs typeface="Montserrat"/>
                <a:sym typeface="Montserrat"/>
              </a:rPr>
              <a:t>”</a:t>
            </a:r>
            <a:endParaRPr>
              <a:solidFill>
                <a:srgbClr val="F6A20E"/>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p:nvPr/>
        </p:nvSpPr>
        <p:spPr>
          <a:xfrm flipH="1">
            <a:off x="391800" y="2106325"/>
            <a:ext cx="2139900" cy="1135200"/>
          </a:xfrm>
          <a:prstGeom prst="wedgeRoundRectCallout">
            <a:avLst>
              <a:gd fmla="val -43891" name="adj1"/>
              <a:gd fmla="val 69759"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600">
                <a:solidFill>
                  <a:srgbClr val="F6A20E"/>
                </a:solidFill>
                <a:latin typeface="Montserrat"/>
                <a:ea typeface="Montserrat"/>
                <a:cs typeface="Montserrat"/>
                <a:sym typeface="Montserrat"/>
              </a:rPr>
              <a:t>‹#›</a:t>
            </a:fld>
            <a:endParaRPr sz="1600">
              <a:solidFill>
                <a:srgbClr val="F6A20E"/>
              </a:solidFill>
              <a:latin typeface="Montserrat"/>
              <a:ea typeface="Montserrat"/>
              <a:cs typeface="Montserrat"/>
              <a:sym typeface="Montserrat"/>
            </a:endParaRPr>
          </a:p>
        </p:txBody>
      </p:sp>
      <p:sp>
        <p:nvSpPr>
          <p:cNvPr id="194" name="Google Shape;194;p21"/>
          <p:cNvSpPr/>
          <p:nvPr/>
        </p:nvSpPr>
        <p:spPr>
          <a:xfrm>
            <a:off x="-61225" y="-45925"/>
            <a:ext cx="9276600" cy="1301100"/>
          </a:xfrm>
          <a:prstGeom prst="rect">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txBox="1"/>
          <p:nvPr>
            <p:ph type="title"/>
          </p:nvPr>
        </p:nvSpPr>
        <p:spPr>
          <a:xfrm>
            <a:off x="311700" y="39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solidFill>
                  <a:schemeClr val="lt1"/>
                </a:solidFill>
                <a:latin typeface="Montserrat"/>
                <a:ea typeface="Montserrat"/>
                <a:cs typeface="Montserrat"/>
                <a:sym typeface="Montserrat"/>
              </a:rPr>
              <a:t>Limitations</a:t>
            </a:r>
            <a:endParaRPr sz="3211">
              <a:solidFill>
                <a:schemeClr val="lt1"/>
              </a:solidFill>
              <a:latin typeface="Montserrat"/>
              <a:ea typeface="Montserrat"/>
              <a:cs typeface="Montserrat"/>
              <a:sym typeface="Montserrat"/>
            </a:endParaRPr>
          </a:p>
        </p:txBody>
      </p:sp>
      <p:sp>
        <p:nvSpPr>
          <p:cNvPr id="196" name="Google Shape;196;p21"/>
          <p:cNvSpPr/>
          <p:nvPr/>
        </p:nvSpPr>
        <p:spPr>
          <a:xfrm>
            <a:off x="2438918" y="3241525"/>
            <a:ext cx="1411500" cy="1421700"/>
          </a:xfrm>
          <a:prstGeom prst="ellipse">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260993" y="3241525"/>
            <a:ext cx="1411500" cy="1421700"/>
          </a:xfrm>
          <a:prstGeom prst="ellipse">
            <a:avLst/>
          </a:prstGeom>
          <a:solidFill>
            <a:srgbClr val="FFB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3644213" y="1563850"/>
            <a:ext cx="1810200" cy="1768200"/>
          </a:xfrm>
          <a:prstGeom prst="ellipse">
            <a:avLst/>
          </a:prstGeom>
          <a:solidFill>
            <a:srgbClr val="F6A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2481675" y="3640725"/>
            <a:ext cx="132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User permissions</a:t>
            </a:r>
            <a:endParaRPr>
              <a:solidFill>
                <a:schemeClr val="lt1"/>
              </a:solidFill>
              <a:latin typeface="Montserrat"/>
              <a:ea typeface="Montserrat"/>
              <a:cs typeface="Montserrat"/>
              <a:sym typeface="Montserrat"/>
            </a:endParaRPr>
          </a:p>
        </p:txBody>
      </p:sp>
      <p:sp>
        <p:nvSpPr>
          <p:cNvPr id="200" name="Google Shape;200;p21"/>
          <p:cNvSpPr txBox="1"/>
          <p:nvPr/>
        </p:nvSpPr>
        <p:spPr>
          <a:xfrm>
            <a:off x="5346500" y="3640750"/>
            <a:ext cx="132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WHAT &amp; HOW to ask</a:t>
            </a:r>
            <a:endParaRPr>
              <a:solidFill>
                <a:schemeClr val="lt1"/>
              </a:solidFill>
              <a:latin typeface="Montserrat"/>
              <a:ea typeface="Montserrat"/>
              <a:cs typeface="Montserrat"/>
              <a:sym typeface="Montserrat"/>
            </a:endParaRPr>
          </a:p>
        </p:txBody>
      </p:sp>
      <p:sp>
        <p:nvSpPr>
          <p:cNvPr id="201" name="Google Shape;201;p21"/>
          <p:cNvSpPr txBox="1"/>
          <p:nvPr/>
        </p:nvSpPr>
        <p:spPr>
          <a:xfrm>
            <a:off x="3705425" y="1921788"/>
            <a:ext cx="16878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Intuitive backend configuration</a:t>
            </a:r>
            <a:endParaRPr sz="1700">
              <a:solidFill>
                <a:schemeClr val="lt1"/>
              </a:solidFill>
              <a:latin typeface="Montserrat"/>
              <a:ea typeface="Montserrat"/>
              <a:cs typeface="Montserrat"/>
              <a:sym typeface="Montserrat"/>
            </a:endParaRPr>
          </a:p>
        </p:txBody>
      </p:sp>
      <p:cxnSp>
        <p:nvCxnSpPr>
          <p:cNvPr id="202" name="Google Shape;202;p21"/>
          <p:cNvCxnSpPr>
            <a:stCxn id="196" idx="7"/>
            <a:endCxn id="198" idx="3"/>
          </p:cNvCxnSpPr>
          <p:nvPr/>
        </p:nvCxnSpPr>
        <p:spPr>
          <a:xfrm flipH="1" rot="10800000">
            <a:off x="3643708" y="3073228"/>
            <a:ext cx="265500" cy="376500"/>
          </a:xfrm>
          <a:prstGeom prst="straightConnector1">
            <a:avLst/>
          </a:prstGeom>
          <a:noFill/>
          <a:ln cap="flat" cmpd="sng" w="38100">
            <a:solidFill>
              <a:srgbClr val="F9CD7F"/>
            </a:solidFill>
            <a:prstDash val="solid"/>
            <a:round/>
            <a:headEnd len="med" w="med" type="none"/>
            <a:tailEnd len="med" w="med" type="none"/>
          </a:ln>
        </p:spPr>
      </p:cxnSp>
      <p:cxnSp>
        <p:nvCxnSpPr>
          <p:cNvPr id="203" name="Google Shape;203;p21"/>
          <p:cNvCxnSpPr/>
          <p:nvPr/>
        </p:nvCxnSpPr>
        <p:spPr>
          <a:xfrm rot="10800000">
            <a:off x="5192235" y="3076166"/>
            <a:ext cx="262200" cy="379800"/>
          </a:xfrm>
          <a:prstGeom prst="straightConnector1">
            <a:avLst/>
          </a:prstGeom>
          <a:noFill/>
          <a:ln cap="flat" cmpd="sng" w="38100">
            <a:solidFill>
              <a:srgbClr val="F9CD7F"/>
            </a:solidFill>
            <a:prstDash val="solid"/>
            <a:round/>
            <a:headEnd len="med" w="med" type="none"/>
            <a:tailEnd len="med" w="med" type="none"/>
          </a:ln>
        </p:spPr>
      </p:cxnSp>
      <p:sp>
        <p:nvSpPr>
          <p:cNvPr id="204" name="Google Shape;204;p21"/>
          <p:cNvSpPr txBox="1"/>
          <p:nvPr/>
        </p:nvSpPr>
        <p:spPr>
          <a:xfrm>
            <a:off x="627900" y="2166013"/>
            <a:ext cx="1667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6A20E"/>
                </a:solidFill>
                <a:latin typeface="Montserrat"/>
                <a:ea typeface="Montserrat"/>
                <a:cs typeface="Montserrat"/>
                <a:sym typeface="Montserrat"/>
              </a:rPr>
              <a:t>WHO can access WHAT data</a:t>
            </a:r>
            <a:endParaRPr sz="1800">
              <a:solidFill>
                <a:srgbClr val="F6A20E"/>
              </a:solidFill>
              <a:latin typeface="Montserrat"/>
              <a:ea typeface="Montserrat"/>
              <a:cs typeface="Montserrat"/>
              <a:sym typeface="Montserrat"/>
            </a:endParaRPr>
          </a:p>
        </p:txBody>
      </p:sp>
      <p:sp>
        <p:nvSpPr>
          <p:cNvPr id="205" name="Google Shape;205;p21"/>
          <p:cNvSpPr/>
          <p:nvPr/>
        </p:nvSpPr>
        <p:spPr>
          <a:xfrm>
            <a:off x="6473200" y="2046625"/>
            <a:ext cx="2139900" cy="1135200"/>
          </a:xfrm>
          <a:prstGeom prst="wedgeRoundRectCallout">
            <a:avLst>
              <a:gd fmla="val -43891" name="adj1"/>
              <a:gd fmla="val 69759" name="adj2"/>
              <a:gd fmla="val 0" name="adj3"/>
            </a:avLst>
          </a:prstGeom>
          <a:noFill/>
          <a:ln cap="flat" cmpd="sng" w="9525">
            <a:solidFill>
              <a:srgbClr val="F6A20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6566950" y="2090875"/>
            <a:ext cx="1989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6A20E"/>
                </a:solidFill>
                <a:latin typeface="Montserrat"/>
                <a:ea typeface="Montserrat"/>
                <a:cs typeface="Montserrat"/>
                <a:sym typeface="Montserrat"/>
              </a:rPr>
              <a:t>Ensure people get the right info &amp; ask in a way Alexa understands</a:t>
            </a:r>
            <a:endParaRPr>
              <a:solidFill>
                <a:srgbClr val="F6A20E"/>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