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331594" y="385445"/>
            <a:ext cx="11711938" cy="1210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0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4000" i="0" lang="en-US">
                <a:solidFill>
                  <a:srgbClr val="000080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000080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95892"/>
            <a:ext cx="9028791" cy="25425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000000"/>
                </a:solidFill>
              </a:rPr>
              <a:t>STUDENT NAME :</a:t>
            </a:r>
            <a:r>
              <a:rPr dirty="0" sz="2800" lang="en-US">
                <a:solidFill>
                  <a:srgbClr val="0070C0"/>
                </a:solidFill>
              </a:rPr>
              <a:t> </a:t>
            </a:r>
            <a:r>
              <a:rPr dirty="0" sz="2400" lang="en-US">
                <a:solidFill>
                  <a:srgbClr val="0070C0"/>
                </a:solidFill>
              </a:rPr>
              <a:t>M</a:t>
            </a:r>
            <a:r>
              <a:rPr dirty="0" sz="2400" lang="en-US">
                <a:solidFill>
                  <a:srgbClr val="0070C0"/>
                </a:solidFill>
              </a:rPr>
              <a:t>O</a:t>
            </a:r>
            <a:r>
              <a:rPr dirty="0" sz="2400" lang="en-US">
                <a:solidFill>
                  <a:srgbClr val="0070C0"/>
                </a:solidFill>
              </a:rPr>
              <a:t>N</a:t>
            </a:r>
            <a:r>
              <a:rPr dirty="0" sz="2400" lang="en-US">
                <a:solidFill>
                  <a:srgbClr val="0070C0"/>
                </a:solidFill>
              </a:rPr>
              <a:t>I</a:t>
            </a:r>
            <a:r>
              <a:rPr dirty="0" sz="2400" lang="en-US">
                <a:solidFill>
                  <a:srgbClr val="0070C0"/>
                </a:solidFill>
              </a:rPr>
              <a:t>C</a:t>
            </a:r>
            <a:r>
              <a:rPr dirty="0" sz="2400" lang="en-US">
                <a:solidFill>
                  <a:srgbClr val="0070C0"/>
                </a:solidFill>
              </a:rPr>
              <a:t>A</a:t>
            </a:r>
            <a:r>
              <a:rPr dirty="0" sz="2400" lang="en-US">
                <a:solidFill>
                  <a:srgbClr val="0070C0"/>
                </a:solidFill>
              </a:rPr>
              <a:t> </a:t>
            </a:r>
            <a:r>
              <a:rPr dirty="0" sz="2400" lang="en-US">
                <a:solidFill>
                  <a:srgbClr val="0070C0"/>
                </a:solidFill>
              </a:rPr>
              <a:t>R</a:t>
            </a:r>
            <a:endParaRPr dirty="0" sz="2400" lang="en-US">
              <a:solidFill>
                <a:srgbClr val="0070C0"/>
              </a:solidFill>
            </a:endParaRPr>
          </a:p>
          <a:p>
            <a:pPr algn="l"/>
            <a:r>
              <a:rPr dirty="0" sz="2800" lang="en-US">
                <a:solidFill>
                  <a:srgbClr val="000000"/>
                </a:solidFill>
              </a:rPr>
              <a:t>REGISTER NO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: </a:t>
            </a:r>
            <a:r>
              <a:rPr dirty="0" sz="2400" lang="en-IN">
                <a:solidFill>
                  <a:srgbClr val="0070C0"/>
                </a:solidFill>
              </a:rPr>
              <a:t>3122185</a:t>
            </a:r>
            <a:r>
              <a:rPr dirty="0" sz="2400" lang="en-US">
                <a:solidFill>
                  <a:srgbClr val="0070C0"/>
                </a:solidFill>
              </a:rPr>
              <a:t>6</a:t>
            </a:r>
            <a:r>
              <a:rPr dirty="0" sz="2400" lang="en-US">
                <a:solidFill>
                  <a:srgbClr val="0070C0"/>
                </a:solidFill>
              </a:rPr>
              <a:t>3</a:t>
            </a:r>
            <a:endParaRPr dirty="0" sz="2400" lang="en-US">
              <a:solidFill>
                <a:srgbClr val="0070C0"/>
              </a:solidFill>
            </a:endParaRPr>
          </a:p>
          <a:p>
            <a:pPr algn="l"/>
            <a:r>
              <a:rPr dirty="0" sz="2800" lang="en-US">
                <a:solidFill>
                  <a:srgbClr val="000000"/>
                </a:solidFill>
              </a:rPr>
              <a:t>NM </a:t>
            </a:r>
            <a:r>
              <a:rPr dirty="0" sz="2800" lang="en-IN">
                <a:solidFill>
                  <a:srgbClr val="000000"/>
                </a:solidFill>
              </a:rPr>
              <a:t>ID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IN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: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70C0"/>
                </a:solidFill>
              </a:rPr>
              <a:t>2945D9D21C1DFDEB19F4</a:t>
            </a:r>
            <a:r>
              <a:rPr dirty="0" sz="2400" lang="en-US">
                <a:solidFill>
                  <a:srgbClr val="0070C0"/>
                </a:solidFill>
              </a:rPr>
              <a:t>D655F</a:t>
            </a:r>
            <a:r>
              <a:rPr dirty="0" sz="2400" lang="en-US">
                <a:solidFill>
                  <a:srgbClr val="0070C0"/>
                </a:solidFill>
              </a:rPr>
              <a:t>684FF7D</a:t>
            </a:r>
            <a:endParaRPr altLang="en-US" sz="2800" lang="zh-CN">
              <a:solidFill>
                <a:srgbClr val="0070C0"/>
              </a:solidFill>
            </a:endParaRPr>
          </a:p>
          <a:p>
            <a:pPr algn="l"/>
            <a:r>
              <a:rPr dirty="0" sz="2800" lang="en-US">
                <a:solidFill>
                  <a:srgbClr val="000000"/>
                </a:solidFill>
              </a:rPr>
              <a:t>DEPARTMENT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: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0070C0"/>
                </a:solidFill>
              </a:rPr>
              <a:t>DEPT.OF</a:t>
            </a:r>
            <a:r>
              <a:rPr dirty="0" sz="2400" lang="en-US">
                <a:solidFill>
                  <a:srgbClr val="0070C0"/>
                </a:solidFill>
              </a:rPr>
              <a:t>.</a:t>
            </a:r>
            <a:r>
              <a:rPr dirty="0" sz="2400" lang="en-IN">
                <a:solidFill>
                  <a:srgbClr val="0070C0"/>
                </a:solidFill>
              </a:rPr>
              <a:t>COMMERCE</a:t>
            </a:r>
            <a:endParaRPr altLang="en-US" sz="2800" lang="zh-CN">
              <a:solidFill>
                <a:srgbClr val="0070C0"/>
              </a:solidFill>
            </a:endParaRPr>
          </a:p>
          <a:p>
            <a:pPr algn="l"/>
            <a:r>
              <a:rPr dirty="0" sz="2800" lang="en-US">
                <a:solidFill>
                  <a:srgbClr val="000000"/>
                </a:solidFill>
              </a:rPr>
              <a:t>COLLEGE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dirty="0" sz="2400" lang="en-US">
                <a:solidFill>
                  <a:srgbClr val="000000"/>
                </a:solidFill>
              </a:rPr>
              <a:t> : </a:t>
            </a:r>
            <a:r>
              <a:rPr dirty="0" sz="2400" lang="en-IN">
                <a:solidFill>
                  <a:srgbClr val="0070C0"/>
                </a:solidFill>
              </a:rPr>
              <a:t>J.N.N</a:t>
            </a:r>
            <a:r>
              <a:rPr dirty="0" sz="2400" lang="en-US">
                <a:solidFill>
                  <a:srgbClr val="0070C0"/>
                </a:solidFill>
              </a:rPr>
              <a:t> </a:t>
            </a:r>
            <a:r>
              <a:rPr dirty="0" sz="2400" lang="en-IN">
                <a:solidFill>
                  <a:srgbClr val="0070C0"/>
                </a:solidFill>
              </a:rPr>
              <a:t>ART</a:t>
            </a:r>
            <a:r>
              <a:rPr dirty="0" sz="2400" lang="en-US">
                <a:solidFill>
                  <a:srgbClr val="0070C0"/>
                </a:solidFill>
              </a:rPr>
              <a:t>'</a:t>
            </a:r>
            <a:r>
              <a:rPr dirty="0" sz="2400" lang="en-IN">
                <a:solidFill>
                  <a:srgbClr val="0070C0"/>
                </a:solidFill>
              </a:rPr>
              <a:t>S AND SCIENCE</a:t>
            </a:r>
            <a:r>
              <a:rPr dirty="0" sz="2400" lang="en-US">
                <a:solidFill>
                  <a:srgbClr val="0070C0"/>
                </a:solidFill>
              </a:rPr>
              <a:t> </a:t>
            </a:r>
            <a:r>
              <a:rPr dirty="0" sz="2400" lang="en-US">
                <a:solidFill>
                  <a:srgbClr val="0070C0"/>
                </a:solidFill>
              </a:rPr>
              <a:t>C</a:t>
            </a:r>
            <a:r>
              <a:rPr dirty="0" sz="2400" lang="en-US">
                <a:solidFill>
                  <a:srgbClr val="0070C0"/>
                </a:solidFill>
              </a:rPr>
              <a:t>O</a:t>
            </a:r>
            <a:r>
              <a:rPr dirty="0" sz="2400" lang="en-US">
                <a:solidFill>
                  <a:srgbClr val="0070C0"/>
                </a:solidFill>
              </a:rPr>
              <a:t>L</a:t>
            </a:r>
            <a:r>
              <a:rPr dirty="0" sz="2400" lang="en-US">
                <a:solidFill>
                  <a:srgbClr val="0070C0"/>
                </a:solidFill>
              </a:rPr>
              <a:t>L</a:t>
            </a:r>
            <a:r>
              <a:rPr dirty="0" sz="2400" lang="en-US">
                <a:solidFill>
                  <a:srgbClr val="0070C0"/>
                </a:solidFill>
              </a:rPr>
              <a:t>E</a:t>
            </a:r>
            <a:r>
              <a:rPr dirty="0" sz="2400" lang="en-US">
                <a:solidFill>
                  <a:srgbClr val="0070C0"/>
                </a:solidFill>
              </a:rPr>
              <a:t>G</a:t>
            </a:r>
            <a:r>
              <a:rPr dirty="0" sz="2400" lang="en-US">
                <a:solidFill>
                  <a:srgbClr val="0070C0"/>
                </a:solidFill>
              </a:rPr>
              <a:t>E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endParaRPr dirty="0" sz="2400" lang="en-US">
              <a:solidFill>
                <a:srgbClr val="7030A0"/>
              </a:solidFill>
            </a:endParaRPr>
          </a:p>
          <a:p>
            <a:pPr algn="l"/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528101" y="385123"/>
            <a:ext cx="400612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b="1" dirty="0" sz="480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b="1" dirty="0" sz="4800" spc="-15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b="1" dirty="0" sz="4800" spc="-35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b="1" dirty="0" sz="4800" spc="-30">
                <a:solidFill>
                  <a:srgbClr val="0070C0"/>
                </a:solidFill>
                <a:latin typeface="Trebuchet MS"/>
                <a:cs typeface="Trebuchet MS"/>
              </a:rPr>
              <a:t>LL</a:t>
            </a:r>
            <a:r>
              <a:rPr b="1" dirty="0" sz="4800" spc="-5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b="1" dirty="0" sz="4800" spc="3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b="1" dirty="0" sz="4800" spc="5">
                <a:solidFill>
                  <a:srgbClr val="0070C0"/>
                </a:solidFill>
                <a:latin typeface="Trebuchet MS"/>
                <a:cs typeface="Trebuchet MS"/>
              </a:rPr>
              <a:t>G</a:t>
            </a:r>
            <a:endParaRPr dirty="0" sz="480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460220"/>
            <a:ext cx="7625705" cy="42697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000080"/>
                </a:solidFill>
              </a:rPr>
              <a:t>1. Calculated performance level by using the current employee rating .</a:t>
            </a:r>
            <a:endParaRPr dirty="0" sz="2400" lang="en-US">
              <a:solidFill>
                <a:srgbClr val="000080"/>
              </a:solidFill>
            </a:endParaRPr>
          </a:p>
          <a:p>
            <a:pPr algn="l"/>
            <a:r>
              <a:rPr dirty="0" sz="2400" lang="en-US">
                <a:solidFill>
                  <a:srgbClr val="000080"/>
                </a:solidFill>
              </a:rPr>
              <a:t>
2. Prepared pivot table.</a:t>
            </a:r>
            <a:endParaRPr dirty="0" sz="2400" lang="en-US">
              <a:solidFill>
                <a:srgbClr val="000080"/>
              </a:solidFill>
            </a:endParaRPr>
          </a:p>
          <a:p>
            <a:pPr algn="l"/>
            <a:r>
              <a:rPr dirty="0" sz="2400" lang="en-US">
                <a:solidFill>
                  <a:srgbClr val="000080"/>
                </a:solidFill>
              </a:rPr>
              <a:t>
3. Filtered pivot table. </a:t>
            </a:r>
            <a:endParaRPr dirty="0" sz="2400" lang="en-US">
              <a:solidFill>
                <a:srgbClr val="000080"/>
              </a:solidFill>
            </a:endParaRPr>
          </a:p>
          <a:p>
            <a:pPr algn="l"/>
            <a:r>
              <a:rPr dirty="0" sz="2400" lang="en-US">
                <a:solidFill>
                  <a:srgbClr val="000080"/>
                </a:solidFill>
              </a:rPr>
              <a:t>
4. Prepared a graph using pivot table data. </a:t>
            </a:r>
            <a:endParaRPr dirty="0" sz="2400" lang="en-US">
              <a:solidFill>
                <a:srgbClr val="000080"/>
              </a:solidFill>
            </a:endParaRPr>
          </a:p>
          <a:p>
            <a:pPr algn="l"/>
            <a:r>
              <a:rPr dirty="0" sz="2400" lang="en-US">
                <a:solidFill>
                  <a:srgbClr val="000080"/>
                </a:solidFill>
              </a:rPr>
              <a:t>
5. Prepared trend lines for medium and low performance.</a:t>
            </a:r>
            <a:endParaRPr dirty="0" sz="240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10270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0C0"/>
                </a:solidFill>
              </a:rPr>
              <a:t>R</a:t>
            </a:r>
            <a:r>
              <a:rPr dirty="0" spc="-40">
                <a:solidFill>
                  <a:srgbClr val="0070C0"/>
                </a:solidFill>
              </a:rPr>
              <a:t>E</a:t>
            </a:r>
            <a:r>
              <a:rPr dirty="0" spc="15">
                <a:solidFill>
                  <a:srgbClr val="0070C0"/>
                </a:solidFill>
              </a:rPr>
              <a:t>S</a:t>
            </a:r>
            <a:r>
              <a:rPr dirty="0" spc="-30">
                <a:solidFill>
                  <a:srgbClr val="0070C0"/>
                </a:solidFill>
              </a:rPr>
              <a:t>U</a:t>
            </a:r>
            <a:r>
              <a:rPr dirty="0" spc="-405">
                <a:solidFill>
                  <a:srgbClr val="0070C0"/>
                </a:solidFill>
              </a:rPr>
              <a:t>L</a:t>
            </a:r>
            <a:r>
              <a:rPr dirty="0">
                <a:solidFill>
                  <a:srgbClr val="0070C0"/>
                </a:solidFill>
              </a:rPr>
              <a:t>TS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00008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  <a:endParaRPr dirty="0" sz="280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0070C0"/>
                </a:solidFill>
              </a:rPr>
              <a:t>PROJECT</a:t>
            </a:r>
            <a:r>
              <a:rPr dirty="0" sz="4250" spc="-85">
                <a:solidFill>
                  <a:srgbClr val="0070C0"/>
                </a:solidFill>
              </a:rPr>
              <a:t> </a:t>
            </a:r>
            <a:r>
              <a:rPr dirty="0" sz="4250" spc="25">
                <a:solidFill>
                  <a:srgbClr val="0070C0"/>
                </a:solidFill>
              </a:rPr>
              <a:t>TITLE</a:t>
            </a:r>
            <a:endParaRPr sz="4250">
              <a:solidFill>
                <a:srgbClr val="0070C0"/>
              </a:solidFill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>
                <a:solidFill>
                  <a:srgbClr val="0070C0"/>
                </a:solidFill>
              </a:rPr>
              <a:t>A</a:t>
            </a:r>
            <a:r>
              <a:rPr dirty="0" sz="4400" spc="-5">
                <a:solidFill>
                  <a:srgbClr val="0070C0"/>
                </a:solidFill>
              </a:rPr>
              <a:t>G</a:t>
            </a:r>
            <a:r>
              <a:rPr dirty="0" sz="4400" spc="-35">
                <a:solidFill>
                  <a:srgbClr val="0070C0"/>
                </a:solidFill>
              </a:rPr>
              <a:t>E</a:t>
            </a:r>
            <a:r>
              <a:rPr dirty="0" sz="4400" spc="15">
                <a:solidFill>
                  <a:srgbClr val="0070C0"/>
                </a:solidFill>
              </a:rPr>
              <a:t>N</a:t>
            </a:r>
            <a:r>
              <a:rPr dirty="0" sz="4400">
                <a:solidFill>
                  <a:srgbClr val="0070C0"/>
                </a:solidFill>
              </a:rPr>
              <a:t>DA</a:t>
            </a:r>
            <a:endParaRPr dirty="0" sz="4400">
              <a:solidFill>
                <a:srgbClr val="0070C0"/>
              </a:solidFill>
            </a:endParaRP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183279" y="1302301"/>
            <a:ext cx="5859955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>
                <a:solidFill>
                  <a:srgbClr val="0070C0"/>
                </a:solidFill>
              </a:rPr>
              <a:t>P</a:t>
            </a:r>
            <a:r>
              <a:rPr dirty="0" sz="4000" spc="15">
                <a:solidFill>
                  <a:srgbClr val="0070C0"/>
                </a:solidFill>
              </a:rPr>
              <a:t>ROB</a:t>
            </a:r>
            <a:r>
              <a:rPr dirty="0" sz="4000" spc="55">
                <a:solidFill>
                  <a:srgbClr val="0070C0"/>
                </a:solidFill>
              </a:rPr>
              <a:t>L</a:t>
            </a:r>
            <a:r>
              <a:rPr dirty="0" sz="4000" spc="-20">
                <a:solidFill>
                  <a:srgbClr val="0070C0"/>
                </a:solidFill>
              </a:rPr>
              <a:t>E</a:t>
            </a:r>
            <a:r>
              <a:rPr dirty="0" sz="4000" spc="20">
                <a:solidFill>
                  <a:srgbClr val="0070C0"/>
                </a:solidFill>
              </a:rPr>
              <a:t>M</a:t>
            </a:r>
            <a:r>
              <a:rPr dirty="0" sz="4000">
                <a:solidFill>
                  <a:srgbClr val="0070C0"/>
                </a:solidFill>
              </a:rPr>
              <a:t>	</a:t>
            </a:r>
            <a:r>
              <a:rPr dirty="0" sz="4000" spc="10">
                <a:solidFill>
                  <a:srgbClr val="0070C0"/>
                </a:solidFill>
              </a:rPr>
              <a:t>S</a:t>
            </a:r>
            <a:r>
              <a:rPr dirty="0" sz="4000" spc="-370">
                <a:solidFill>
                  <a:srgbClr val="0070C0"/>
                </a:solidFill>
              </a:rPr>
              <a:t>T</a:t>
            </a:r>
            <a:r>
              <a:rPr dirty="0" sz="4000" spc="-375">
                <a:solidFill>
                  <a:srgbClr val="0070C0"/>
                </a:solidFill>
              </a:rPr>
              <a:t>A</a:t>
            </a:r>
            <a:r>
              <a:rPr dirty="0" sz="4000" spc="15">
                <a:solidFill>
                  <a:srgbClr val="0070C0"/>
                </a:solidFill>
              </a:rPr>
              <a:t>T</a:t>
            </a:r>
            <a:r>
              <a:rPr dirty="0" sz="4000" spc="-10">
                <a:solidFill>
                  <a:srgbClr val="0070C0"/>
                </a:solidFill>
              </a:rPr>
              <a:t>E</a:t>
            </a:r>
            <a:r>
              <a:rPr dirty="0" sz="4000" spc="-20">
                <a:solidFill>
                  <a:srgbClr val="0070C0"/>
                </a:solidFill>
              </a:rPr>
              <a:t>ME</a:t>
            </a:r>
            <a:r>
              <a:rPr dirty="0" sz="4000" spc="10">
                <a:solidFill>
                  <a:srgbClr val="0070C0"/>
                </a:solidFill>
              </a:rPr>
              <a:t>NT</a:t>
            </a:r>
            <a:endParaRPr dirty="0" sz="4250">
              <a:solidFill>
                <a:srgbClr val="0070C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00080"/>
                </a:solidFill>
              </a:rPr>
              <a:t>TO EXAMINE :</a:t>
            </a:r>
            <a:endParaRPr dirty="0" sz="2400" lang="en-US">
              <a:solidFill>
                <a:srgbClr val="000080"/>
              </a:solidFill>
            </a:endParaRPr>
          </a:p>
          <a:p>
            <a:r>
              <a:rPr dirty="0" sz="2400" lang="en-US">
                <a:solidFill>
                  <a:srgbClr val="00008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70C0"/>
                </a:solidFill>
              </a:rPr>
              <a:t>PROJECT	</a:t>
            </a:r>
            <a:r>
              <a:rPr dirty="0" sz="4250" spc="-20">
                <a:solidFill>
                  <a:srgbClr val="0070C0"/>
                </a:solidFill>
              </a:rPr>
              <a:t>OVERVIEW</a:t>
            </a:r>
            <a:endParaRPr sz="4250">
              <a:solidFill>
                <a:srgbClr val="0070C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  <a:endParaRPr b="0" dirty="0" sz="24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  <a:endParaRPr dirty="0" sz="2400" lang="en-US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  <a:endParaRPr b="0" dirty="0" sz="24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  <a:endParaRPr dirty="0" sz="2400" lang="en-US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  <a:endParaRPr b="0" dirty="0" sz="24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397827" y="841588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0070C0"/>
                </a:solidFill>
              </a:rPr>
              <a:t>W</a:t>
            </a:r>
            <a:r>
              <a:rPr dirty="0" sz="3200" spc="-20">
                <a:solidFill>
                  <a:srgbClr val="0070C0"/>
                </a:solidFill>
              </a:rPr>
              <a:t>H</a:t>
            </a:r>
            <a:r>
              <a:rPr dirty="0" sz="3200" spc="20">
                <a:solidFill>
                  <a:srgbClr val="0070C0"/>
                </a:solidFill>
              </a:rPr>
              <a:t>O</a:t>
            </a:r>
            <a:r>
              <a:rPr dirty="0" sz="3200" spc="-235">
                <a:solidFill>
                  <a:srgbClr val="0070C0"/>
                </a:solidFill>
              </a:rPr>
              <a:t> </a:t>
            </a:r>
            <a:r>
              <a:rPr dirty="0" sz="3200" spc="-10">
                <a:solidFill>
                  <a:srgbClr val="0070C0"/>
                </a:solidFill>
              </a:rPr>
              <a:t>AR</a:t>
            </a:r>
            <a:r>
              <a:rPr dirty="0" sz="3200" spc="15">
                <a:solidFill>
                  <a:srgbClr val="0070C0"/>
                </a:solidFill>
              </a:rPr>
              <a:t>E</a:t>
            </a:r>
            <a:r>
              <a:rPr dirty="0" sz="3200" spc="-35">
                <a:solidFill>
                  <a:srgbClr val="0070C0"/>
                </a:solidFill>
              </a:rPr>
              <a:t> </a:t>
            </a:r>
            <a:r>
              <a:rPr dirty="0" sz="3200" spc="-10">
                <a:solidFill>
                  <a:srgbClr val="0070C0"/>
                </a:solidFill>
              </a:rPr>
              <a:t>T</a:t>
            </a:r>
            <a:r>
              <a:rPr dirty="0" sz="3200" spc="-15">
                <a:solidFill>
                  <a:srgbClr val="0070C0"/>
                </a:solidFill>
              </a:rPr>
              <a:t>H</a:t>
            </a:r>
            <a:r>
              <a:rPr dirty="0" sz="3200" spc="15">
                <a:solidFill>
                  <a:srgbClr val="0070C0"/>
                </a:solidFill>
              </a:rPr>
              <a:t>E</a:t>
            </a:r>
            <a:r>
              <a:rPr dirty="0" sz="3200" spc="-35">
                <a:solidFill>
                  <a:srgbClr val="0070C0"/>
                </a:solidFill>
              </a:rPr>
              <a:t> </a:t>
            </a:r>
            <a:r>
              <a:rPr dirty="0" sz="3200" spc="-20">
                <a:solidFill>
                  <a:srgbClr val="0070C0"/>
                </a:solidFill>
              </a:rPr>
              <a:t>E</a:t>
            </a:r>
            <a:r>
              <a:rPr dirty="0" sz="3200" spc="30">
                <a:solidFill>
                  <a:srgbClr val="0070C0"/>
                </a:solidFill>
              </a:rPr>
              <a:t>N</a:t>
            </a:r>
            <a:r>
              <a:rPr dirty="0" sz="3200" spc="15">
                <a:solidFill>
                  <a:srgbClr val="0070C0"/>
                </a:solidFill>
              </a:rPr>
              <a:t>D</a:t>
            </a:r>
            <a:r>
              <a:rPr dirty="0" sz="3200" spc="-45">
                <a:solidFill>
                  <a:srgbClr val="0070C0"/>
                </a:solidFill>
              </a:rPr>
              <a:t> </a:t>
            </a:r>
            <a:r>
              <a:rPr dirty="0" sz="3200">
                <a:solidFill>
                  <a:srgbClr val="0070C0"/>
                </a:solidFill>
              </a:rPr>
              <a:t>U</a:t>
            </a:r>
            <a:r>
              <a:rPr dirty="0" sz="3200" spc="10">
                <a:solidFill>
                  <a:srgbClr val="0070C0"/>
                </a:solidFill>
              </a:rPr>
              <a:t>S</a:t>
            </a:r>
            <a:r>
              <a:rPr dirty="0" sz="3200" spc="-25">
                <a:solidFill>
                  <a:srgbClr val="0070C0"/>
                </a:solidFill>
              </a:rPr>
              <a:t>E</a:t>
            </a:r>
            <a:r>
              <a:rPr dirty="0" sz="3200" spc="-10">
                <a:solidFill>
                  <a:srgbClr val="0070C0"/>
                </a:solidFill>
              </a:rPr>
              <a:t>R</a:t>
            </a:r>
            <a:r>
              <a:rPr dirty="0" sz="3200" spc="5">
                <a:solidFill>
                  <a:srgbClr val="0070C0"/>
                </a:solidFill>
              </a:rPr>
              <a:t>S?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75309" y="1695450"/>
            <a:ext cx="5320691" cy="3101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solidFill>
                  <a:srgbClr val="00B0F0"/>
                </a:solidFill>
              </a:rPr>
              <a:t>INSIDERS : </a:t>
            </a:r>
            <a:endParaRPr dirty="0" sz="2000" lang="en-US">
              <a:solidFill>
                <a:srgbClr val="00B0F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THE END USERS ARE THE MANAGEMENT, ADMINISTRATION, FINANCE AND ACCOUNTING SECTORS OF THE RESPECTIVE ORGANISATION.</a:t>
            </a:r>
            <a:endParaRPr dirty="0" lang="en-US">
              <a:solidFill>
                <a:srgbClr val="00008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sz="2000" lang="en-US">
                <a:solidFill>
                  <a:srgbClr val="00B0F0"/>
                </a:solidFill>
              </a:rPr>
              <a:t>OUTSIDERS : </a:t>
            </a:r>
            <a:endParaRPr dirty="0" sz="2000" lang="en-US">
              <a:solidFill>
                <a:srgbClr val="00B0F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 spc="25">
                <a:solidFill>
                  <a:srgbClr val="0070C0"/>
                </a:solidFill>
              </a:rPr>
              <a:t>U</a:t>
            </a:r>
            <a:r>
              <a:rPr dirty="0" sz="3600">
                <a:solidFill>
                  <a:srgbClr val="0070C0"/>
                </a:solidFill>
              </a:rPr>
              <a:t>R</a:t>
            </a:r>
            <a:r>
              <a:rPr dirty="0" sz="3600" spc="5">
                <a:solidFill>
                  <a:srgbClr val="0070C0"/>
                </a:solidFill>
              </a:rPr>
              <a:t> </a:t>
            </a:r>
            <a:r>
              <a:rPr dirty="0" sz="3600" spc="25">
                <a:solidFill>
                  <a:srgbClr val="0070C0"/>
                </a:solidFill>
              </a:rPr>
              <a:t>S</a:t>
            </a: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 spc="25">
                <a:solidFill>
                  <a:srgbClr val="0070C0"/>
                </a:solidFill>
              </a:rPr>
              <a:t>LU</a:t>
            </a:r>
            <a:r>
              <a:rPr dirty="0" sz="3600" spc="-35">
                <a:solidFill>
                  <a:srgbClr val="0070C0"/>
                </a:solidFill>
              </a:rPr>
              <a:t>T</a:t>
            </a:r>
            <a:r>
              <a:rPr dirty="0" sz="3600" spc="-30">
                <a:solidFill>
                  <a:srgbClr val="0070C0"/>
                </a:solidFill>
              </a:rPr>
              <a:t>I</a:t>
            </a: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>
                <a:solidFill>
                  <a:srgbClr val="0070C0"/>
                </a:solidFill>
              </a:rPr>
              <a:t>N</a:t>
            </a:r>
            <a:r>
              <a:rPr dirty="0" sz="3600" spc="-345">
                <a:solidFill>
                  <a:srgbClr val="0070C0"/>
                </a:solidFill>
              </a:rPr>
              <a:t> </a:t>
            </a:r>
            <a:r>
              <a:rPr dirty="0" sz="3600" spc="-35">
                <a:solidFill>
                  <a:srgbClr val="0070C0"/>
                </a:solidFill>
              </a:rPr>
              <a:t>A</a:t>
            </a:r>
            <a:r>
              <a:rPr dirty="0" sz="3600" spc="-5">
                <a:solidFill>
                  <a:srgbClr val="0070C0"/>
                </a:solidFill>
              </a:rPr>
              <a:t>N</a:t>
            </a:r>
            <a:r>
              <a:rPr dirty="0" sz="3600">
                <a:solidFill>
                  <a:srgbClr val="0070C0"/>
                </a:solidFill>
              </a:rPr>
              <a:t>D</a:t>
            </a:r>
            <a:r>
              <a:rPr dirty="0" sz="3600" spc="35">
                <a:solidFill>
                  <a:srgbClr val="0070C0"/>
                </a:solidFill>
              </a:rPr>
              <a:t> </a:t>
            </a:r>
            <a:r>
              <a:rPr dirty="0" sz="3600" spc="-30">
                <a:solidFill>
                  <a:srgbClr val="0070C0"/>
                </a:solidFill>
              </a:rPr>
              <a:t>I</a:t>
            </a:r>
            <a:r>
              <a:rPr dirty="0" sz="3600" spc="-35">
                <a:solidFill>
                  <a:srgbClr val="0070C0"/>
                </a:solidFill>
              </a:rPr>
              <a:t>T</a:t>
            </a:r>
            <a:r>
              <a:rPr dirty="0" sz="3600">
                <a:solidFill>
                  <a:srgbClr val="0070C0"/>
                </a:solidFill>
              </a:rPr>
              <a:t>S</a:t>
            </a:r>
            <a:r>
              <a:rPr dirty="0" sz="3600" spc="60">
                <a:solidFill>
                  <a:srgbClr val="0070C0"/>
                </a:solidFill>
              </a:rPr>
              <a:t> </a:t>
            </a:r>
            <a:r>
              <a:rPr dirty="0" sz="3600" spc="-295">
                <a:solidFill>
                  <a:srgbClr val="0070C0"/>
                </a:solidFill>
              </a:rPr>
              <a:t>V</a:t>
            </a:r>
            <a:r>
              <a:rPr dirty="0" sz="3600" spc="-35">
                <a:solidFill>
                  <a:srgbClr val="0070C0"/>
                </a:solidFill>
              </a:rPr>
              <a:t>A</a:t>
            </a:r>
            <a:r>
              <a:rPr dirty="0" sz="3600" spc="25">
                <a:solidFill>
                  <a:srgbClr val="0070C0"/>
                </a:solidFill>
              </a:rPr>
              <a:t>LU</a:t>
            </a:r>
            <a:r>
              <a:rPr dirty="0" sz="3600">
                <a:solidFill>
                  <a:srgbClr val="0070C0"/>
                </a:solidFill>
              </a:rPr>
              <a:t>E</a:t>
            </a:r>
            <a:r>
              <a:rPr dirty="0" sz="3600" spc="-65">
                <a:solidFill>
                  <a:srgbClr val="0070C0"/>
                </a:solidFill>
              </a:rPr>
              <a:t> </a:t>
            </a:r>
            <a:r>
              <a:rPr dirty="0" sz="3600" spc="-15">
                <a:solidFill>
                  <a:srgbClr val="0070C0"/>
                </a:solidFill>
              </a:rPr>
              <a:t>P</a:t>
            </a:r>
            <a:r>
              <a:rPr dirty="0" sz="3600" spc="-30">
                <a:solidFill>
                  <a:srgbClr val="0070C0"/>
                </a:solidFill>
              </a:rPr>
              <a:t>R</a:t>
            </a: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 spc="-15">
                <a:solidFill>
                  <a:srgbClr val="0070C0"/>
                </a:solidFill>
              </a:rPr>
              <a:t>P</a:t>
            </a: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 spc="25">
                <a:solidFill>
                  <a:srgbClr val="0070C0"/>
                </a:solidFill>
              </a:rPr>
              <a:t>S</a:t>
            </a:r>
            <a:r>
              <a:rPr dirty="0" sz="3600" spc="-30">
                <a:solidFill>
                  <a:srgbClr val="0070C0"/>
                </a:solidFill>
              </a:rPr>
              <a:t>I</a:t>
            </a:r>
            <a:r>
              <a:rPr dirty="0" sz="3600" spc="-35">
                <a:solidFill>
                  <a:srgbClr val="0070C0"/>
                </a:solidFill>
              </a:rPr>
              <a:t>T</a:t>
            </a:r>
            <a:r>
              <a:rPr dirty="0" sz="3600" spc="-30">
                <a:solidFill>
                  <a:srgbClr val="0070C0"/>
                </a:solidFill>
              </a:rPr>
              <a:t>I</a:t>
            </a:r>
            <a:r>
              <a:rPr dirty="0" sz="3600" spc="10">
                <a:solidFill>
                  <a:srgbClr val="0070C0"/>
                </a:solidFill>
              </a:rPr>
              <a:t>O</a:t>
            </a:r>
            <a:r>
              <a:rPr dirty="0" sz="3600">
                <a:solidFill>
                  <a:srgbClr val="0070C0"/>
                </a:solidFill>
              </a:rPr>
              <a:t>N</a:t>
            </a:r>
            <a:endParaRPr dirty="0" sz="3600">
              <a:solidFill>
                <a:srgbClr val="0070C0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27584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IDENTIFY AREAS OF STRENGTH AND WEAKNESS.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SET PERFORMANCE GOALS AND TARGETS.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EVALUATE JOB PERFORMANCE AND PRODUCTIVITY.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 DEVELOP TRAINING AND DEVELOPMENT programs.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Inform decisions on promotions, bonuses, and rewards.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 Improve communication and feedback.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Increase employee motivation and ENGAGEMENT.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Reduce turnover and absenteeism.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Enhance overall organizational performance.</a:t>
            </a:r>
            <a:endParaRPr dirty="0" lang="en-US">
              <a:solidFill>
                <a:srgbClr val="000080"/>
              </a:solidFill>
            </a:endParaRP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000080"/>
                </a:solidFill>
              </a:rPr>
              <a:t>Make data-driven decisions.</a:t>
            </a:r>
            <a:endParaRPr dirty="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solidFill>
                  <a:srgbClr val="0070C0"/>
                </a:solidFill>
              </a:rPr>
              <a:t>Dataset Description</a:t>
            </a:r>
            <a:endParaRPr dirty="0" lang="en-IN">
              <a:solidFill>
                <a:srgbClr val="0070C0"/>
              </a:solidFill>
            </a:endParaRP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4091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000080"/>
                </a:solidFill>
              </a:rPr>
              <a:t>1. Employee I’d 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 2. First name.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 3. Last name.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4.business unit.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5. Employee status.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6. Employee type.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7.employee classification type.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8.gender code.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9.performance score.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10.current employee rating.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11.performance level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12.martial description.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13.race description. </a:t>
            </a:r>
            <a:endParaRPr dirty="0" lang="en-US">
              <a:solidFill>
                <a:srgbClr val="000080"/>
              </a:solidFill>
            </a:endParaRPr>
          </a:p>
          <a:p>
            <a:r>
              <a:rPr dirty="0" lang="en-US">
                <a:solidFill>
                  <a:srgbClr val="000080"/>
                </a:solidFill>
              </a:rPr>
              <a:t>14.Location code.</a:t>
            </a:r>
            <a:endParaRPr dirty="0" lang="en-US">
              <a:solidFill>
                <a:srgbClr val="000080"/>
              </a:solidFill>
            </a:endParaRP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625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00008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000080"/>
                </a:solidFill>
              </a:rPr>
              <a:t>ADEmail</a:t>
            </a:r>
            <a:endParaRPr dirty="0" lang="en-US">
              <a:solidFill>
                <a:srgbClr val="00008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52474" y="528437"/>
            <a:ext cx="817998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rgbClr val="0070C0"/>
                </a:solidFill>
              </a:rPr>
              <a:t>THE</a:t>
            </a:r>
            <a:r>
              <a:rPr dirty="0" sz="4250" spc="20">
                <a:solidFill>
                  <a:srgbClr val="0070C0"/>
                </a:solidFill>
              </a:rPr>
              <a:t> </a:t>
            </a:r>
            <a:r>
              <a:rPr dirty="0" sz="4250" lang="en-US" spc="20">
                <a:solidFill>
                  <a:srgbClr val="0070C0"/>
                </a:solidFill>
              </a:rPr>
              <a:t>"</a:t>
            </a:r>
            <a:r>
              <a:rPr dirty="0" sz="4250" spc="10">
                <a:solidFill>
                  <a:srgbClr val="0070C0"/>
                </a:solidFill>
              </a:rPr>
              <a:t>WOW</a:t>
            </a:r>
            <a:r>
              <a:rPr dirty="0" sz="4250" lang="en-US" spc="10">
                <a:solidFill>
                  <a:srgbClr val="0070C0"/>
                </a:solidFill>
              </a:rPr>
              <a:t>"</a:t>
            </a:r>
            <a:r>
              <a:rPr dirty="0" sz="4250" spc="85">
                <a:solidFill>
                  <a:srgbClr val="0070C0"/>
                </a:solidFill>
              </a:rPr>
              <a:t> </a:t>
            </a:r>
            <a:r>
              <a:rPr dirty="0" sz="4250" spc="10">
                <a:solidFill>
                  <a:srgbClr val="0070C0"/>
                </a:solidFill>
              </a:rPr>
              <a:t>IN</a:t>
            </a:r>
            <a:r>
              <a:rPr dirty="0" sz="4250" spc="-5">
                <a:solidFill>
                  <a:srgbClr val="0070C0"/>
                </a:solidFill>
              </a:rPr>
              <a:t> </a:t>
            </a:r>
            <a:r>
              <a:rPr dirty="0" sz="4250" spc="15">
                <a:solidFill>
                  <a:srgbClr val="0070C0"/>
                </a:solidFill>
              </a:rPr>
              <a:t>OUR</a:t>
            </a:r>
            <a:r>
              <a:rPr dirty="0" sz="4250" spc="-10">
                <a:solidFill>
                  <a:srgbClr val="0070C0"/>
                </a:solidFill>
              </a:rPr>
              <a:t> </a:t>
            </a:r>
            <a:r>
              <a:rPr dirty="0" sz="4250" spc="20">
                <a:solidFill>
                  <a:srgbClr val="0070C0"/>
                </a:solidFill>
              </a:rPr>
              <a:t>SOLUTION</a:t>
            </a:r>
            <a:endParaRPr dirty="0" sz="4250">
              <a:solidFill>
                <a:srgbClr val="0070C0"/>
              </a:solidFill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31632" y="2065968"/>
            <a:ext cx="7208896" cy="35712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  <a:endParaRPr dirty="0" sz="2800" lang="en-US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  <a:endParaRPr dirty="0" sz="2800" lang="en-US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buFont typeface="Arial" panose="020B0604020202020204" pitchFamily="34" charset="0"/>
              <a:buChar char="•"/>
            </a:pPr>
            <a:endParaRPr dirty="0" sz="2800" lang="en-US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32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Guest User</cp:lastModifiedBy>
  <dcterms:created xsi:type="dcterms:W3CDTF">2024-03-28T06:07:22Z</dcterms:created>
  <dcterms:modified xsi:type="dcterms:W3CDTF">2024-10-25T07:30:34Z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fea178e6a2dc48b3bc685b850e86f3f8</vt:lpwstr>
  </property>
</Properties>
</file>