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4" r:id="rId8"/>
    <p:sldId id="265" r:id="rId9"/>
    <p:sldId id="261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DD9-B44B-484D-94AE-00D85A7EFEB9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649D-A419-4C5A-A50D-8AA3E2411B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82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DD9-B44B-484D-94AE-00D85A7EFEB9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649D-A419-4C5A-A50D-8AA3E241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DD9-B44B-484D-94AE-00D85A7EFEB9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649D-A419-4C5A-A50D-8AA3E241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3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DD9-B44B-484D-94AE-00D85A7EFEB9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649D-A419-4C5A-A50D-8AA3E241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4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DD9-B44B-484D-94AE-00D85A7EFEB9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649D-A419-4C5A-A50D-8AA3E2411B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9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DD9-B44B-484D-94AE-00D85A7EFEB9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649D-A419-4C5A-A50D-8AA3E241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4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DD9-B44B-484D-94AE-00D85A7EFEB9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649D-A419-4C5A-A50D-8AA3E241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3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DD9-B44B-484D-94AE-00D85A7EFEB9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649D-A419-4C5A-A50D-8AA3E241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1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DD9-B44B-484D-94AE-00D85A7EFEB9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649D-A419-4C5A-A50D-8AA3E241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8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842DD9-B44B-484D-94AE-00D85A7EFEB9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03649D-A419-4C5A-A50D-8AA3E241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DD9-B44B-484D-94AE-00D85A7EFEB9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649D-A419-4C5A-A50D-8AA3E2411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8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842DD9-B44B-484D-94AE-00D85A7EFEB9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03649D-A419-4C5A-A50D-8AA3E2411B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98583"/>
            <a:ext cx="10058400" cy="202174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Is Chicago Safe? 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A story about crime rate trends in the city of Chicago and implications for Real Estate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319" y="4504887"/>
            <a:ext cx="10058400" cy="866187"/>
          </a:xfrm>
        </p:spPr>
        <p:txBody>
          <a:bodyPr>
            <a:normAutofit/>
          </a:bodyPr>
          <a:lstStyle/>
          <a:p>
            <a:pPr algn="r"/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Monica Rossetti</a:t>
            </a:r>
          </a:p>
          <a:p>
            <a:pPr algn="r"/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Dec 6</a:t>
            </a:r>
            <a:r>
              <a:rPr lang="en-US" sz="1800" b="1" baseline="30000" dirty="0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, 2018</a:t>
            </a:r>
          </a:p>
        </p:txBody>
      </p:sp>
      <p:sp>
        <p:nvSpPr>
          <p:cNvPr id="4" name="AutoShape 2" descr="Image result for tableau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41394" y="1322929"/>
            <a:ext cx="2514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2060"/>
                </a:solidFill>
              </a:rPr>
              <a:t>Powered by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58BA2-51B3-4BCC-BE3F-E92683B72F89}"/>
              </a:ext>
            </a:extLst>
          </p:cNvPr>
          <p:cNvSpPr txBox="1"/>
          <p:nvPr/>
        </p:nvSpPr>
        <p:spPr>
          <a:xfrm>
            <a:off x="1097280" y="1650775"/>
            <a:ext cx="10137955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Data Visualization and Analysis Project </a:t>
            </a:r>
          </a:p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________________________________________________________________________________________________________________________________________________________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AF6CC3-F048-4D9A-A41D-0F5415B02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515" y="1569150"/>
            <a:ext cx="1994205" cy="6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59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A closer look at Central and West Side areas</a:t>
            </a:r>
          </a:p>
        </p:txBody>
      </p:sp>
      <p:pic>
        <p:nvPicPr>
          <p:cNvPr id="4102" name="Picture 6" descr="C:\Users\MOROSS~1\AppData\Local\Temp\SNAGHTML123e039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224" y="2920481"/>
            <a:ext cx="2583885" cy="186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OROSS~1\AppData\Local\Temp\SNAGHTML129b0c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15271"/>
            <a:ext cx="705802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51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Summary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7248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line with overall national trends, </a:t>
            </a:r>
            <a:r>
              <a:rPr lang="en-US" b="1" dirty="0"/>
              <a:t>Chicago’s crime rate has decreased significantly in the last 17 years </a:t>
            </a:r>
            <a:r>
              <a:rPr lang="en-US" dirty="0"/>
              <a:t>which is a strong selling point for real state property development in the city. Comparatively, </a:t>
            </a:r>
            <a:r>
              <a:rPr lang="en-US" b="1" dirty="0"/>
              <a:t>not all large US cities have followed this trend</a:t>
            </a:r>
            <a:r>
              <a:rPr lang="en-US" dirty="0"/>
              <a:t>. Furthermore, the city </a:t>
            </a:r>
            <a:r>
              <a:rPr lang="en-US" b="1" dirty="0"/>
              <a:t>per capita crime rate is below the average </a:t>
            </a:r>
            <a:r>
              <a:rPr lang="en-US" dirty="0"/>
              <a:t>for other large cities in the U.S.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Crime rates increase during the summer months and over the course of the day, incidents are </a:t>
            </a:r>
            <a:r>
              <a:rPr lang="en-US" b="1" dirty="0"/>
              <a:t>concentrated in the evening and late night</a:t>
            </a:r>
            <a:r>
              <a:rPr lang="en-US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</a:t>
            </a:r>
            <a:r>
              <a:rPr lang="en-US" b="1" dirty="0"/>
              <a:t>percentage of arrests over the years has decreased significantly</a:t>
            </a:r>
            <a:r>
              <a:rPr lang="en-US" dirty="0"/>
              <a:t> with significant less offenders being brought to justice relative to the overall number of crimes over the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4 most </a:t>
            </a:r>
            <a:r>
              <a:rPr lang="en-US" b="1" dirty="0"/>
              <a:t>common crimes are theft, battery, criminal damage and narcotics. </a:t>
            </a:r>
            <a:r>
              <a:rPr lang="en-US" dirty="0"/>
              <a:t>Their relative frequency has remained the same over the years. A few types of crimes have increased and except for homicide, they are mainly non-violent.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distinctive areas in the city that </a:t>
            </a:r>
            <a:r>
              <a:rPr lang="en-US" b="1" dirty="0"/>
              <a:t>concentrate a high number of crimes (Central and West Side) </a:t>
            </a:r>
            <a:r>
              <a:rPr lang="en-US" dirty="0"/>
              <a:t>and should be avoided for real state development. Should a project be considered in those areas, planning for avoidance or solutions to the few specific types of crimes that dominate the area, such as theft, could be considered.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New development projects should focus on </a:t>
            </a:r>
            <a:r>
              <a:rPr lang="en-US" b="1" dirty="0"/>
              <a:t>low crime areas such as North, Northwest and Southwest</a:t>
            </a:r>
            <a:r>
              <a:rPr lang="en-US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7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075"/>
            <a:ext cx="10058400" cy="112221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Historically Chicago has a bad reputation of being a violent city, but data shows a different story…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893" y="1856583"/>
            <a:ext cx="6868026" cy="37461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69374" y="5647189"/>
            <a:ext cx="74232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Note that Chicago’s population has dropped only ~7% from 2000 to 2017.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(http://worldpopulationreview.com/us-cities/chicago-population/)</a:t>
            </a: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83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286603"/>
            <a:ext cx="10149840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How does Chicago’s crime rates compare to other US major cities?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35648"/>
            <a:ext cx="10241859" cy="436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7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How does Chicago’s crime trend compare with the U.S. as a whole?</a:t>
            </a:r>
            <a:endParaRPr lang="en-US" sz="3600" dirty="0"/>
          </a:p>
        </p:txBody>
      </p:sp>
      <p:pic>
        <p:nvPicPr>
          <p:cNvPr id="1054" name="Picture 30" descr="C:\Users\MOROSS~1\AppData\Local\Temp\SNAGHTML809ed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817759"/>
            <a:ext cx="5428211" cy="395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:\Users\MOROSS~1\AppData\Local\Temp\SNAGHTML80bf0c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292" y="1817759"/>
            <a:ext cx="5237018" cy="382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8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3331" y="433979"/>
            <a:ext cx="11518669" cy="67468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Are there any crime rates seasonality patterns (2017 data)?</a:t>
            </a:r>
            <a:endParaRPr lang="en-US" sz="3600" dirty="0"/>
          </a:p>
        </p:txBody>
      </p:sp>
      <p:pic>
        <p:nvPicPr>
          <p:cNvPr id="2066" name="Picture 18" descr="C:\Users\MOROSS~1\AppData\Local\Temp\SNAGHTML860ea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4" y="1328260"/>
            <a:ext cx="252412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C:\Users\MOROSS~1\AppData\Local\Temp\SNAGHTML86172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327" y="1033852"/>
            <a:ext cx="445770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C:\Users\MOROSS~1\AppData\Local\Temp\SNAGHTML862826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31" y="1477328"/>
            <a:ext cx="2862425" cy="321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5930" y="4862945"/>
            <a:ext cx="583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One could expect that the harsh winter months in Chicago would bring lower crime rates, and that is supported by the data. July and August have about 20% higher rates than December and January. Crime is mainly evenly distributed over the 7 days of the week with a small increase on Fridays. Evenings and late nights have considerably higher rates than morning and afternoons, with a small spike during lunch time.</a:t>
            </a:r>
          </a:p>
        </p:txBody>
      </p:sp>
    </p:spTree>
    <p:extLst>
      <p:ext uri="{BB962C8B-B14F-4D97-AF65-F5344CB8AC3E}">
        <p14:creationId xmlns:p14="http://schemas.microsoft.com/office/powerpoint/2010/main" val="273707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Does the decrease in the number of crimes correlate with rates of arrests? </a:t>
            </a:r>
            <a:endParaRPr lang="en-US" sz="4000" dirty="0"/>
          </a:p>
        </p:txBody>
      </p:sp>
      <p:pic>
        <p:nvPicPr>
          <p:cNvPr id="3078" name="Picture 6" descr="C:\Users\MOROSS~1\AppData\Local\Temp\SNAGHTML11f4786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35" y="1512917"/>
            <a:ext cx="9242527" cy="44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42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31025" y="287339"/>
            <a:ext cx="11260975" cy="101776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Most common X less common crime types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827" y="1432055"/>
            <a:ext cx="4467846" cy="4409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984" y="1432056"/>
            <a:ext cx="4257143" cy="4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3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Which crime types are increasing?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39" y="1985369"/>
            <a:ext cx="3802033" cy="3591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528" y="1807015"/>
            <a:ext cx="4060223" cy="37695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0161" y="5646267"/>
            <a:ext cx="857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 few crimes have increased in numbers such as homicide, obscenity, weapons licenses violations, interference with officer and deceptive practice. Except for homicide, most of those are non-violent.</a:t>
            </a:r>
          </a:p>
        </p:txBody>
      </p:sp>
    </p:spTree>
    <p:extLst>
      <p:ext uri="{BB962C8B-B14F-4D97-AF65-F5344CB8AC3E}">
        <p14:creationId xmlns:p14="http://schemas.microsoft.com/office/powerpoint/2010/main" val="368455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142" y="324197"/>
            <a:ext cx="5947175" cy="567759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55716" y="1990713"/>
            <a:ext cx="3798916" cy="32379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How is the crime rate distributed geographically across town?</a:t>
            </a:r>
          </a:p>
        </p:txBody>
      </p:sp>
    </p:spTree>
    <p:extLst>
      <p:ext uri="{BB962C8B-B14F-4D97-AF65-F5344CB8AC3E}">
        <p14:creationId xmlns:p14="http://schemas.microsoft.com/office/powerpoint/2010/main" val="31915269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2677</TotalTime>
  <Words>530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Is Chicago Safe?  A story about crime rate trends in the city of Chicago and implications for Real Estate development</vt:lpstr>
      <vt:lpstr>Historically Chicago has a bad reputation of being a violent city, but data shows a different story…</vt:lpstr>
      <vt:lpstr>How does Chicago’s crime rates compare to other US major cities?</vt:lpstr>
      <vt:lpstr>How does Chicago’s crime trend compare with the U.S. as a whole?</vt:lpstr>
      <vt:lpstr>Are there any crime rates seasonality patterns (2017 data)?</vt:lpstr>
      <vt:lpstr>PowerPoint Presentation</vt:lpstr>
      <vt:lpstr>Most common X less common crime types</vt:lpstr>
      <vt:lpstr> Which crime types are increasing?</vt:lpstr>
      <vt:lpstr>PowerPoint Presentation</vt:lpstr>
      <vt:lpstr>A closer look at Central and West Side areas</vt:lpstr>
      <vt:lpstr>Summary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Chicago Safe?  A story about crime rate trends and implications for Real State development</dc:title>
  <dc:creator>Monica Rossetti</dc:creator>
  <cp:lastModifiedBy>Rossetti, Monica</cp:lastModifiedBy>
  <cp:revision>57</cp:revision>
  <dcterms:created xsi:type="dcterms:W3CDTF">2018-12-06T22:49:25Z</dcterms:created>
  <dcterms:modified xsi:type="dcterms:W3CDTF">2022-02-09T16:46:05Z</dcterms:modified>
</cp:coreProperties>
</file>