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  <p:sldId id="262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CA" dirty="0"/>
              <a:t>Monica Sethuraman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578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683233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Identify and recommend  top 1000 customers to target from datasets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735343"/>
            <a:ext cx="4134600" cy="3300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sz="1400" b="1" dirty="0">
                <a:latin typeface="+mn-lt"/>
              </a:rPr>
              <a:t>Outline of problem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400" dirty="0">
                <a:latin typeface="+mn-lt"/>
              </a:rPr>
              <a:t>Sprocket central is a company that specializes in high- quality bikes and cycle accessories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400" dirty="0">
                <a:latin typeface="+mn-lt"/>
              </a:rPr>
              <a:t>Their marketing team is looking </a:t>
            </a:r>
            <a:r>
              <a:rPr lang="en-CA" sz="1400" dirty="0" err="1">
                <a:latin typeface="+mn-lt"/>
              </a:rPr>
              <a:t>ti</a:t>
            </a:r>
            <a:r>
              <a:rPr lang="en-CA" sz="1400" dirty="0">
                <a:latin typeface="+mn-lt"/>
              </a:rPr>
              <a:t> boost business sales by analysing provided datasets.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400" dirty="0">
                <a:latin typeface="+mn-lt"/>
              </a:rPr>
              <a:t>Using the data sets provided the aim is to analyze and recommend 1000 customers that sprocket central should target to drive higher value for company.</a:t>
            </a:r>
            <a:endParaRPr sz="1400" dirty="0">
              <a:latin typeface="+mn-lt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BBC91C-4C83-E5C6-0237-395908FD5419}"/>
              </a:ext>
            </a:extLst>
          </p:cNvPr>
          <p:cNvSpPr txBox="1"/>
          <p:nvPr/>
        </p:nvSpPr>
        <p:spPr>
          <a:xfrm>
            <a:off x="4572000" y="1735343"/>
            <a:ext cx="4451150" cy="3216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Contents Of Data Analysis</a:t>
            </a:r>
            <a:br>
              <a:rPr kumimoji="0" lang="en-CA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</a:br>
            <a:endParaRPr kumimoji="0" lang="en-CA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CA" dirty="0"/>
              <a:t>‘New’ and ‘Old’ Customer Age distributions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CA" dirty="0"/>
              <a:t>Bike related purchases over the last 3 years by gender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CA" dirty="0"/>
              <a:t>Job industry distributions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CA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Wealth se</a:t>
            </a:r>
            <a:r>
              <a:rPr lang="en-CA" dirty="0"/>
              <a:t>gmentation by age category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CA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Number of cars owned and not owned by state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CA" dirty="0"/>
              <a:t>RFM analysis and customer classification</a:t>
            </a:r>
            <a:endParaRPr kumimoji="0" lang="en-CA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CA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Data Quality </a:t>
            </a:r>
            <a:r>
              <a:rPr lang="en-CA" dirty="0" err="1"/>
              <a:t>Assesment</a:t>
            </a:r>
            <a:r>
              <a:rPr lang="en-CA" dirty="0"/>
              <a:t> and ‘Cleanup’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21509" y="1599626"/>
            <a:ext cx="4134600" cy="4280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b="1" dirty="0"/>
              <a:t>Key issues for data quality assessment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400" dirty="0">
                <a:latin typeface="+mn-lt"/>
              </a:rPr>
              <a:t>Accuracy : Correct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400" dirty="0">
                <a:latin typeface="+mn-lt"/>
              </a:rPr>
              <a:t>Completeness : Data field with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400" dirty="0">
                <a:latin typeface="+mn-lt"/>
              </a:rPr>
              <a:t>Consistency : Value free from contradiction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400" dirty="0">
                <a:latin typeface="+mn-lt"/>
              </a:rPr>
              <a:t>Currency : Value up to date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400" dirty="0">
                <a:latin typeface="+mn-lt"/>
              </a:rPr>
              <a:t>Relevancy : Data items with values meta data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400" dirty="0">
                <a:latin typeface="+mn-lt"/>
              </a:rPr>
              <a:t>Validity :  Data Containing allowable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400" dirty="0">
                <a:latin typeface="+mn-lt"/>
              </a:rPr>
              <a:t>Uniqueness : Records that are duplicated</a:t>
            </a:r>
            <a:br>
              <a:rPr lang="en-CA" sz="1400" dirty="0">
                <a:latin typeface="+mn-lt"/>
              </a:rPr>
            </a:br>
            <a:br>
              <a:rPr lang="en-CA" sz="1400" dirty="0">
                <a:latin typeface="+mn-lt"/>
              </a:rPr>
            </a:br>
            <a:r>
              <a:rPr lang="en-CA" sz="1400" dirty="0">
                <a:latin typeface="+mn-lt"/>
              </a:rPr>
              <a:t>A deep analysis has been sent via E-mail.</a:t>
            </a:r>
            <a:br>
              <a:rPr lang="en-CA" sz="1000" dirty="0"/>
            </a:br>
            <a:endParaRPr lang="en-CA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000" dirty="0"/>
          </a:p>
          <a:p>
            <a:br>
              <a:rPr lang="en-CA" dirty="0"/>
            </a:br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3F1BD2-546E-36C0-8CE3-D5D7F4B043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45" t="45673" r="24227" b="22819"/>
          <a:stretch/>
        </p:blipFill>
        <p:spPr>
          <a:xfrm>
            <a:off x="4057302" y="1647709"/>
            <a:ext cx="5012130" cy="316631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Customer age distributions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21509" y="1599626"/>
            <a:ext cx="4134600" cy="140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br>
              <a:rPr lang="en-CA" sz="1000" dirty="0"/>
            </a:br>
            <a:br>
              <a:rPr lang="en-CA" sz="1000" dirty="0"/>
            </a:br>
            <a:endParaRPr lang="en-CA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000" dirty="0"/>
          </a:p>
          <a:p>
            <a:br>
              <a:rPr lang="en-CA" dirty="0"/>
            </a:b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0C3A1-6823-C67D-7359-2B6D05CB4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2" t="42087" r="59431" b="19494"/>
          <a:stretch/>
        </p:blipFill>
        <p:spPr>
          <a:xfrm>
            <a:off x="4969973" y="2164723"/>
            <a:ext cx="3861793" cy="2649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41F8C-D904-384F-5DDE-EF73B51FE4B9}"/>
              </a:ext>
            </a:extLst>
          </p:cNvPr>
          <p:cNvSpPr txBox="1"/>
          <p:nvPr/>
        </p:nvSpPr>
        <p:spPr>
          <a:xfrm>
            <a:off x="205025" y="1853460"/>
            <a:ext cx="4582868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CA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Most customers are aged between 30-60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CA" dirty="0"/>
              <a:t>Lowest age group falls between 70-80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CA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There is a steady increase in</a:t>
            </a:r>
            <a:r>
              <a:rPr lang="en-CA" dirty="0"/>
              <a:t> the age where it peaked </a:t>
            </a:r>
            <a:r>
              <a:rPr lang="en-CA" dirty="0" err="1"/>
              <a:t>upto</a:t>
            </a:r>
            <a:r>
              <a:rPr lang="en-CA" dirty="0"/>
              <a:t> 1850 which ranges between 30-40.</a:t>
            </a:r>
            <a:endParaRPr kumimoji="0" lang="en-CA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018660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785582"/>
            <a:ext cx="4134600" cy="2406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400" dirty="0">
                <a:latin typeface="+mn-lt"/>
              </a:rPr>
              <a:t>RFM analysis is used to determine which customer business should target to increase its revenue and value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400" dirty="0">
                <a:latin typeface="+mn-lt"/>
              </a:rPr>
              <a:t>The regency , monetary and frequency model shows that customers that have displayed high level of engagement with the business in four categories mentioned. </a:t>
            </a:r>
            <a:endParaRPr sz="1400" dirty="0">
              <a:latin typeface="+mn-lt"/>
            </a:endParaRPr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C0C45-82D8-6C29-2FFD-F923418ADC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2" t="28040" r="64634" b="38949"/>
          <a:stretch/>
        </p:blipFill>
        <p:spPr>
          <a:xfrm>
            <a:off x="4969973" y="2175757"/>
            <a:ext cx="3800652" cy="26382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Summary table of top 1000 customers to target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BC11E76-B26F-4120-6D4E-7D97EDCCE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544947"/>
              </p:ext>
            </p:extLst>
          </p:nvPr>
        </p:nvGraphicFramePr>
        <p:xfrm>
          <a:off x="1360449" y="1674444"/>
          <a:ext cx="6709578" cy="3505987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687667">
                  <a:extLst>
                    <a:ext uri="{9D8B030D-6E8A-4147-A177-3AD203B41FA5}">
                      <a16:colId xmlns:a16="http://schemas.microsoft.com/office/drawing/2014/main" val="3153511297"/>
                    </a:ext>
                  </a:extLst>
                </a:gridCol>
                <a:gridCol w="1221051">
                  <a:extLst>
                    <a:ext uri="{9D8B030D-6E8A-4147-A177-3AD203B41FA5}">
                      <a16:colId xmlns:a16="http://schemas.microsoft.com/office/drawing/2014/main" val="4014486526"/>
                    </a:ext>
                  </a:extLst>
                </a:gridCol>
                <a:gridCol w="2390228">
                  <a:extLst>
                    <a:ext uri="{9D8B030D-6E8A-4147-A177-3AD203B41FA5}">
                      <a16:colId xmlns:a16="http://schemas.microsoft.com/office/drawing/2014/main" val="4071610702"/>
                    </a:ext>
                  </a:extLst>
                </a:gridCol>
                <a:gridCol w="815546">
                  <a:extLst>
                    <a:ext uri="{9D8B030D-6E8A-4147-A177-3AD203B41FA5}">
                      <a16:colId xmlns:a16="http://schemas.microsoft.com/office/drawing/2014/main" val="3240952261"/>
                    </a:ext>
                  </a:extLst>
                </a:gridCol>
                <a:gridCol w="852616">
                  <a:extLst>
                    <a:ext uri="{9D8B030D-6E8A-4147-A177-3AD203B41FA5}">
                      <a16:colId xmlns:a16="http://schemas.microsoft.com/office/drawing/2014/main" val="560576493"/>
                    </a:ext>
                  </a:extLst>
                </a:gridCol>
                <a:gridCol w="742470">
                  <a:extLst>
                    <a:ext uri="{9D8B030D-6E8A-4147-A177-3AD203B41FA5}">
                      <a16:colId xmlns:a16="http://schemas.microsoft.com/office/drawing/2014/main" val="3238926007"/>
                    </a:ext>
                  </a:extLst>
                </a:gridCol>
              </a:tblGrid>
              <a:tr h="732307">
                <a:tc>
                  <a:txBody>
                    <a:bodyPr/>
                    <a:lstStyle/>
                    <a:p>
                      <a:r>
                        <a:rPr lang="en-CA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Customer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Description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Number of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Cumulati326ve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Customer 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707522"/>
                  </a:ext>
                </a:extLst>
              </a:tr>
              <a:tr h="386609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Platinum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Most recent buy , buys often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617029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Very Loyal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Most recent buy , buys often , spends large amount of money.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8249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Becoming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Relatively recent, bought more than once, spends large amount of money.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439337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Recent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Bought recently, not very often , average money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702819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Late Bloomer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 purchase recently, but RFM value higher than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1427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113737"/>
                  </a:ext>
                </a:extLst>
              </a:tr>
              <a:tr h="386609"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Potential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Bought recently, never bought before, spent small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54048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r>
                        <a:rPr lang="en-C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Losing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Purchases was a while ago, below average RFM </a:t>
                      </a:r>
                      <a:r>
                        <a:rPr lang="en-CA" dirty="0" err="1"/>
                        <a:t>vaue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7918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715731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Customers target and Methodology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BC11E76-B26F-4120-6D4E-7D97EDCCE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57651"/>
              </p:ext>
            </p:extLst>
          </p:nvPr>
        </p:nvGraphicFramePr>
        <p:xfrm>
          <a:off x="1308409" y="1228322"/>
          <a:ext cx="6694710" cy="22860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686143">
                  <a:extLst>
                    <a:ext uri="{9D8B030D-6E8A-4147-A177-3AD203B41FA5}">
                      <a16:colId xmlns:a16="http://schemas.microsoft.com/office/drawing/2014/main" val="3153511297"/>
                    </a:ext>
                  </a:extLst>
                </a:gridCol>
                <a:gridCol w="1218345">
                  <a:extLst>
                    <a:ext uri="{9D8B030D-6E8A-4147-A177-3AD203B41FA5}">
                      <a16:colId xmlns:a16="http://schemas.microsoft.com/office/drawing/2014/main" val="4014486526"/>
                    </a:ext>
                  </a:extLst>
                </a:gridCol>
                <a:gridCol w="2384931">
                  <a:extLst>
                    <a:ext uri="{9D8B030D-6E8A-4147-A177-3AD203B41FA5}">
                      <a16:colId xmlns:a16="http://schemas.microsoft.com/office/drawing/2014/main" val="4071610702"/>
                    </a:ext>
                  </a:extLst>
                </a:gridCol>
                <a:gridCol w="813739">
                  <a:extLst>
                    <a:ext uri="{9D8B030D-6E8A-4147-A177-3AD203B41FA5}">
                      <a16:colId xmlns:a16="http://schemas.microsoft.com/office/drawing/2014/main" val="3240952261"/>
                    </a:ext>
                  </a:extLst>
                </a:gridCol>
                <a:gridCol w="850727">
                  <a:extLst>
                    <a:ext uri="{9D8B030D-6E8A-4147-A177-3AD203B41FA5}">
                      <a16:colId xmlns:a16="http://schemas.microsoft.com/office/drawing/2014/main" val="560576493"/>
                    </a:ext>
                  </a:extLst>
                </a:gridCol>
                <a:gridCol w="740825">
                  <a:extLst>
                    <a:ext uri="{9D8B030D-6E8A-4147-A177-3AD203B41FA5}">
                      <a16:colId xmlns:a16="http://schemas.microsoft.com/office/drawing/2014/main" val="3238926007"/>
                    </a:ext>
                  </a:extLst>
                </a:gridCol>
              </a:tblGrid>
              <a:tr h="473659">
                <a:tc>
                  <a:txBody>
                    <a:bodyPr/>
                    <a:lstStyle/>
                    <a:p>
                      <a:r>
                        <a:rPr lang="en-CA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Customer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Description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Number of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Cumulati326ve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Customer 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707522"/>
                  </a:ext>
                </a:extLst>
              </a:tr>
              <a:tr h="267720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Platinum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Most recent buy , buys often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617029"/>
                  </a:ext>
                </a:extLst>
              </a:tr>
              <a:tr h="26772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Very Loyal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Most recent buy , buys often , spends large amount of money.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8249"/>
                  </a:ext>
                </a:extLst>
              </a:tr>
              <a:tr h="26772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Becoming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Relatively recent, bought more than once, spends large amount of money.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439337"/>
                  </a:ext>
                </a:extLst>
              </a:tr>
              <a:tr h="267720"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Recent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Bought recently, not very often , average money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70281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1490E0B-8581-D2FE-67A6-8FE16955451D}"/>
              </a:ext>
            </a:extLst>
          </p:cNvPr>
          <p:cNvSpPr txBox="1"/>
          <p:nvPr/>
        </p:nvSpPr>
        <p:spPr>
          <a:xfrm>
            <a:off x="205025" y="3665034"/>
            <a:ext cx="8686214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CA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Filter through the top 1000 customers by assigning the condition discussed in the table above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CA" dirty="0"/>
              <a:t>The 1000 customers discovered would have bought </a:t>
            </a:r>
            <a:r>
              <a:rPr lang="en-CA" dirty="0" err="1"/>
              <a:t>recently,they</a:t>
            </a:r>
            <a:r>
              <a:rPr lang="en-CA" dirty="0"/>
              <a:t> have bought very frequently in the past and tend to spend more than other customers.</a:t>
            </a:r>
            <a:endParaRPr kumimoji="0" lang="en-CA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461233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CA" dirty="0"/>
              <a:t>Thank you 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871</Words>
  <Application>Microsoft Office PowerPoint</Application>
  <PresentationFormat>On-screen Show (16:9)</PresentationFormat>
  <Paragraphs>142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Monica Sethuraman</cp:lastModifiedBy>
  <cp:revision>1</cp:revision>
  <dcterms:modified xsi:type="dcterms:W3CDTF">2023-02-05T21:52:29Z</dcterms:modified>
</cp:coreProperties>
</file>