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3" r:id="rId5"/>
    <p:sldId id="276" r:id="rId6"/>
    <p:sldId id="280" r:id="rId7"/>
    <p:sldId id="279" r:id="rId8"/>
    <p:sldId id="282" r:id="rId9"/>
    <p:sldId id="278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5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B18C8-F842-2847-BE20-AE6D7A1AA8D3}" type="presOf" srcId="{FFF8F105-7544-6246-8E26-92C3C6582802}" destId="{932020CA-DD87-034E-892F-7240B97A33F4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AD0917C2-B1C9-C54E-ABC9-693CD1C8B69C}" type="presOf" srcId="{C31672CD-A6DA-0947-88DC-4AC475C7D94C}" destId="{4688A66D-FCFF-B74B-9D85-CF9CEE7BE925}" srcOrd="0" destOrd="0" presId="urn:microsoft.com/office/officeart/2005/8/layout/vProcess5"/>
    <dgm:cxn modelId="{37C78456-CE81-0E4E-9883-9A00A41A6C7C}" type="presOf" srcId="{807A1DB1-303A-3645-9D61-5ABFB53468DF}" destId="{3EC282C0-3B33-AC43-B3C9-EEF6EDEFBD7A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65BCDBCE-FB67-D84D-AB26-7B82DCF2A56F}" type="presOf" srcId="{3DA9F03A-58B3-6E42-97B6-C82F6BE4AC02}" destId="{C4B592D7-4E5A-B64E-BF10-A30B3260B69F}" srcOrd="0" destOrd="0" presId="urn:microsoft.com/office/officeart/2005/8/layout/vProcess5"/>
    <dgm:cxn modelId="{BF5A2CC4-99FD-0247-8BA7-994D11F77262}" type="presOf" srcId="{A90563CB-9AA7-7A4F-A2D3-1833EB33F096}" destId="{D0761090-07EF-BD47-B071-397EFFE7E36F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2BCD3C3D-2973-5542-B548-55C52DFF56B1}" type="presOf" srcId="{692F79ED-0479-1D41-BA06-C21777F69308}" destId="{3B11D3C1-FD2C-6249-B36E-6FF0759A07A8}" srcOrd="1" destOrd="0" presId="urn:microsoft.com/office/officeart/2005/8/layout/vProcess5"/>
    <dgm:cxn modelId="{9AC5E726-E2A3-4A4E-98D8-8E5C8028A970}" type="presOf" srcId="{FFF8F105-7544-6246-8E26-92C3C6582802}" destId="{BA6C3F20-179C-0F49-AC99-48D8818599E0}" srcOrd="0" destOrd="0" presId="urn:microsoft.com/office/officeart/2005/8/layout/vProcess5"/>
    <dgm:cxn modelId="{72CCB5C1-501A-AB41-8CBB-39A2572C42C8}" type="presOf" srcId="{692F79ED-0479-1D41-BA06-C21777F69308}" destId="{A3BF7273-3BEC-A246-BDA7-7AF3F91C0396}" srcOrd="0" destOrd="0" presId="urn:microsoft.com/office/officeart/2005/8/layout/vProcess5"/>
    <dgm:cxn modelId="{D915CBF8-CE81-044A-B12A-D315F85F86C1}" type="presOf" srcId="{A90563CB-9AA7-7A4F-A2D3-1833EB33F096}" destId="{4DFCC841-CB5F-4C46-9594-2A7DE8DC21A1}" srcOrd="1" destOrd="0" presId="urn:microsoft.com/office/officeart/2005/8/layout/vProcess5"/>
    <dgm:cxn modelId="{289EF0AB-A98A-DF4E-8F00-E467DBF68576}" type="presParOf" srcId="{C4B592D7-4E5A-B64E-BF10-A30B3260B69F}" destId="{4BB2A4A9-8C7A-474F-8689-FB35A9AA34A9}" srcOrd="0" destOrd="0" presId="urn:microsoft.com/office/officeart/2005/8/layout/vProcess5"/>
    <dgm:cxn modelId="{174A6661-8F40-4A49-A66F-947562C7E983}" type="presParOf" srcId="{C4B592D7-4E5A-B64E-BF10-A30B3260B69F}" destId="{A3BF7273-3BEC-A246-BDA7-7AF3F91C0396}" srcOrd="1" destOrd="0" presId="urn:microsoft.com/office/officeart/2005/8/layout/vProcess5"/>
    <dgm:cxn modelId="{FFDE6F14-54C9-E046-B8E4-AEC1AEE4A216}" type="presParOf" srcId="{C4B592D7-4E5A-B64E-BF10-A30B3260B69F}" destId="{BA6C3F20-179C-0F49-AC99-48D8818599E0}" srcOrd="2" destOrd="0" presId="urn:microsoft.com/office/officeart/2005/8/layout/vProcess5"/>
    <dgm:cxn modelId="{B0FE6936-FDB9-0D49-924A-0D098B8AD5AF}" type="presParOf" srcId="{C4B592D7-4E5A-B64E-BF10-A30B3260B69F}" destId="{D0761090-07EF-BD47-B071-397EFFE7E36F}" srcOrd="3" destOrd="0" presId="urn:microsoft.com/office/officeart/2005/8/layout/vProcess5"/>
    <dgm:cxn modelId="{383DA628-03D0-D04E-8FC9-2FCA64B69D07}" type="presParOf" srcId="{C4B592D7-4E5A-B64E-BF10-A30B3260B69F}" destId="{3EC282C0-3B33-AC43-B3C9-EEF6EDEFBD7A}" srcOrd="4" destOrd="0" presId="urn:microsoft.com/office/officeart/2005/8/layout/vProcess5"/>
    <dgm:cxn modelId="{12D72FF6-9D26-9743-9AEA-B7F00FCC3240}" type="presParOf" srcId="{C4B592D7-4E5A-B64E-BF10-A30B3260B69F}" destId="{4688A66D-FCFF-B74B-9D85-CF9CEE7BE925}" srcOrd="5" destOrd="0" presId="urn:microsoft.com/office/officeart/2005/8/layout/vProcess5"/>
    <dgm:cxn modelId="{788B0611-F48A-EF41-BE62-369D3CEEF954}" type="presParOf" srcId="{C4B592D7-4E5A-B64E-BF10-A30B3260B69F}" destId="{3B11D3C1-FD2C-6249-B36E-6FF0759A07A8}" srcOrd="6" destOrd="0" presId="urn:microsoft.com/office/officeart/2005/8/layout/vProcess5"/>
    <dgm:cxn modelId="{83C904E8-4ABA-1947-AA4F-BB23C7D1718D}" type="presParOf" srcId="{C4B592D7-4E5A-B64E-BF10-A30B3260B69F}" destId="{932020CA-DD87-034E-892F-7240B97A33F4}" srcOrd="7" destOrd="0" presId="urn:microsoft.com/office/officeart/2005/8/layout/vProcess5"/>
    <dgm:cxn modelId="{4DE067A8-BE2B-8545-AB8D-5EC2AB8434DE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05/09/16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De novo</a:t>
            </a:r>
            <a:r>
              <a:rPr lang="en-GB" dirty="0" smtClean="0"/>
              <a:t> assembly of short reads using Velvet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Adapted from 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/>
              <a:t>University of </a:t>
            </a:r>
            <a:r>
              <a:rPr lang="en-GB" dirty="0" smtClean="0"/>
              <a:t>Birmingham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9920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9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3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2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evidence</a:t>
            </a:r>
          </a:p>
          <a:p>
            <a:r>
              <a:rPr lang="en-GB" dirty="0" smtClean="0"/>
              <a:t>Allow Velvet to guess</a:t>
            </a:r>
          </a:p>
          <a:p>
            <a:r>
              <a:rPr lang="en-GB" dirty="0" smtClean="0"/>
              <a:t>Map reads and calculate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Orientation different</a:t>
            </a:r>
          </a:p>
          <a:p>
            <a:r>
              <a:rPr lang="en-GB" dirty="0" smtClean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PE =&gt; insert &lt;=</a:t>
            </a:r>
          </a:p>
          <a:p>
            <a:r>
              <a:rPr lang="en-GB" dirty="0" smtClean="0"/>
              <a:t>mate-pair &lt;= insert =&gt;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first short read assemblers</a:t>
            </a:r>
          </a:p>
          <a:p>
            <a:r>
              <a:rPr lang="en-GB" dirty="0" smtClean="0"/>
              <a:t>Developed by Daniel </a:t>
            </a:r>
            <a:r>
              <a:rPr lang="en-GB" dirty="0" err="1" smtClean="0"/>
              <a:t>Zerbino</a:t>
            </a:r>
            <a:r>
              <a:rPr lang="en-GB" dirty="0" smtClean="0"/>
              <a:t> of EBI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de </a:t>
            </a:r>
            <a:r>
              <a:rPr lang="en-GB" i="1" dirty="0" err="1" smtClean="0"/>
              <a:t>Bruijn</a:t>
            </a:r>
            <a:r>
              <a:rPr lang="en-GB" i="1" dirty="0" smtClean="0"/>
              <a:t> </a:t>
            </a:r>
            <a:r>
              <a:rPr lang="en-GB" dirty="0" smtClean="0"/>
              <a:t>graph assembler, like:</a:t>
            </a:r>
          </a:p>
          <a:p>
            <a:pPr lvl="1"/>
            <a:r>
              <a:rPr lang="en-GB" dirty="0" err="1" smtClean="0"/>
              <a:t>SOAPdenovo</a:t>
            </a:r>
            <a:endParaRPr lang="en-GB" dirty="0" smtClean="0"/>
          </a:p>
          <a:p>
            <a:pPr lvl="1"/>
            <a:r>
              <a:rPr lang="en-GB" dirty="0" smtClean="0"/>
              <a:t>ABYSS</a:t>
            </a:r>
          </a:p>
          <a:p>
            <a:pPr lvl="1"/>
            <a:r>
              <a:rPr lang="en-GB" dirty="0" smtClean="0"/>
              <a:t>ALLPATHS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mers</a:t>
            </a:r>
            <a:r>
              <a:rPr lang="en-GB" dirty="0" smtClean="0"/>
              <a:t> again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59723" y="2276872"/>
            <a:ext cx="159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</a:rPr>
              <a:t>GACCTACA</a:t>
            </a:r>
          </a:p>
          <a:p>
            <a:r>
              <a:rPr lang="en-US" sz="2000" dirty="0" smtClean="0">
                <a:latin typeface="Courier"/>
              </a:rPr>
              <a:t>GAC</a:t>
            </a:r>
          </a:p>
          <a:p>
            <a:r>
              <a:rPr lang="en-US" sz="2000" dirty="0" smtClean="0">
                <a:latin typeface="Courier"/>
              </a:rPr>
              <a:t> ACC</a:t>
            </a:r>
          </a:p>
          <a:p>
            <a:r>
              <a:rPr lang="en-US" sz="2000" dirty="0" smtClean="0">
                <a:latin typeface="Courier"/>
              </a:rPr>
              <a:t>  CCT</a:t>
            </a:r>
          </a:p>
          <a:p>
            <a:r>
              <a:rPr lang="en-US" sz="2000" dirty="0" smtClean="0">
                <a:latin typeface="Courier"/>
              </a:rPr>
              <a:t>   CTA</a:t>
            </a:r>
          </a:p>
          <a:p>
            <a:r>
              <a:rPr lang="en-US" sz="2000" dirty="0" smtClean="0">
                <a:latin typeface="Courier"/>
              </a:rPr>
              <a:t>    TAC</a:t>
            </a:r>
          </a:p>
          <a:p>
            <a:r>
              <a:rPr lang="en-US" sz="2000" dirty="0" smtClean="0">
                <a:latin typeface="Courier"/>
              </a:rPr>
              <a:t>     ACA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3616" y="2315368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7704" y="3181736"/>
            <a:ext cx="152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K-</a:t>
            </a:r>
            <a:r>
              <a:rPr lang="en-US" sz="2000" dirty="0" err="1" smtClean="0"/>
              <a:t>mers</a:t>
            </a:r>
            <a:r>
              <a:rPr lang="en-US" sz="2000" dirty="0" smtClean="0"/>
              <a:t> (K=3)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59480" y="4492863"/>
            <a:ext cx="201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K-1 bases overlap</a:t>
            </a:r>
            <a:endParaRPr lang="en-US" sz="2000" dirty="0"/>
          </a:p>
        </p:txBody>
      </p:sp>
      <p:sp>
        <p:nvSpPr>
          <p:cNvPr id="8" name="Left Bracket 7"/>
          <p:cNvSpPr/>
          <p:nvPr/>
        </p:nvSpPr>
        <p:spPr>
          <a:xfrm>
            <a:off x="2259723" y="2684700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" name="Group 8"/>
          <p:cNvGrpSpPr/>
          <p:nvPr/>
        </p:nvGrpSpPr>
        <p:grpSpPr>
          <a:xfrm>
            <a:off x="4414345" y="2662068"/>
            <a:ext cx="3630449" cy="1077310"/>
            <a:chOff x="4414345" y="3926036"/>
            <a:chExt cx="3630449" cy="107731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79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 </a:t>
              </a:r>
              <a:r>
                <a:rPr lang="en-US" sz="2000" dirty="0" err="1" smtClean="0"/>
                <a:t>Bruijn</a:t>
              </a:r>
              <a:r>
                <a:rPr lang="en-US" sz="2000" dirty="0" smtClean="0"/>
                <a:t> graph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k-</a:t>
            </a:r>
            <a:r>
              <a:rPr lang="en-GB" dirty="0" err="1" smtClean="0"/>
              <a:t>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Plotting k-</a:t>
            </a:r>
            <a:r>
              <a:rPr lang="en-GB" dirty="0" err="1" smtClean="0"/>
              <a:t>mer</a:t>
            </a:r>
            <a:r>
              <a:rPr lang="en-GB" dirty="0" smtClean="0"/>
              <a:t> frequencies is a quick and easy way of: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Estimating genome size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Seeing copy number variation in genome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Estimating sequence read error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Planning a short-read assembly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805439"/>
            <a:ext cx="5544616" cy="5052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no magical value of k</a:t>
            </a:r>
          </a:p>
          <a:p>
            <a:endParaRPr lang="en-GB" sz="2400" dirty="0" smtClean="0"/>
          </a:p>
          <a:p>
            <a:r>
              <a:rPr lang="en-GB" sz="2400" dirty="0" smtClean="0"/>
              <a:t>Depends on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read length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sequencing error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rate of polymorphism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coverage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2504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Some rules:</a:t>
            </a:r>
          </a:p>
          <a:p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k must be less than the read length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k can't be an even number (can produce palindromes)</a:t>
            </a:r>
          </a:p>
        </p:txBody>
      </p:sp>
    </p:spTree>
    <p:extLst>
      <p:ext uri="{BB962C8B-B14F-4D97-AF65-F5344CB8AC3E}">
        <p14:creationId xmlns:p14="http://schemas.microsoft.com/office/powerpoint/2010/main" val="24815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424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Bigger </a:t>
            </a:r>
            <a:r>
              <a:rPr lang="en-GB" sz="2400" i="1" dirty="0" smtClean="0"/>
              <a:t>k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Solves more repeats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fewer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lower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Lower </a:t>
            </a:r>
            <a:r>
              <a:rPr lang="en-GB" sz="2400" i="1" dirty="0" smtClean="0"/>
              <a:t>k</a:t>
            </a:r>
            <a:endParaRPr lang="en-GB" sz="2400" dirty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more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higher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Bruijn</a:t>
            </a:r>
            <a:r>
              <a:rPr lang="en-GB" dirty="0" smtClean="0"/>
              <a:t> Graphs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409</Words>
  <Application>Microsoft Macintosh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 novo assembly of short reads using Velvet</vt:lpstr>
      <vt:lpstr>Velvet</vt:lpstr>
      <vt:lpstr>K-mers again</vt:lpstr>
      <vt:lpstr>Counting k-mers</vt:lpstr>
      <vt:lpstr>Idealised k-mer plot</vt:lpstr>
      <vt:lpstr>K-mers and K</vt:lpstr>
      <vt:lpstr>K-mers and K</vt:lpstr>
      <vt:lpstr>K-mers and K</vt:lpstr>
      <vt:lpstr>de Bruijn Graphs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Insert size</vt:lpstr>
      <vt:lpstr>Mate-pair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Alexander  Nederbragt</cp:lastModifiedBy>
  <cp:revision>84</cp:revision>
  <dcterms:created xsi:type="dcterms:W3CDTF">2011-10-24T10:47:03Z</dcterms:created>
  <dcterms:modified xsi:type="dcterms:W3CDTF">2016-09-05T09:02:53Z</dcterms:modified>
</cp:coreProperties>
</file>