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A862AE-C951-3343-AA5E-A47FC2B94926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5685D1EA-9742-0747-98C9-352586E26969}">
      <dgm:prSet phldrT="[Text]"/>
      <dgm:spPr/>
      <dgm:t>
        <a:bodyPr/>
        <a:lstStyle/>
        <a:p>
          <a:r>
            <a:rPr lang="en-US" dirty="0" smtClean="0"/>
            <a:t>Sample</a:t>
          </a:r>
          <a:endParaRPr lang="en-US" dirty="0"/>
        </a:p>
      </dgm:t>
    </dgm:pt>
    <dgm:pt modelId="{E82B02D1-ED36-EC44-ADA1-97E3508E4BEE}" type="parTrans" cxnId="{00C0B89B-C170-6A46-88F7-6C4FEBA2639C}">
      <dgm:prSet/>
      <dgm:spPr/>
      <dgm:t>
        <a:bodyPr/>
        <a:lstStyle/>
        <a:p>
          <a:endParaRPr lang="en-US"/>
        </a:p>
      </dgm:t>
    </dgm:pt>
    <dgm:pt modelId="{618E43E5-726C-A84B-B8FC-2B90ADACF3A3}" type="sibTrans" cxnId="{00C0B89B-C170-6A46-88F7-6C4FEBA2639C}">
      <dgm:prSet/>
      <dgm:spPr/>
      <dgm:t>
        <a:bodyPr/>
        <a:lstStyle/>
        <a:p>
          <a:endParaRPr lang="en-US"/>
        </a:p>
      </dgm:t>
    </dgm:pt>
    <dgm:pt modelId="{892082E3-E2B8-B243-9D27-A9D68B2A0A6F}">
      <dgm:prSet phldrT="[Text]"/>
      <dgm:spPr/>
      <dgm:t>
        <a:bodyPr/>
        <a:lstStyle/>
        <a:p>
          <a:r>
            <a:rPr lang="en-US" dirty="0" smtClean="0"/>
            <a:t>Reads</a:t>
          </a:r>
          <a:endParaRPr lang="en-US" dirty="0"/>
        </a:p>
      </dgm:t>
    </dgm:pt>
    <dgm:pt modelId="{D712BD59-C116-C141-BFCC-C238ECCDF6AD}" type="parTrans" cxnId="{BC2302D9-FACA-EB42-A64C-9CBEB55F8B4B}">
      <dgm:prSet/>
      <dgm:spPr/>
      <dgm:t>
        <a:bodyPr/>
        <a:lstStyle/>
        <a:p>
          <a:endParaRPr lang="en-US"/>
        </a:p>
      </dgm:t>
    </dgm:pt>
    <dgm:pt modelId="{C907EB1E-FBAF-2E4D-BA97-92D24D023D67}" type="sibTrans" cxnId="{BC2302D9-FACA-EB42-A64C-9CBEB55F8B4B}">
      <dgm:prSet/>
      <dgm:spPr/>
      <dgm:t>
        <a:bodyPr/>
        <a:lstStyle/>
        <a:p>
          <a:endParaRPr lang="en-US"/>
        </a:p>
      </dgm:t>
    </dgm:pt>
    <dgm:pt modelId="{14E26BB5-FC2B-FF42-88BE-7C16A3D1556A}">
      <dgm:prSet phldrT="[Text]"/>
      <dgm:spPr/>
      <dgm:t>
        <a:bodyPr/>
        <a:lstStyle/>
        <a:p>
          <a:r>
            <a:rPr lang="en-US" dirty="0" smtClean="0"/>
            <a:t>Genome assembly</a:t>
          </a:r>
          <a:endParaRPr lang="en-US" dirty="0"/>
        </a:p>
      </dgm:t>
    </dgm:pt>
    <dgm:pt modelId="{C3DA2391-8E8C-5045-8206-AEF93A3A0B16}" type="parTrans" cxnId="{B3AA005E-7064-B64A-A9DF-94D43A154E7A}">
      <dgm:prSet/>
      <dgm:spPr/>
      <dgm:t>
        <a:bodyPr/>
        <a:lstStyle/>
        <a:p>
          <a:endParaRPr lang="en-US"/>
        </a:p>
      </dgm:t>
    </dgm:pt>
    <dgm:pt modelId="{3A11A08D-79F1-134C-AB5E-DEEE8FCDEDDC}" type="sibTrans" cxnId="{B3AA005E-7064-B64A-A9DF-94D43A154E7A}">
      <dgm:prSet/>
      <dgm:spPr/>
      <dgm:t>
        <a:bodyPr/>
        <a:lstStyle/>
        <a:p>
          <a:endParaRPr lang="en-US"/>
        </a:p>
      </dgm:t>
    </dgm:pt>
    <dgm:pt modelId="{0E444195-E51D-C44B-804E-BABE290E1C7A}">
      <dgm:prSet phldrT="[Text]"/>
      <dgm:spPr/>
      <dgm:t>
        <a:bodyPr/>
        <a:lstStyle/>
        <a:p>
          <a:r>
            <a:rPr lang="en-US" dirty="0" smtClean="0"/>
            <a:t>DNA</a:t>
          </a:r>
          <a:endParaRPr lang="en-US" dirty="0"/>
        </a:p>
      </dgm:t>
    </dgm:pt>
    <dgm:pt modelId="{A0BFA355-6B58-474A-B8D1-2CBD08722FE1}" type="parTrans" cxnId="{6ADC6688-2D46-B745-BAC2-C00E8924E219}">
      <dgm:prSet/>
      <dgm:spPr/>
      <dgm:t>
        <a:bodyPr/>
        <a:lstStyle/>
        <a:p>
          <a:endParaRPr lang="en-US"/>
        </a:p>
      </dgm:t>
    </dgm:pt>
    <dgm:pt modelId="{14E08E45-4E10-1948-AF4E-94217F56E628}" type="sibTrans" cxnId="{6ADC6688-2D46-B745-BAC2-C00E8924E219}">
      <dgm:prSet/>
      <dgm:spPr/>
      <dgm:t>
        <a:bodyPr/>
        <a:lstStyle/>
        <a:p>
          <a:endParaRPr lang="en-US"/>
        </a:p>
      </dgm:t>
    </dgm:pt>
    <dgm:pt modelId="{E2E308DF-114F-7E4F-A8E2-A9D9A11B879B}" type="pres">
      <dgm:prSet presAssocID="{67A862AE-C951-3343-AA5E-A47FC2B94926}" presName="Name0" presStyleCnt="0">
        <dgm:presLayoutVars>
          <dgm:dir/>
          <dgm:resizeHandles val="exact"/>
        </dgm:presLayoutVars>
      </dgm:prSet>
      <dgm:spPr/>
    </dgm:pt>
    <dgm:pt modelId="{9319FB2F-583D-D241-B2D0-B56FD1A88687}" type="pres">
      <dgm:prSet presAssocID="{5685D1EA-9742-0747-98C9-352586E2696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116AEB-E7BC-F241-8ED8-AA503F9BA8AE}" type="pres">
      <dgm:prSet presAssocID="{618E43E5-726C-A84B-B8FC-2B90ADACF3A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EFD9B8A-AD90-6649-9BD2-063CD1CA0BC5}" type="pres">
      <dgm:prSet presAssocID="{618E43E5-726C-A84B-B8FC-2B90ADACF3A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03F20CBF-EB8B-6A4A-9302-6E61DA82C743}" type="pres">
      <dgm:prSet presAssocID="{0E444195-E51D-C44B-804E-BABE290E1C7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A10FCA-4C38-B84B-AD2C-BC0C1CF2CDA0}" type="pres">
      <dgm:prSet presAssocID="{14E08E45-4E10-1948-AF4E-94217F56E62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513467A-18B2-A946-8085-523E61ADAB65}" type="pres">
      <dgm:prSet presAssocID="{14E08E45-4E10-1948-AF4E-94217F56E62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952AA36-53A1-0A47-8E41-AD8F9DAC2CF1}" type="pres">
      <dgm:prSet presAssocID="{892082E3-E2B8-B243-9D27-A9D68B2A0A6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6305F4-9AE4-524D-9455-A7F5EE4EE610}" type="pres">
      <dgm:prSet presAssocID="{C907EB1E-FBAF-2E4D-BA97-92D24D023D6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97A1A0A-EFE7-7948-A8DE-F5E41047AE91}" type="pres">
      <dgm:prSet presAssocID="{C907EB1E-FBAF-2E4D-BA97-92D24D023D6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9C77E50-B2DB-2541-89F5-36CED1B7D6BA}" type="pres">
      <dgm:prSet presAssocID="{14E26BB5-FC2B-FF42-88BE-7C16A3D1556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39D6BB-D1C1-F94F-A422-B0B396F87FCD}" type="presOf" srcId="{892082E3-E2B8-B243-9D27-A9D68B2A0A6F}" destId="{1952AA36-53A1-0A47-8E41-AD8F9DAC2CF1}" srcOrd="0" destOrd="0" presId="urn:microsoft.com/office/officeart/2005/8/layout/process1"/>
    <dgm:cxn modelId="{D31A47E1-6772-6A42-9218-05833649CB09}" type="presOf" srcId="{67A862AE-C951-3343-AA5E-A47FC2B94926}" destId="{E2E308DF-114F-7E4F-A8E2-A9D9A11B879B}" srcOrd="0" destOrd="0" presId="urn:microsoft.com/office/officeart/2005/8/layout/process1"/>
    <dgm:cxn modelId="{6ADC6688-2D46-B745-BAC2-C00E8924E219}" srcId="{67A862AE-C951-3343-AA5E-A47FC2B94926}" destId="{0E444195-E51D-C44B-804E-BABE290E1C7A}" srcOrd="1" destOrd="0" parTransId="{A0BFA355-6B58-474A-B8D1-2CBD08722FE1}" sibTransId="{14E08E45-4E10-1948-AF4E-94217F56E628}"/>
    <dgm:cxn modelId="{BC2302D9-FACA-EB42-A64C-9CBEB55F8B4B}" srcId="{67A862AE-C951-3343-AA5E-A47FC2B94926}" destId="{892082E3-E2B8-B243-9D27-A9D68B2A0A6F}" srcOrd="2" destOrd="0" parTransId="{D712BD59-C116-C141-BFCC-C238ECCDF6AD}" sibTransId="{C907EB1E-FBAF-2E4D-BA97-92D24D023D67}"/>
    <dgm:cxn modelId="{B533BDB4-5788-334D-A7B7-3199C4C34C04}" type="presOf" srcId="{618E43E5-726C-A84B-B8FC-2B90ADACF3A3}" destId="{2EFD9B8A-AD90-6649-9BD2-063CD1CA0BC5}" srcOrd="1" destOrd="0" presId="urn:microsoft.com/office/officeart/2005/8/layout/process1"/>
    <dgm:cxn modelId="{65FDD1EC-F5F6-BC41-93DB-067CB1561E0E}" type="presOf" srcId="{618E43E5-726C-A84B-B8FC-2B90ADACF3A3}" destId="{45116AEB-E7BC-F241-8ED8-AA503F9BA8AE}" srcOrd="0" destOrd="0" presId="urn:microsoft.com/office/officeart/2005/8/layout/process1"/>
    <dgm:cxn modelId="{0C98A9ED-879D-4545-B4AE-0A77E2D39996}" type="presOf" srcId="{5685D1EA-9742-0747-98C9-352586E26969}" destId="{9319FB2F-583D-D241-B2D0-B56FD1A88687}" srcOrd="0" destOrd="0" presId="urn:microsoft.com/office/officeart/2005/8/layout/process1"/>
    <dgm:cxn modelId="{F612F0A6-7421-7044-B8FA-EA3370FFE2D9}" type="presOf" srcId="{0E444195-E51D-C44B-804E-BABE290E1C7A}" destId="{03F20CBF-EB8B-6A4A-9302-6E61DA82C743}" srcOrd="0" destOrd="0" presId="urn:microsoft.com/office/officeart/2005/8/layout/process1"/>
    <dgm:cxn modelId="{4B6C9D50-E034-3446-AA17-752D4E991C36}" type="presOf" srcId="{14E08E45-4E10-1948-AF4E-94217F56E628}" destId="{7513467A-18B2-A946-8085-523E61ADAB65}" srcOrd="1" destOrd="0" presId="urn:microsoft.com/office/officeart/2005/8/layout/process1"/>
    <dgm:cxn modelId="{2EF1ED7A-B7D1-B642-A148-0E4AAAE3BA45}" type="presOf" srcId="{14E26BB5-FC2B-FF42-88BE-7C16A3D1556A}" destId="{69C77E50-B2DB-2541-89F5-36CED1B7D6BA}" srcOrd="0" destOrd="0" presId="urn:microsoft.com/office/officeart/2005/8/layout/process1"/>
    <dgm:cxn modelId="{B3AA005E-7064-B64A-A9DF-94D43A154E7A}" srcId="{67A862AE-C951-3343-AA5E-A47FC2B94926}" destId="{14E26BB5-FC2B-FF42-88BE-7C16A3D1556A}" srcOrd="3" destOrd="0" parTransId="{C3DA2391-8E8C-5045-8206-AEF93A3A0B16}" sibTransId="{3A11A08D-79F1-134C-AB5E-DEEE8FCDEDDC}"/>
    <dgm:cxn modelId="{107D9077-6B3D-454C-B18F-76063958E4A4}" type="presOf" srcId="{14E08E45-4E10-1948-AF4E-94217F56E628}" destId="{7FA10FCA-4C38-B84B-AD2C-BC0C1CF2CDA0}" srcOrd="0" destOrd="0" presId="urn:microsoft.com/office/officeart/2005/8/layout/process1"/>
    <dgm:cxn modelId="{CD8E4F11-414D-8D48-B97E-816FD3F447CD}" type="presOf" srcId="{C907EB1E-FBAF-2E4D-BA97-92D24D023D67}" destId="{197A1A0A-EFE7-7948-A8DE-F5E41047AE91}" srcOrd="1" destOrd="0" presId="urn:microsoft.com/office/officeart/2005/8/layout/process1"/>
    <dgm:cxn modelId="{00C0B89B-C170-6A46-88F7-6C4FEBA2639C}" srcId="{67A862AE-C951-3343-AA5E-A47FC2B94926}" destId="{5685D1EA-9742-0747-98C9-352586E26969}" srcOrd="0" destOrd="0" parTransId="{E82B02D1-ED36-EC44-ADA1-97E3508E4BEE}" sibTransId="{618E43E5-726C-A84B-B8FC-2B90ADACF3A3}"/>
    <dgm:cxn modelId="{E982980A-CE13-2C43-8897-10275BF95A15}" type="presOf" srcId="{C907EB1E-FBAF-2E4D-BA97-92D24D023D67}" destId="{4F6305F4-9AE4-524D-9455-A7F5EE4EE610}" srcOrd="0" destOrd="0" presId="urn:microsoft.com/office/officeart/2005/8/layout/process1"/>
    <dgm:cxn modelId="{1E5918E8-3837-424F-A3C1-9EB8DFAFD193}" type="presParOf" srcId="{E2E308DF-114F-7E4F-A8E2-A9D9A11B879B}" destId="{9319FB2F-583D-D241-B2D0-B56FD1A88687}" srcOrd="0" destOrd="0" presId="urn:microsoft.com/office/officeart/2005/8/layout/process1"/>
    <dgm:cxn modelId="{7579BBF1-E600-EE4E-A874-801CD96F1CEC}" type="presParOf" srcId="{E2E308DF-114F-7E4F-A8E2-A9D9A11B879B}" destId="{45116AEB-E7BC-F241-8ED8-AA503F9BA8AE}" srcOrd="1" destOrd="0" presId="urn:microsoft.com/office/officeart/2005/8/layout/process1"/>
    <dgm:cxn modelId="{18D13D7B-C7F9-CD4B-8096-3527F1EB5422}" type="presParOf" srcId="{45116AEB-E7BC-F241-8ED8-AA503F9BA8AE}" destId="{2EFD9B8A-AD90-6649-9BD2-063CD1CA0BC5}" srcOrd="0" destOrd="0" presId="urn:microsoft.com/office/officeart/2005/8/layout/process1"/>
    <dgm:cxn modelId="{260EF37F-3728-7046-A1D7-A32005E0052E}" type="presParOf" srcId="{E2E308DF-114F-7E4F-A8E2-A9D9A11B879B}" destId="{03F20CBF-EB8B-6A4A-9302-6E61DA82C743}" srcOrd="2" destOrd="0" presId="urn:microsoft.com/office/officeart/2005/8/layout/process1"/>
    <dgm:cxn modelId="{A34652D9-209D-5945-8CC7-150806358151}" type="presParOf" srcId="{E2E308DF-114F-7E4F-A8E2-A9D9A11B879B}" destId="{7FA10FCA-4C38-B84B-AD2C-BC0C1CF2CDA0}" srcOrd="3" destOrd="0" presId="urn:microsoft.com/office/officeart/2005/8/layout/process1"/>
    <dgm:cxn modelId="{6F84413D-9ADE-6A45-A05F-10D551BD6609}" type="presParOf" srcId="{7FA10FCA-4C38-B84B-AD2C-BC0C1CF2CDA0}" destId="{7513467A-18B2-A946-8085-523E61ADAB65}" srcOrd="0" destOrd="0" presId="urn:microsoft.com/office/officeart/2005/8/layout/process1"/>
    <dgm:cxn modelId="{9ADDF9A1-9976-8A40-999D-77902FF79C1B}" type="presParOf" srcId="{E2E308DF-114F-7E4F-A8E2-A9D9A11B879B}" destId="{1952AA36-53A1-0A47-8E41-AD8F9DAC2CF1}" srcOrd="4" destOrd="0" presId="urn:microsoft.com/office/officeart/2005/8/layout/process1"/>
    <dgm:cxn modelId="{0956D740-D7D8-364D-A622-10D8AC912584}" type="presParOf" srcId="{E2E308DF-114F-7E4F-A8E2-A9D9A11B879B}" destId="{4F6305F4-9AE4-524D-9455-A7F5EE4EE610}" srcOrd="5" destOrd="0" presId="urn:microsoft.com/office/officeart/2005/8/layout/process1"/>
    <dgm:cxn modelId="{D2DADFF5-6313-0745-88AC-B4690255ECA2}" type="presParOf" srcId="{4F6305F4-9AE4-524D-9455-A7F5EE4EE610}" destId="{197A1A0A-EFE7-7948-A8DE-F5E41047AE91}" srcOrd="0" destOrd="0" presId="urn:microsoft.com/office/officeart/2005/8/layout/process1"/>
    <dgm:cxn modelId="{E15D17AD-81B9-4C4B-8FB7-20DFB998DF68}" type="presParOf" srcId="{E2E308DF-114F-7E4F-A8E2-A9D9A11B879B}" destId="{69C77E50-B2DB-2541-89F5-36CED1B7D6B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9FB2F-583D-D241-B2D0-B56FD1A88687}">
      <dsp:nvSpPr>
        <dsp:cNvPr id="0" name=""/>
        <dsp:cNvSpPr/>
      </dsp:nvSpPr>
      <dsp:spPr>
        <a:xfrm>
          <a:off x="3452" y="1579100"/>
          <a:ext cx="1509664" cy="9057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Sample</a:t>
          </a:r>
          <a:endParaRPr lang="en-US" sz="2400" kern="1200" dirty="0"/>
        </a:p>
      </dsp:txBody>
      <dsp:txXfrm>
        <a:off x="29982" y="1605630"/>
        <a:ext cx="1456604" cy="852738"/>
      </dsp:txXfrm>
    </dsp:sp>
    <dsp:sp modelId="{45116AEB-E7BC-F241-8ED8-AA503F9BA8AE}">
      <dsp:nvSpPr>
        <dsp:cNvPr id="0" name=""/>
        <dsp:cNvSpPr/>
      </dsp:nvSpPr>
      <dsp:spPr>
        <a:xfrm>
          <a:off x="1664083" y="1844801"/>
          <a:ext cx="320048" cy="3743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664083" y="1919680"/>
        <a:ext cx="224034" cy="224638"/>
      </dsp:txXfrm>
    </dsp:sp>
    <dsp:sp modelId="{03F20CBF-EB8B-6A4A-9302-6E61DA82C743}">
      <dsp:nvSpPr>
        <dsp:cNvPr id="0" name=""/>
        <dsp:cNvSpPr/>
      </dsp:nvSpPr>
      <dsp:spPr>
        <a:xfrm>
          <a:off x="2116983" y="1579100"/>
          <a:ext cx="1509664" cy="9057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DNA</a:t>
          </a:r>
          <a:endParaRPr lang="en-US" sz="2400" kern="1200" dirty="0"/>
        </a:p>
      </dsp:txBody>
      <dsp:txXfrm>
        <a:off x="2143513" y="1605630"/>
        <a:ext cx="1456604" cy="852738"/>
      </dsp:txXfrm>
    </dsp:sp>
    <dsp:sp modelId="{7FA10FCA-4C38-B84B-AD2C-BC0C1CF2CDA0}">
      <dsp:nvSpPr>
        <dsp:cNvPr id="0" name=""/>
        <dsp:cNvSpPr/>
      </dsp:nvSpPr>
      <dsp:spPr>
        <a:xfrm>
          <a:off x="3777614" y="1844801"/>
          <a:ext cx="320048" cy="3743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777614" y="1919680"/>
        <a:ext cx="224034" cy="224638"/>
      </dsp:txXfrm>
    </dsp:sp>
    <dsp:sp modelId="{1952AA36-53A1-0A47-8E41-AD8F9DAC2CF1}">
      <dsp:nvSpPr>
        <dsp:cNvPr id="0" name=""/>
        <dsp:cNvSpPr/>
      </dsp:nvSpPr>
      <dsp:spPr>
        <a:xfrm>
          <a:off x="4230513" y="1579100"/>
          <a:ext cx="1509664" cy="9057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Reads</a:t>
          </a:r>
          <a:endParaRPr lang="en-US" sz="2400" kern="1200" dirty="0"/>
        </a:p>
      </dsp:txBody>
      <dsp:txXfrm>
        <a:off x="4257043" y="1605630"/>
        <a:ext cx="1456604" cy="852738"/>
      </dsp:txXfrm>
    </dsp:sp>
    <dsp:sp modelId="{4F6305F4-9AE4-524D-9455-A7F5EE4EE610}">
      <dsp:nvSpPr>
        <dsp:cNvPr id="0" name=""/>
        <dsp:cNvSpPr/>
      </dsp:nvSpPr>
      <dsp:spPr>
        <a:xfrm>
          <a:off x="5891144" y="1844801"/>
          <a:ext cx="320048" cy="3743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891144" y="1919680"/>
        <a:ext cx="224034" cy="224638"/>
      </dsp:txXfrm>
    </dsp:sp>
    <dsp:sp modelId="{69C77E50-B2DB-2541-89F5-36CED1B7D6BA}">
      <dsp:nvSpPr>
        <dsp:cNvPr id="0" name=""/>
        <dsp:cNvSpPr/>
      </dsp:nvSpPr>
      <dsp:spPr>
        <a:xfrm>
          <a:off x="6344043" y="1579100"/>
          <a:ext cx="1509664" cy="9057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Genome assembly</a:t>
          </a:r>
          <a:endParaRPr lang="en-US" sz="2400" kern="1200" dirty="0"/>
        </a:p>
      </dsp:txBody>
      <dsp:txXfrm>
        <a:off x="6370573" y="1605630"/>
        <a:ext cx="1456604" cy="852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AD8-9FC2-6E4E-94CE-86D9A587C75E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9D97-06B2-EB49-9BCB-0792AA9F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3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AD8-9FC2-6E4E-94CE-86D9A587C75E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9D97-06B2-EB49-9BCB-0792AA9F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9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AD8-9FC2-6E4E-94CE-86D9A587C75E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9D97-06B2-EB49-9BCB-0792AA9F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06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CC8B-CF79-4142-AD60-196828C35C8D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273-CF56-D14D-A4EF-6D091E08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AD8-9FC2-6E4E-94CE-86D9A587C75E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9D97-06B2-EB49-9BCB-0792AA9F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0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AD8-9FC2-6E4E-94CE-86D9A587C75E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9D97-06B2-EB49-9BCB-0792AA9F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2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AD8-9FC2-6E4E-94CE-86D9A587C75E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9D97-06B2-EB49-9BCB-0792AA9F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5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AD8-9FC2-6E4E-94CE-86D9A587C75E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9D97-06B2-EB49-9BCB-0792AA9F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AD8-9FC2-6E4E-94CE-86D9A587C75E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9D97-06B2-EB49-9BCB-0792AA9F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4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AD8-9FC2-6E4E-94CE-86D9A587C75E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9D97-06B2-EB49-9BCB-0792AA9F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4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AD8-9FC2-6E4E-94CE-86D9A587C75E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9D97-06B2-EB49-9BCB-0792AA9F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9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AD8-9FC2-6E4E-94CE-86D9A587C75E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9D97-06B2-EB49-9BCB-0792AA9F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5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78AD8-9FC2-6E4E-94CE-86D9A587C75E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09D97-06B2-EB49-9BCB-0792AA9F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4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INF-BIOX121 assembly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you going to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Principles of genome assembly</a:t>
            </a:r>
          </a:p>
          <a:p>
            <a:r>
              <a:rPr lang="en-US" dirty="0" smtClean="0"/>
              <a:t>Running a few different programs</a:t>
            </a:r>
          </a:p>
          <a:p>
            <a:r>
              <a:rPr lang="en-US" dirty="0" smtClean="0"/>
              <a:t>Look at the effect of choice of program and dataset</a:t>
            </a:r>
          </a:p>
          <a:p>
            <a:r>
              <a:rPr lang="en-US" dirty="0" smtClean="0"/>
              <a:t>Evaluating assemblies</a:t>
            </a:r>
          </a:p>
          <a:p>
            <a:pPr lvl="1"/>
            <a:r>
              <a:rPr lang="en-US" dirty="0" smtClean="0"/>
              <a:t>Without a reference</a:t>
            </a:r>
          </a:p>
          <a:p>
            <a:pPr lvl="1"/>
            <a:r>
              <a:rPr lang="en-US" dirty="0" smtClean="0"/>
              <a:t>With a reference</a:t>
            </a:r>
          </a:p>
          <a:p>
            <a:r>
              <a:rPr lang="en-US" dirty="0" err="1" smtClean="0"/>
              <a:t>Visualising</a:t>
            </a:r>
            <a:r>
              <a:rPr lang="en-US" dirty="0" smtClean="0"/>
              <a:t> assemblies</a:t>
            </a:r>
          </a:p>
        </p:txBody>
      </p:sp>
    </p:spTree>
    <p:extLst>
      <p:ext uri="{BB962C8B-B14F-4D97-AF65-F5344CB8AC3E}">
        <p14:creationId xmlns:p14="http://schemas.microsoft.com/office/powerpoint/2010/main" val="14181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Understand basic principles of genome assembly</a:t>
            </a:r>
          </a:p>
          <a:p>
            <a:r>
              <a:rPr lang="en-US" dirty="0" smtClean="0"/>
              <a:t>Be able to run assemblies using a small variety of programs and dataset</a:t>
            </a:r>
          </a:p>
          <a:p>
            <a:r>
              <a:rPr lang="en-US" dirty="0" smtClean="0"/>
              <a:t>Be able to evaluate assemblies and compare them</a:t>
            </a:r>
          </a:p>
          <a:p>
            <a:r>
              <a:rPr lang="en-US" dirty="0" smtClean="0"/>
              <a:t>Be able to explain how different types of sequence data influence assembly results and why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51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to genome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70985914"/>
              </p:ext>
            </p:extLst>
          </p:nvPr>
        </p:nvGraphicFramePr>
        <p:xfrm>
          <a:off x="457199" y="1397000"/>
          <a:ext cx="785716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3531960" y="1569398"/>
            <a:ext cx="1715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Sequencing</a:t>
            </a:r>
            <a:endParaRPr lang="en-US" sz="24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72826" y="2036881"/>
            <a:ext cx="0" cy="82673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84263" y="1569398"/>
            <a:ext cx="14997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Assembly</a:t>
            </a:r>
            <a:endParaRPr lang="en-US" sz="24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517308" y="2036881"/>
            <a:ext cx="0" cy="82673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74074" y="1569398"/>
            <a:ext cx="2118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DNA isolation</a:t>
            </a:r>
            <a:endParaRPr lang="en-US" sz="24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16364" y="2036881"/>
            <a:ext cx="0" cy="82673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63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you going to learn it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98803" y="1914537"/>
            <a:ext cx="2140210" cy="3384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Assembly metrics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7840" y="2763953"/>
            <a:ext cx="1077893" cy="1153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Illumina</a:t>
            </a:r>
            <a:r>
              <a:rPr lang="en-US" dirty="0" smtClean="0"/>
              <a:t> paired end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205733" y="2953743"/>
            <a:ext cx="1164066" cy="77376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570994" y="2763953"/>
            <a:ext cx="861298" cy="1153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Fasta</a:t>
            </a:r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 rot="5400000">
            <a:off x="2277581" y="3253028"/>
            <a:ext cx="359628" cy="17519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6367405" y="2305417"/>
            <a:ext cx="2730161" cy="1153341"/>
            <a:chOff x="6367405" y="2305417"/>
            <a:chExt cx="2730161" cy="1153341"/>
          </a:xfrm>
        </p:grpSpPr>
        <p:sp>
          <p:nvSpPr>
            <p:cNvPr id="26" name="Rounded Rectangle 25"/>
            <p:cNvSpPr/>
            <p:nvPr/>
          </p:nvSpPr>
          <p:spPr>
            <a:xfrm>
              <a:off x="6367405" y="2508037"/>
              <a:ext cx="1649606" cy="77376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Evaluation/ improvement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236268" y="2305417"/>
              <a:ext cx="861298" cy="1153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</a:t>
              </a:r>
              <a:r>
                <a:rPr lang="en-US" dirty="0" err="1" smtClean="0"/>
                <a:t>fasta</a:t>
              </a:r>
              <a:endParaRPr lang="en-US" dirty="0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7946267" y="2807322"/>
              <a:ext cx="359628" cy="17519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127840" y="4079946"/>
            <a:ext cx="1077893" cy="1153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Illumina</a:t>
            </a:r>
            <a:r>
              <a:rPr lang="en-US" dirty="0" smtClean="0"/>
              <a:t> mate pair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3487853" y="3553439"/>
            <a:ext cx="2777077" cy="1153341"/>
            <a:chOff x="3487853" y="3553439"/>
            <a:chExt cx="2777077" cy="1153341"/>
          </a:xfrm>
        </p:grpSpPr>
        <p:sp>
          <p:nvSpPr>
            <p:cNvPr id="32" name="Rounded Rectangle 31"/>
            <p:cNvSpPr/>
            <p:nvPr/>
          </p:nvSpPr>
          <p:spPr>
            <a:xfrm>
              <a:off x="3487853" y="3743229"/>
              <a:ext cx="1649606" cy="77376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Compare to reference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368825" y="3553439"/>
              <a:ext cx="896105" cy="1153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Report</a:t>
              </a:r>
              <a:endParaRPr lang="en-US" dirty="0"/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5101415" y="4042514"/>
              <a:ext cx="359628" cy="17519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27840" y="5385687"/>
            <a:ext cx="2308186" cy="1153341"/>
            <a:chOff x="127840" y="5385687"/>
            <a:chExt cx="2308186" cy="1153341"/>
          </a:xfrm>
        </p:grpSpPr>
        <p:sp>
          <p:nvSpPr>
            <p:cNvPr id="69" name="Rectangle 68"/>
            <p:cNvSpPr/>
            <p:nvPr/>
          </p:nvSpPr>
          <p:spPr>
            <a:xfrm>
              <a:off x="127840" y="5385687"/>
              <a:ext cx="1077893" cy="1153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PacBio</a:t>
              </a:r>
              <a:endParaRPr lang="en-US" dirty="0" smtClean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358133" y="5385687"/>
              <a:ext cx="1077893" cy="1153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MinION</a:t>
              </a:r>
              <a:endParaRPr lang="en-US" dirty="0" smtClean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487853" y="1914537"/>
            <a:ext cx="3542696" cy="1544221"/>
            <a:chOff x="3487853" y="1914537"/>
            <a:chExt cx="3542696" cy="1544221"/>
          </a:xfrm>
        </p:grpSpPr>
        <p:sp>
          <p:nvSpPr>
            <p:cNvPr id="71" name="Rounded Rectangle 70"/>
            <p:cNvSpPr/>
            <p:nvPr/>
          </p:nvSpPr>
          <p:spPr>
            <a:xfrm>
              <a:off x="4896699" y="1914537"/>
              <a:ext cx="2133850" cy="315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Visualization</a:t>
              </a:r>
              <a:endParaRPr lang="en-US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487853" y="2508037"/>
              <a:ext cx="1649606" cy="77376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Mapping reads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68825" y="2305417"/>
              <a:ext cx="896105" cy="1153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BAM</a:t>
              </a:r>
              <a:endParaRPr lang="en-US" dirty="0"/>
            </a:p>
          </p:txBody>
        </p:sp>
        <p:sp>
          <p:nvSpPr>
            <p:cNvPr id="74" name="Isosceles Triangle 73"/>
            <p:cNvSpPr/>
            <p:nvPr/>
          </p:nvSpPr>
          <p:spPr>
            <a:xfrm rot="5400000">
              <a:off x="5101415" y="2807322"/>
              <a:ext cx="359628" cy="17519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38220" y="3743229"/>
            <a:ext cx="931577" cy="986435"/>
            <a:chOff x="1438220" y="3743229"/>
            <a:chExt cx="931577" cy="986435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1438220" y="3743229"/>
              <a:ext cx="3311" cy="8707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531106" y="3806334"/>
              <a:ext cx="83869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velvet</a:t>
              </a:r>
            </a:p>
            <a:p>
              <a:r>
                <a:rPr lang="en-US" dirty="0" smtClean="0"/>
                <a:t>spades</a:t>
              </a:r>
            </a:p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438220" y="4613931"/>
              <a:ext cx="1500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438220" y="4282113"/>
              <a:ext cx="1500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438220" y="4018947"/>
              <a:ext cx="1500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8005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131</Words>
  <Application>Microsoft Macintosh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INF-BIOX121 assembly module</vt:lpstr>
      <vt:lpstr>What are you going to learn</vt:lpstr>
      <vt:lpstr>Learning goals</vt:lpstr>
      <vt:lpstr>Sample to genome</vt:lpstr>
      <vt:lpstr>How are you going to learn it</vt:lpstr>
    </vt:vector>
  </TitlesOfParts>
  <Company>UiO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INF-BIOX121 assembly module</dc:title>
  <dc:creator>Alexander  Nederbragt</dc:creator>
  <cp:lastModifiedBy>Alexander  Nederbragt</cp:lastModifiedBy>
  <cp:revision>12</cp:revision>
  <dcterms:created xsi:type="dcterms:W3CDTF">2015-10-06T07:52:37Z</dcterms:created>
  <dcterms:modified xsi:type="dcterms:W3CDTF">2015-10-07T11:17:07Z</dcterms:modified>
</cp:coreProperties>
</file>