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2" r:id="rId3"/>
    <p:sldId id="273" r:id="rId4"/>
    <p:sldId id="268" r:id="rId5"/>
    <p:sldId id="261" r:id="rId6"/>
    <p:sldId id="271" r:id="rId7"/>
    <p:sldId id="258" r:id="rId8"/>
    <p:sldId id="259" r:id="rId9"/>
    <p:sldId id="260" r:id="rId10"/>
    <p:sldId id="276" r:id="rId11"/>
    <p:sldId id="282" r:id="rId12"/>
    <p:sldId id="262" r:id="rId13"/>
    <p:sldId id="263" r:id="rId14"/>
    <p:sldId id="264" r:id="rId15"/>
    <p:sldId id="265" r:id="rId16"/>
    <p:sldId id="266" r:id="rId17"/>
    <p:sldId id="267" r:id="rId18"/>
    <p:sldId id="274" r:id="rId19"/>
    <p:sldId id="275" r:id="rId20"/>
    <p:sldId id="269" r:id="rId21"/>
    <p:sldId id="270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991"/>
    <a:srgbClr val="81C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7CDE-E91F-D348-A70E-2B7B84391936}" type="datetimeFigureOut">
              <a:rPr lang="en-US" smtClean="0"/>
              <a:pPr/>
              <a:t>02/09/16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939A-4F4D-2448-A36A-75AA145DA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1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02/09/16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02/09/16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02/09/16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02/09/16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02/09/16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02/09/16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err="1" smtClean="0"/>
              <a:t>styles</a:t>
            </a:r>
            <a:endParaRPr lang="nb-NO" dirty="0" smtClean="0"/>
          </a:p>
          <a:p>
            <a:pPr lvl="1"/>
            <a:r>
              <a:rPr lang="nb-NO" dirty="0" err="1" smtClean="0"/>
              <a:t>Second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err="1" smtClean="0"/>
              <a:t>Third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err="1" smtClean="0"/>
              <a:t>Fifth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EA4C-2FC0-8F41-AA8D-DA93A16F9072}" type="datetimeFigureOut">
              <a:rPr lang="en-US" smtClean="0"/>
              <a:pPr/>
              <a:t>02/09/16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High </a:t>
            </a:r>
            <a:r>
              <a:rPr lang="en-US" sz="3000" b="1" dirty="0"/>
              <a:t>Throughput Sequencing and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Lex Nederbragt</a:t>
            </a:r>
          </a:p>
          <a:p>
            <a:r>
              <a:rPr lang="en-US" dirty="0" smtClean="0"/>
              <a:t>Norwegian High-Throughput Sequencing Centre (NSC)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Centre for Ecological and Evolutionary Synthesis (CEES)</a:t>
            </a:r>
          </a:p>
        </p:txBody>
      </p:sp>
      <p:pic>
        <p:nvPicPr>
          <p:cNvPr id="4" name="Picture 9" descr="CEES-brukket-sor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4809"/>
            <a:ext cx="2040759" cy="114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uio-logo-we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5486400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HTS data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0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2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Amount </a:t>
            </a:r>
            <a:r>
              <a:rPr lang="en-US" dirty="0"/>
              <a:t>of </a:t>
            </a:r>
            <a:r>
              <a:rPr lang="en-US" dirty="0" smtClean="0"/>
              <a:t>data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Finding data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Getting </a:t>
            </a:r>
            <a:r>
              <a:rPr lang="en-US" dirty="0"/>
              <a:t>data in the right </a:t>
            </a:r>
            <a:r>
              <a:rPr lang="en-US" dirty="0" smtClean="0"/>
              <a:t>shape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Scrubbing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Understanding </a:t>
            </a:r>
            <a:r>
              <a:rPr lang="en-US" dirty="0"/>
              <a:t>the </a:t>
            </a:r>
            <a:r>
              <a:rPr lang="en-US" dirty="0" smtClean="0"/>
              <a:t>data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Data management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Sharing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93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Understanding </a:t>
            </a:r>
            <a:r>
              <a:rPr lang="en-US" dirty="0"/>
              <a:t>the </a:t>
            </a:r>
            <a:r>
              <a:rPr lang="en-US" dirty="0" smtClean="0"/>
              <a:t>algorithms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Installing software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Choosing </a:t>
            </a:r>
            <a:r>
              <a:rPr lang="en-US" dirty="0"/>
              <a:t>program from all </a:t>
            </a:r>
            <a:r>
              <a:rPr lang="en-US" dirty="0" smtClean="0"/>
              <a:t>possible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Can </a:t>
            </a:r>
            <a:r>
              <a:rPr lang="en-US" dirty="0"/>
              <a:t>not always use the same </a:t>
            </a:r>
            <a:r>
              <a:rPr lang="en-US" dirty="0" smtClean="0"/>
              <a:t>tool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Not </a:t>
            </a:r>
            <a:r>
              <a:rPr lang="en-US" dirty="0"/>
              <a:t>always the same tool that is </a:t>
            </a:r>
            <a:r>
              <a:rPr lang="en-US" dirty="0" smtClean="0"/>
              <a:t>best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Software </a:t>
            </a:r>
            <a:r>
              <a:rPr lang="en-US" dirty="0"/>
              <a:t>parameter </a:t>
            </a:r>
            <a:r>
              <a:rPr lang="en-US" dirty="0" smtClean="0"/>
              <a:t>space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Validation of </a:t>
            </a:r>
            <a:r>
              <a:rPr lang="en-US" dirty="0"/>
              <a:t>computational results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67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Local </a:t>
            </a:r>
            <a:r>
              <a:rPr lang="en-US" dirty="0"/>
              <a:t>versus HPC versus </a:t>
            </a:r>
            <a:r>
              <a:rPr lang="en-US" dirty="0" smtClean="0"/>
              <a:t>cloud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Computational time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Getting access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Optimal </a:t>
            </a:r>
            <a:r>
              <a:rPr lang="en-US" dirty="0"/>
              <a:t>use of HPC resources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1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</a:t>
            </a:r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unix</a:t>
            </a:r>
            <a:r>
              <a:rPr lang="en-US" dirty="0" smtClean="0"/>
              <a:t> shell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web</a:t>
            </a:r>
            <a:r>
              <a:rPr lang="en-US" dirty="0"/>
              <a:t>-</a:t>
            </a:r>
            <a:r>
              <a:rPr lang="en-US" dirty="0" smtClean="0"/>
              <a:t>based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GUI</a:t>
            </a:r>
            <a:r>
              <a:rPr lang="en-US" dirty="0"/>
              <a:t>-based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2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skills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Programming skills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Statistics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49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Ethical approval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Sensitive data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Reproducibility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81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223"/>
            <a:ext cx="9144000" cy="3631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</a:t>
            </a:r>
            <a:r>
              <a:rPr lang="en-US" dirty="0"/>
              <a:t>/good-enough </a:t>
            </a:r>
            <a:r>
              <a:rPr lang="en-US" dirty="0" smtClean="0"/>
              <a:t>practices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631"/>
          <a:stretch/>
        </p:blipFill>
        <p:spPr>
          <a:xfrm>
            <a:off x="2767561" y="2834447"/>
            <a:ext cx="6376439" cy="3086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75014" y="5862540"/>
            <a:ext cx="3333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/abs/1609.00037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465" y="4786669"/>
            <a:ext cx="40750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 smtClean="0"/>
              <a:t>doi</a:t>
            </a:r>
            <a:r>
              <a:rPr lang="fr-FR" sz="1600" dirty="0" smtClean="0"/>
              <a:t>: 10.1371</a:t>
            </a:r>
            <a:r>
              <a:rPr lang="fr-FR" sz="1600" dirty="0"/>
              <a:t>/journal.pbio.1001745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7480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QC of sequencing reads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2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115"/>
            <a:ext cx="8229600" cy="610719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* </a:t>
            </a:r>
            <a:r>
              <a:rPr lang="en-US" dirty="0" err="1"/>
              <a:t>Illumina</a:t>
            </a:r>
            <a:r>
              <a:rPr lang="en-US" dirty="0"/>
              <a:t> </a:t>
            </a:r>
            <a:r>
              <a:rPr lang="en-US" dirty="0" err="1"/>
              <a:t>HiSeq</a:t>
            </a:r>
            <a:r>
              <a:rPr lang="en-US" dirty="0"/>
              <a:t> 1000 1500 2000 2500 3000 4000</a:t>
            </a:r>
          </a:p>
          <a:p>
            <a:r>
              <a:rPr lang="en-US" dirty="0"/>
              <a:t>* </a:t>
            </a:r>
            <a:r>
              <a:rPr lang="en-US" dirty="0" err="1"/>
              <a:t>Illumina</a:t>
            </a:r>
            <a:r>
              <a:rPr lang="en-US" dirty="0"/>
              <a:t> </a:t>
            </a:r>
            <a:r>
              <a:rPr lang="en-US" dirty="0" err="1"/>
              <a:t>HiSeq</a:t>
            </a:r>
            <a:r>
              <a:rPr lang="en-US" dirty="0"/>
              <a:t> X (Five and Ten)</a:t>
            </a:r>
          </a:p>
          <a:p>
            <a:r>
              <a:rPr lang="en-US" dirty="0"/>
              <a:t>* </a:t>
            </a:r>
            <a:r>
              <a:rPr lang="en-US" dirty="0" err="1"/>
              <a:t>Illumina</a:t>
            </a:r>
            <a:r>
              <a:rPr lang="en-US" dirty="0"/>
              <a:t> </a:t>
            </a:r>
            <a:r>
              <a:rPr lang="en-US" dirty="0" err="1"/>
              <a:t>NextSeq</a:t>
            </a:r>
            <a:r>
              <a:rPr lang="en-US" dirty="0"/>
              <a:t> 500</a:t>
            </a:r>
          </a:p>
          <a:p>
            <a:r>
              <a:rPr lang="en-US" dirty="0"/>
              <a:t>* </a:t>
            </a:r>
            <a:r>
              <a:rPr lang="en-US" dirty="0" err="1"/>
              <a:t>Illumina</a:t>
            </a:r>
            <a:r>
              <a:rPr lang="en-US" dirty="0"/>
              <a:t> </a:t>
            </a:r>
            <a:r>
              <a:rPr lang="en-US" dirty="0" err="1"/>
              <a:t>MiSeq</a:t>
            </a:r>
            <a:endParaRPr lang="en-US" dirty="0"/>
          </a:p>
          <a:p>
            <a:r>
              <a:rPr lang="en-US" dirty="0"/>
              <a:t>* </a:t>
            </a:r>
            <a:r>
              <a:rPr lang="en-US" dirty="0" err="1" smtClean="0"/>
              <a:t>Illumina</a:t>
            </a:r>
            <a:r>
              <a:rPr lang="en-US" dirty="0" smtClean="0"/>
              <a:t> </a:t>
            </a:r>
            <a:r>
              <a:rPr lang="en-US" dirty="0" err="1"/>
              <a:t>MiniSeq</a:t>
            </a:r>
            <a:endParaRPr lang="en-US" dirty="0"/>
          </a:p>
          <a:p>
            <a:r>
              <a:rPr lang="en-US" dirty="0"/>
              <a:t>* Pacific Biosciences RSII</a:t>
            </a:r>
          </a:p>
          <a:p>
            <a:r>
              <a:rPr lang="en-US" dirty="0"/>
              <a:t>* Pacific Biosciences Sequel</a:t>
            </a:r>
          </a:p>
          <a:p>
            <a:r>
              <a:rPr lang="en-US" dirty="0"/>
              <a:t>* Ion Torrent PGM</a:t>
            </a:r>
          </a:p>
          <a:p>
            <a:r>
              <a:rPr lang="en-US" dirty="0"/>
              <a:t>* Ion Torrent Proton</a:t>
            </a:r>
          </a:p>
          <a:p>
            <a:r>
              <a:rPr lang="en-US" dirty="0"/>
              <a:t>* Ion Torrent S5 and S5XL</a:t>
            </a:r>
          </a:p>
          <a:p>
            <a:r>
              <a:rPr lang="en-US" dirty="0"/>
              <a:t>* Oxford </a:t>
            </a:r>
            <a:r>
              <a:rPr lang="en-US" dirty="0" err="1"/>
              <a:t>Nanopore</a:t>
            </a:r>
            <a:r>
              <a:rPr lang="en-US" dirty="0"/>
              <a:t> </a:t>
            </a:r>
            <a:r>
              <a:rPr lang="en-US" dirty="0" err="1"/>
              <a:t>MinION</a:t>
            </a:r>
            <a:r>
              <a:rPr lang="en-US" dirty="0"/>
              <a:t> (</a:t>
            </a:r>
            <a:r>
              <a:rPr lang="en-US" dirty="0" err="1"/>
              <a:t>MkI</a:t>
            </a:r>
            <a:r>
              <a:rPr lang="en-US" dirty="0"/>
              <a:t>)</a:t>
            </a:r>
          </a:p>
          <a:p>
            <a:r>
              <a:rPr lang="en-US" dirty="0"/>
              <a:t>* Oxford </a:t>
            </a:r>
            <a:r>
              <a:rPr lang="en-US" dirty="0" err="1"/>
              <a:t>Nanopore</a:t>
            </a:r>
            <a:r>
              <a:rPr lang="en-US" dirty="0"/>
              <a:t> </a:t>
            </a:r>
            <a:r>
              <a:rPr lang="en-US" dirty="0" err="1"/>
              <a:t>PromethION</a:t>
            </a:r>
            <a:endParaRPr lang="en-US" dirty="0"/>
          </a:p>
          <a:p>
            <a:r>
              <a:rPr lang="en-US" dirty="0"/>
              <a:t>* </a:t>
            </a:r>
            <a:r>
              <a:rPr lang="en-US" dirty="0" err="1"/>
              <a:t>SOLiD</a:t>
            </a:r>
            <a:r>
              <a:rPr lang="en-US" dirty="0"/>
              <a:t> 1 2 3 4 5500 5500XL</a:t>
            </a:r>
          </a:p>
          <a:p>
            <a:r>
              <a:rPr lang="en-US" dirty="0"/>
              <a:t>* BGISEQ-500</a:t>
            </a:r>
          </a:p>
          <a:p>
            <a:r>
              <a:rPr lang="en-US" dirty="0" smtClean="0"/>
              <a:t>* ABI </a:t>
            </a:r>
            <a:r>
              <a:rPr lang="en-US" dirty="0"/>
              <a:t>Sanger 3730xl</a:t>
            </a:r>
          </a:p>
          <a:p>
            <a:endParaRPr lang="en-US" dirty="0"/>
          </a:p>
          <a:p>
            <a:r>
              <a:rPr lang="en-US" u="sng" dirty="0"/>
              <a:t>Obsolete</a:t>
            </a:r>
            <a:r>
              <a:rPr lang="en-US" u="sng" dirty="0" smtClean="0"/>
              <a:t>:</a:t>
            </a:r>
            <a:endParaRPr lang="en-US" u="sng" dirty="0"/>
          </a:p>
          <a:p>
            <a:r>
              <a:rPr lang="en-US" dirty="0"/>
              <a:t>* Roche 454 GS FLX, Junior</a:t>
            </a:r>
          </a:p>
          <a:p>
            <a:r>
              <a:rPr lang="en-US" dirty="0"/>
              <a:t>* </a:t>
            </a:r>
            <a:r>
              <a:rPr lang="en-US" dirty="0" err="1" smtClean="0"/>
              <a:t>HeliScope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8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6285"/>
            <a:ext cx="9144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err="1" smtClean="0"/>
              <a:t>Laehnemann</a:t>
            </a:r>
            <a:r>
              <a:rPr lang="en-US" sz="1600" dirty="0" smtClean="0"/>
              <a:t> et al 2015 (</a:t>
            </a:r>
            <a:r>
              <a:rPr lang="en-US" sz="1600" dirty="0"/>
              <a:t>) http://</a:t>
            </a:r>
            <a:r>
              <a:rPr lang="en-US" sz="1600" dirty="0" err="1"/>
              <a:t>bib.oxfordjournals.org</a:t>
            </a:r>
            <a:r>
              <a:rPr lang="en-US" sz="1600" dirty="0"/>
              <a:t>/content/early/2015/05/29/</a:t>
            </a:r>
            <a:r>
              <a:rPr lang="en-US" sz="1600" dirty="0" smtClean="0"/>
              <a:t>bib.bbv029</a:t>
            </a:r>
          </a:p>
          <a:p>
            <a:pPr algn="r"/>
            <a:r>
              <a:rPr lang="en-US" sz="1600" dirty="0" smtClean="0"/>
              <a:t>(after http://</a:t>
            </a:r>
            <a:r>
              <a:rPr lang="en-US" sz="1600" dirty="0" err="1" smtClean="0"/>
              <a:t>www.genomebiology.com</a:t>
            </a:r>
            <a:r>
              <a:rPr lang="en-US" sz="1600" dirty="0" smtClean="0"/>
              <a:t>/content/14/5/R51)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078"/>
            <a:ext cx="9144000" cy="435054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GC bias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98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GGCxG</a:t>
            </a:r>
            <a:r>
              <a:rPr lang="en-US" dirty="0" smtClean="0"/>
              <a:t> motifs and </a:t>
            </a:r>
            <a:r>
              <a:rPr lang="en-US" dirty="0" err="1" smtClean="0"/>
              <a:t>Illumina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304" t="53667" r="10775" b="4755"/>
          <a:stretch/>
        </p:blipFill>
        <p:spPr>
          <a:xfrm>
            <a:off x="305347" y="2139889"/>
            <a:ext cx="8274607" cy="2871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175" y="1970798"/>
            <a:ext cx="13098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018845"/>
            <a:ext cx="8901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http://</a:t>
            </a:r>
            <a:r>
              <a:rPr lang="en-US" dirty="0" err="1"/>
              <a:t>mira-assembler.sourceforge.net</a:t>
            </a:r>
            <a:r>
              <a:rPr lang="en-US" dirty="0"/>
              <a:t>/docs/</a:t>
            </a:r>
            <a:r>
              <a:rPr lang="en-US" dirty="0" err="1"/>
              <a:t>DefinitiveGuideToMIRA.html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76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organisation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5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9750" y="1857469"/>
            <a:ext cx="67500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Someone unfamiliar with your project should be able to look at your computer files and understand in detail what you did and </a:t>
            </a:r>
            <a:r>
              <a:rPr lang="en-US" sz="2800" dirty="0" smtClean="0"/>
              <a:t>why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80921" y="1476007"/>
            <a:ext cx="506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“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7606457" y="2875576"/>
            <a:ext cx="506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”</a:t>
            </a:r>
            <a:endParaRPr lang="en-US" sz="6000" dirty="0"/>
          </a:p>
        </p:txBody>
      </p:sp>
      <p:sp>
        <p:nvSpPr>
          <p:cNvPr id="7" name="Rectangle 6"/>
          <p:cNvSpPr/>
          <p:nvPr/>
        </p:nvSpPr>
        <p:spPr>
          <a:xfrm>
            <a:off x="2082212" y="6149386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Noble </a:t>
            </a:r>
            <a:r>
              <a:rPr lang="en-US" dirty="0" smtClean="0"/>
              <a:t>(2009) </a:t>
            </a:r>
            <a:r>
              <a:rPr lang="fr-FR" dirty="0"/>
              <a:t>http://</a:t>
            </a:r>
            <a:r>
              <a:rPr lang="fr-FR" dirty="0" err="1"/>
              <a:t>dx.doi.org</a:t>
            </a:r>
            <a:r>
              <a:rPr lang="fr-FR" dirty="0"/>
              <a:t>/10.1371/journal.pcbi.1000424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1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9750" y="2132077"/>
            <a:ext cx="67500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Everything you do</a:t>
            </a:r>
            <a:r>
              <a:rPr lang="en-US" sz="2800" dirty="0" smtClean="0"/>
              <a:t>,</a:t>
            </a:r>
          </a:p>
          <a:p>
            <a:pPr algn="ctr"/>
            <a:r>
              <a:rPr lang="en-US" sz="2800" dirty="0" smtClean="0"/>
              <a:t>you </a:t>
            </a:r>
            <a:r>
              <a:rPr lang="en-US" sz="2800" dirty="0"/>
              <a:t>will probably have to do over </a:t>
            </a:r>
            <a:r>
              <a:rPr lang="en-US" sz="2800" dirty="0" smtClean="0"/>
              <a:t>again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80921" y="1476007"/>
            <a:ext cx="506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“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7606457" y="2875576"/>
            <a:ext cx="506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”</a:t>
            </a:r>
            <a:endParaRPr lang="en-US" sz="6000" dirty="0"/>
          </a:p>
        </p:txBody>
      </p:sp>
      <p:sp>
        <p:nvSpPr>
          <p:cNvPr id="2" name="Rectangle 1"/>
          <p:cNvSpPr/>
          <p:nvPr/>
        </p:nvSpPr>
        <p:spPr>
          <a:xfrm>
            <a:off x="2082212" y="6149386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Noble </a:t>
            </a:r>
            <a:r>
              <a:rPr lang="en-US" dirty="0" smtClean="0"/>
              <a:t>(2009) </a:t>
            </a:r>
            <a:r>
              <a:rPr lang="fr-FR" dirty="0"/>
              <a:t>http://</a:t>
            </a:r>
            <a:r>
              <a:rPr lang="fr-FR" dirty="0" err="1"/>
              <a:t>dx.doi.org</a:t>
            </a:r>
            <a:r>
              <a:rPr lang="fr-FR" dirty="0"/>
              <a:t>/10.1371/journal.pcbi.1000424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74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9750" y="2132077"/>
            <a:ext cx="67500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Your most important collaborator is </a:t>
            </a:r>
          </a:p>
          <a:p>
            <a:pPr algn="ctr"/>
            <a:r>
              <a:rPr lang="en-US" sz="2800" dirty="0" smtClean="0"/>
              <a:t>you, six months from now*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80921" y="1476007"/>
            <a:ext cx="506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“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7606457" y="2875576"/>
            <a:ext cx="506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”</a:t>
            </a:r>
            <a:endParaRPr lang="en-US" sz="6000" dirty="0"/>
          </a:p>
        </p:txBody>
      </p:sp>
      <p:sp>
        <p:nvSpPr>
          <p:cNvPr id="7" name="Rectangle 6"/>
          <p:cNvSpPr/>
          <p:nvPr/>
        </p:nvSpPr>
        <p:spPr>
          <a:xfrm>
            <a:off x="1008828" y="4677346"/>
            <a:ext cx="67500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*… and you six months ago</a:t>
            </a:r>
          </a:p>
          <a:p>
            <a:pPr algn="ctr"/>
            <a:r>
              <a:rPr lang="en-US" sz="2800" dirty="0" smtClean="0"/>
              <a:t>does not answer email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220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2212" y="6149386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Noble </a:t>
            </a:r>
            <a:r>
              <a:rPr lang="en-US" dirty="0" smtClean="0"/>
              <a:t>(2009) </a:t>
            </a:r>
            <a:r>
              <a:rPr lang="fr-FR" dirty="0"/>
              <a:t>http://</a:t>
            </a:r>
            <a:r>
              <a:rPr lang="fr-FR" dirty="0" err="1"/>
              <a:t>dx.doi.org</a:t>
            </a:r>
            <a:r>
              <a:rPr lang="fr-FR" dirty="0"/>
              <a:t>/10.1371/journal.pcbi.1000424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952500"/>
            <a:ext cx="8439692" cy="470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74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115"/>
            <a:ext cx="8229600" cy="6107197"/>
          </a:xfrm>
        </p:spPr>
        <p:txBody>
          <a:bodyPr>
            <a:normAutofit/>
          </a:bodyPr>
          <a:lstStyle/>
          <a:p>
            <a:r>
              <a:rPr lang="en-US" dirty="0" smtClean="0"/>
              <a:t>Special </a:t>
            </a:r>
            <a:r>
              <a:rPr lang="en-US" dirty="0"/>
              <a:t>types</a:t>
            </a:r>
          </a:p>
          <a:p>
            <a:endParaRPr lang="en-US" dirty="0"/>
          </a:p>
          <a:p>
            <a:r>
              <a:rPr lang="en-US" dirty="0"/>
              <a:t>* 10X genomics</a:t>
            </a:r>
          </a:p>
          <a:p>
            <a:r>
              <a:rPr lang="en-US" dirty="0"/>
              <a:t>* Dovetail Genomics</a:t>
            </a:r>
          </a:p>
          <a:p>
            <a:r>
              <a:rPr lang="en-US" dirty="0"/>
              <a:t>* </a:t>
            </a:r>
            <a:r>
              <a:rPr lang="en-US" dirty="0" err="1"/>
              <a:t>Moleculo</a:t>
            </a:r>
            <a:r>
              <a:rPr lang="en-US" dirty="0"/>
              <a:t>/</a:t>
            </a:r>
            <a:r>
              <a:rPr lang="en-US" dirty="0" err="1"/>
              <a:t>TruSeq</a:t>
            </a:r>
            <a:r>
              <a:rPr lang="en-US" dirty="0"/>
              <a:t> synthetic reads</a:t>
            </a:r>
          </a:p>
          <a:p>
            <a:r>
              <a:rPr lang="en-US" dirty="0"/>
              <a:t>* </a:t>
            </a:r>
            <a:r>
              <a:rPr lang="en-US" dirty="0" err="1"/>
              <a:t>BioNano</a:t>
            </a:r>
            <a:r>
              <a:rPr lang="en-US" dirty="0"/>
              <a:t> Genomics</a:t>
            </a:r>
          </a:p>
        </p:txBody>
      </p:sp>
    </p:spTree>
    <p:extLst>
      <p:ext uri="{BB962C8B-B14F-4D97-AF65-F5344CB8AC3E}">
        <p14:creationId xmlns:p14="http://schemas.microsoft.com/office/powerpoint/2010/main" val="15494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lengths versus </a:t>
            </a:r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for </a:t>
            </a:r>
            <a:r>
              <a:rPr lang="en-US" dirty="0"/>
              <a:t>each sequencing instrument still being sold, find the specifications on the </a:t>
            </a:r>
            <a:r>
              <a:rPr lang="en-US" dirty="0" smtClean="0"/>
              <a:t>company’s website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make </a:t>
            </a:r>
            <a:r>
              <a:rPr lang="en-US" dirty="0"/>
              <a:t>a plot in a </a:t>
            </a:r>
            <a:r>
              <a:rPr lang="en-US" dirty="0" err="1"/>
              <a:t>google</a:t>
            </a:r>
            <a:r>
              <a:rPr lang="en-US" dirty="0"/>
              <a:t> spreadsheet with the read length on the x-axis and the per-run throughput in </a:t>
            </a:r>
            <a:r>
              <a:rPr lang="en-US" dirty="0" err="1"/>
              <a:t>Gigabp</a:t>
            </a:r>
            <a:r>
              <a:rPr lang="en-US" dirty="0"/>
              <a:t> on the Y </a:t>
            </a:r>
            <a:r>
              <a:rPr lang="en-US" dirty="0" smtClean="0"/>
              <a:t>axis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make </a:t>
            </a:r>
            <a:r>
              <a:rPr lang="en-US" dirty="0"/>
              <a:t>both axis log scale</a:t>
            </a:r>
          </a:p>
        </p:txBody>
      </p:sp>
    </p:spTree>
    <p:extLst>
      <p:ext uri="{BB962C8B-B14F-4D97-AF65-F5344CB8AC3E}">
        <p14:creationId xmlns:p14="http://schemas.microsoft.com/office/powerpoint/2010/main" val="346464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7634" y="6159500"/>
            <a:ext cx="7620000" cy="254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z="1000" dirty="0" smtClean="0">
                <a:latin typeface="Arial"/>
              </a:rPr>
              <a:t>Reuter et al (2015): </a:t>
            </a:r>
            <a:r>
              <a:rPr lang="hr-HR" sz="1000" dirty="0">
                <a:latin typeface="Arial"/>
              </a:rPr>
              <a:t>http://dx.doi.org/10.1016/j.molcel.2015.05.004</a:t>
            </a:r>
          </a:p>
          <a:p>
            <a:endParaRPr lang="hr-HR" sz="1000" dirty="0">
              <a:latin typeface="Arial"/>
            </a:endParaRPr>
          </a:p>
          <a:p>
            <a:endParaRPr lang="en-US" sz="1000" dirty="0"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000" y="6032500"/>
            <a:ext cx="7620000" cy="254000"/>
          </a:xfrm>
          <a:prstGeom prst="rect">
            <a:avLst/>
          </a:prstGeom>
        </p:spPr>
        <p:txBody>
          <a:bodyPr/>
          <a:lstStyle/>
          <a:p>
            <a:endParaRPr lang="en-US" sz="1000" dirty="0">
              <a:latin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27" y="1168400"/>
            <a:ext cx="64135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39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Pacific Biosciences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58" y="2684410"/>
            <a:ext cx="1835570" cy="36016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8520" y="6286021"/>
            <a:ext cx="228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Zero-mode waveguide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080" y="2375407"/>
            <a:ext cx="5953157" cy="406119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72000" y="655022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400" dirty="0" err="1" smtClean="0"/>
              <a:t>Metzker</a:t>
            </a:r>
            <a:r>
              <a:rPr lang="en-US" sz="1400" dirty="0" smtClean="0"/>
              <a:t> 2010 Nat Rev Genet.11(1):31-46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268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PacBio</a:t>
            </a:r>
            <a:r>
              <a:rPr lang="en-US" dirty="0" smtClean="0"/>
              <a:t> </a:t>
            </a:r>
            <a:r>
              <a:rPr lang="en-US" dirty="0" err="1" smtClean="0"/>
              <a:t>SMRTBell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93" y="1633112"/>
            <a:ext cx="8619414" cy="35856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6423719"/>
            <a:ext cx="86194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http://</a:t>
            </a:r>
            <a:r>
              <a:rPr lang="en-US" sz="1400" dirty="0" err="1"/>
              <a:t>files.pacb.com</a:t>
            </a:r>
            <a:r>
              <a:rPr lang="en-US" sz="1400" dirty="0"/>
              <a:t>/software/</a:t>
            </a:r>
            <a:r>
              <a:rPr lang="en-US" sz="1400" dirty="0" err="1"/>
              <a:t>smrtanalysis</a:t>
            </a:r>
            <a:r>
              <a:rPr lang="en-US" sz="1400" dirty="0"/>
              <a:t>/2.2.0/doc/</a:t>
            </a:r>
            <a:r>
              <a:rPr lang="en-US" sz="1400" dirty="0" err="1"/>
              <a:t>smrtportal</a:t>
            </a:r>
            <a:r>
              <a:rPr lang="en-US" sz="1400" dirty="0"/>
              <a:t>/help/!SSL!/</a:t>
            </a:r>
            <a:r>
              <a:rPr lang="en-US" sz="1400" dirty="0" err="1"/>
              <a:t>Webhelp</a:t>
            </a:r>
            <a:r>
              <a:rPr lang="en-US" sz="1400" dirty="0"/>
              <a:t>/</a:t>
            </a:r>
            <a:r>
              <a:rPr lang="en-US" sz="1400" dirty="0" err="1"/>
              <a:t>Portal_PacBio_Glossary.htm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91274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end, paired end mate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2802"/>
            <a:ext cx="8229600" cy="4525963"/>
          </a:xfrm>
        </p:spPr>
        <p:txBody>
          <a:bodyPr/>
          <a:lstStyle/>
          <a:p>
            <a:r>
              <a:rPr lang="en-US" dirty="0" smtClean="0"/>
              <a:t>Paired end reads </a:t>
            </a:r>
            <a:r>
              <a:rPr lang="en-US" dirty="0" smtClean="0">
                <a:sym typeface="Wingdings"/>
              </a:rPr>
              <a:t> 100-500 </a:t>
            </a:r>
            <a:r>
              <a:rPr lang="en-US" dirty="0" err="1" smtClean="0">
                <a:sym typeface="Wingdings"/>
              </a:rPr>
              <a:t>bp</a:t>
            </a:r>
            <a:r>
              <a:rPr lang="en-US" dirty="0" smtClean="0">
                <a:sym typeface="Wingdings"/>
              </a:rPr>
              <a:t> insert</a:t>
            </a:r>
            <a:endParaRPr lang="en-US" dirty="0" smtClean="0"/>
          </a:p>
        </p:txBody>
      </p:sp>
      <p:grpSp>
        <p:nvGrpSpPr>
          <p:cNvPr id="7" name="Group 11"/>
          <p:cNvGrpSpPr/>
          <p:nvPr/>
        </p:nvGrpSpPr>
        <p:grpSpPr>
          <a:xfrm>
            <a:off x="895569" y="4131235"/>
            <a:ext cx="7200000" cy="960000"/>
            <a:chOff x="895569" y="2706414"/>
            <a:chExt cx="7200000" cy="960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569" y="2706414"/>
              <a:ext cx="7200000" cy="960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15237" y="2715823"/>
              <a:ext cx="18480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Repeat copy 1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61568" y="2715823"/>
              <a:ext cx="18480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Repeat copy 2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77604" y="5362380"/>
            <a:ext cx="6843964" cy="1368551"/>
            <a:chOff x="977604" y="3749487"/>
            <a:chExt cx="6843964" cy="136855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977604" y="4030729"/>
              <a:ext cx="21600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77605" y="4030729"/>
              <a:ext cx="360000" cy="1588"/>
            </a:xfrm>
            <a:prstGeom prst="line">
              <a:avLst/>
            </a:prstGeom>
            <a:ln>
              <a:solidFill>
                <a:srgbClr val="81C48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777604" y="4030729"/>
              <a:ext cx="360000" cy="1588"/>
            </a:xfrm>
            <a:prstGeom prst="line">
              <a:avLst/>
            </a:prstGeom>
            <a:ln>
              <a:solidFill>
                <a:srgbClr val="81C48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33"/>
            <p:cNvGrpSpPr/>
            <p:nvPr/>
          </p:nvGrpSpPr>
          <p:grpSpPr>
            <a:xfrm>
              <a:off x="3250904" y="4122274"/>
              <a:ext cx="2160000" cy="1588"/>
              <a:chOff x="3250904" y="3850745"/>
              <a:chExt cx="2160000" cy="1588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3250904" y="3850745"/>
                <a:ext cx="21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250905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050904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42"/>
            <p:cNvGrpSpPr/>
            <p:nvPr/>
          </p:nvGrpSpPr>
          <p:grpSpPr>
            <a:xfrm>
              <a:off x="2471804" y="3882562"/>
              <a:ext cx="2160000" cy="1588"/>
              <a:chOff x="2890904" y="3524682"/>
              <a:chExt cx="2160000" cy="158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2890904" y="3524682"/>
                <a:ext cx="21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890905" y="3524682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690904" y="3524682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49"/>
            <p:cNvGrpSpPr/>
            <p:nvPr/>
          </p:nvGrpSpPr>
          <p:grpSpPr>
            <a:xfrm>
              <a:off x="1261238" y="3749487"/>
              <a:ext cx="2160000" cy="1588"/>
              <a:chOff x="1261237" y="3870525"/>
              <a:chExt cx="2160000" cy="1588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1261237" y="3870525"/>
                <a:ext cx="21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261238" y="387052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061237" y="387052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34"/>
            <p:cNvGrpSpPr/>
            <p:nvPr/>
          </p:nvGrpSpPr>
          <p:grpSpPr>
            <a:xfrm>
              <a:off x="4690904" y="3957321"/>
              <a:ext cx="2160000" cy="1588"/>
              <a:chOff x="3250904" y="3850745"/>
              <a:chExt cx="2160000" cy="1588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3250904" y="3850745"/>
                <a:ext cx="21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250905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050904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38"/>
            <p:cNvGrpSpPr/>
            <p:nvPr/>
          </p:nvGrpSpPr>
          <p:grpSpPr>
            <a:xfrm>
              <a:off x="5661568" y="4276262"/>
              <a:ext cx="2160000" cy="1588"/>
              <a:chOff x="3250904" y="3850745"/>
              <a:chExt cx="2160000" cy="1588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3250904" y="3850745"/>
                <a:ext cx="21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250905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050904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5860338" y="4748706"/>
              <a:ext cx="1788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mate pair reads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5400000" flipH="1" flipV="1">
              <a:off x="5614345" y="4563245"/>
              <a:ext cx="43938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7443413" y="4563247"/>
              <a:ext cx="43938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04" y="2091349"/>
            <a:ext cx="7920000" cy="127776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96350" y="2069551"/>
            <a:ext cx="1101195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o</a:t>
            </a:r>
            <a:r>
              <a:rPr lang="en-US" sz="1400" dirty="0" smtClean="0"/>
              <a:t>riginal DNA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11803" y="2574574"/>
            <a:ext cx="929987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fragments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230734" y="3061332"/>
            <a:ext cx="1377300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Sequenced ends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57200" y="3468154"/>
            <a:ext cx="48562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Mate pairs </a:t>
            </a:r>
            <a:r>
              <a:rPr lang="en-US" sz="3200" dirty="0">
                <a:sym typeface="Wingdings"/>
              </a:rPr>
              <a:t> 2-20 kb insert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813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97634" y="6159500"/>
            <a:ext cx="7620000" cy="254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z="1000" dirty="0" smtClean="0">
                <a:latin typeface="Arial"/>
              </a:rPr>
              <a:t>Reuter et al (2015): </a:t>
            </a:r>
            <a:r>
              <a:rPr lang="hr-HR" sz="1000" dirty="0">
                <a:latin typeface="Arial"/>
              </a:rPr>
              <a:t>http://dx.doi.org/10.1016/j.molcel.2015.05.004</a:t>
            </a:r>
          </a:p>
          <a:p>
            <a:endParaRPr lang="hr-HR" sz="1000" dirty="0">
              <a:latin typeface="Arial"/>
            </a:endParaRPr>
          </a:p>
          <a:p>
            <a:endParaRPr lang="en-US" sz="1000" dirty="0"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300"/>
            <a:ext cx="9144000" cy="510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9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9871</TotalTime>
  <Words>592</Words>
  <Application>Microsoft Macintosh PowerPoint</Application>
  <PresentationFormat>On-screen Show (4:3)</PresentationFormat>
  <Paragraphs>111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High Throughput Sequencing and applications</vt:lpstr>
      <vt:lpstr>PowerPoint Presentation</vt:lpstr>
      <vt:lpstr>PowerPoint Presentation</vt:lpstr>
      <vt:lpstr>Read lengths versus throughput</vt:lpstr>
      <vt:lpstr>PowerPoint Presentation</vt:lpstr>
      <vt:lpstr>Pacific Biosciences</vt:lpstr>
      <vt:lpstr>PacBio SMRTBell</vt:lpstr>
      <vt:lpstr>Single end, paired end mate pairs</vt:lpstr>
      <vt:lpstr>PowerPoint Presentation</vt:lpstr>
      <vt:lpstr>HTS data analysis</vt:lpstr>
      <vt:lpstr>PowerPoint Presentation</vt:lpstr>
      <vt:lpstr>Data</vt:lpstr>
      <vt:lpstr>Software</vt:lpstr>
      <vt:lpstr>Compute resources</vt:lpstr>
      <vt:lpstr>User interfaces</vt:lpstr>
      <vt:lpstr>Skills</vt:lpstr>
      <vt:lpstr>Ethics</vt:lpstr>
      <vt:lpstr>Best/good-enough practices</vt:lpstr>
      <vt:lpstr>QC of sequencing reads</vt:lpstr>
      <vt:lpstr>GC bias </vt:lpstr>
      <vt:lpstr>GGCxG motifs and Illumina</vt:lpstr>
      <vt:lpstr>Project organisation</vt:lpstr>
      <vt:lpstr>PowerPoint Presentation</vt:lpstr>
      <vt:lpstr>PowerPoint Presentation</vt:lpstr>
      <vt:lpstr>PowerPoint Presentation</vt:lpstr>
      <vt:lpstr>PowerPoint Presentation</vt:lpstr>
    </vt:vector>
  </TitlesOfParts>
  <Company>UiO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sequence a large eukaryotic genome and how we sequenced the cod genome</dc:title>
  <dc:creator>Lex Nederbragt</dc:creator>
  <cp:lastModifiedBy>Alexander  Nederbragt</cp:lastModifiedBy>
  <cp:revision>119</cp:revision>
  <dcterms:created xsi:type="dcterms:W3CDTF">2011-10-24T07:38:46Z</dcterms:created>
  <dcterms:modified xsi:type="dcterms:W3CDTF">2016-09-02T11:58:48Z</dcterms:modified>
</cp:coreProperties>
</file>