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1" r:id="rId3"/>
    <p:sldId id="256" r:id="rId4"/>
    <p:sldId id="260" r:id="rId5"/>
    <p:sldId id="257" r:id="rId6"/>
    <p:sldId id="258" r:id="rId7"/>
    <p:sldId id="259" r:id="rId8"/>
    <p:sldId id="261" r:id="rId9"/>
    <p:sldId id="266" r:id="rId10"/>
    <p:sldId id="267" r:id="rId11"/>
    <p:sldId id="268" r:id="rId12"/>
    <p:sldId id="265" r:id="rId13"/>
    <p:sldId id="270" r:id="rId14"/>
    <p:sldId id="275" r:id="rId15"/>
    <p:sldId id="269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D3E-21DA-5140-8512-BF82A1355135}" type="datetimeFigureOut">
              <a:rPr lang="en-US" smtClean="0"/>
              <a:t>05/09/16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B517-2403-494C-AF21-499DDFCF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D3E-21DA-5140-8512-BF82A1355135}" type="datetimeFigureOut">
              <a:rPr lang="en-US" smtClean="0"/>
              <a:t>05/09/16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B517-2403-494C-AF21-499DDFCF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2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D3E-21DA-5140-8512-BF82A1355135}" type="datetimeFigureOut">
              <a:rPr lang="en-US" smtClean="0"/>
              <a:t>05/09/16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B517-2403-494C-AF21-499DDFCF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D3E-21DA-5140-8512-BF82A1355135}" type="datetimeFigureOut">
              <a:rPr lang="en-US" smtClean="0"/>
              <a:t>05/09/16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B517-2403-494C-AF21-499DDFCF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5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D3E-21DA-5140-8512-BF82A1355135}" type="datetimeFigureOut">
              <a:rPr lang="en-US" smtClean="0"/>
              <a:t>05/09/16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B517-2403-494C-AF21-499DDFCF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2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D3E-21DA-5140-8512-BF82A1355135}" type="datetimeFigureOut">
              <a:rPr lang="en-US" smtClean="0"/>
              <a:t>05/09/16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B517-2403-494C-AF21-499DDFCF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D3E-21DA-5140-8512-BF82A1355135}" type="datetimeFigureOut">
              <a:rPr lang="en-US" smtClean="0"/>
              <a:t>05/09/16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B517-2403-494C-AF21-499DDFCF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D3E-21DA-5140-8512-BF82A1355135}" type="datetimeFigureOut">
              <a:rPr lang="en-US" smtClean="0"/>
              <a:t>05/09/16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B517-2403-494C-AF21-499DDFCF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D3E-21DA-5140-8512-BF82A1355135}" type="datetimeFigureOut">
              <a:rPr lang="en-US" smtClean="0"/>
              <a:t>05/09/16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B517-2403-494C-AF21-499DDFCF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4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D3E-21DA-5140-8512-BF82A1355135}" type="datetimeFigureOut">
              <a:rPr lang="en-US" smtClean="0"/>
              <a:t>05/09/16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B517-2403-494C-AF21-499DDFCF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5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D3E-21DA-5140-8512-BF82A1355135}" type="datetimeFigureOut">
              <a:rPr lang="en-US" smtClean="0"/>
              <a:t>05/09/16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B517-2403-494C-AF21-499DDFCF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FD3E-21DA-5140-8512-BF82A1355135}" type="datetimeFigureOut">
              <a:rPr lang="en-US" smtClean="0"/>
              <a:t>05/09/16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B517-2403-494C-AF21-499DDFCF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9" y="1525234"/>
            <a:ext cx="8625850" cy="25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5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graphs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7574" y="1988955"/>
            <a:ext cx="3715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Draw the De </a:t>
            </a:r>
            <a:r>
              <a:rPr lang="en-US" dirty="0" err="1"/>
              <a:t>Bruijn</a:t>
            </a:r>
            <a:r>
              <a:rPr lang="en-US" dirty="0"/>
              <a:t> Graph of this read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Using k = 4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9358" y="385431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/>
              <a:t>GCTGATCGATTT</a:t>
            </a:r>
          </a:p>
          <a:p>
            <a:pPr algn="ctr"/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07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9358" y="385431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/>
              <a:t>GCTGATCGATTT</a:t>
            </a:r>
          </a:p>
          <a:p>
            <a:pPr algn="ctr"/>
            <a:r>
              <a:rPr lang="en-US" sz="2800" dirty="0" smtClean="0"/>
              <a:t>  </a:t>
            </a:r>
            <a:endParaRPr lang="en-US" sz="2800" dirty="0"/>
          </a:p>
          <a:p>
            <a:pPr algn="ctr"/>
            <a:r>
              <a:rPr lang="en-US" sz="2800" dirty="0" smtClean="0"/>
              <a:t>CGATTTTCGGCG</a:t>
            </a:r>
            <a:endParaRPr lang="en-US" sz="28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graphs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3294" y="1988955"/>
            <a:ext cx="6424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Now add the second read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Using k = 4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NOTE check whether some of the nodes are already in your graph!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2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0325" y="2782669"/>
            <a:ext cx="38217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GCTGATCGATTT  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         CGATTTTCGGCG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944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9358" y="3854317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/>
              <a:t>GCTGATCGATTT</a:t>
            </a:r>
          </a:p>
          <a:p>
            <a:pPr algn="ctr"/>
            <a:r>
              <a:rPr lang="en-US" sz="2800" dirty="0" smtClean="0"/>
              <a:t>  </a:t>
            </a:r>
            <a:endParaRPr lang="en-US" sz="2800" dirty="0"/>
          </a:p>
          <a:p>
            <a:pPr algn="ctr"/>
            <a:r>
              <a:rPr lang="en-US" sz="2800" dirty="0" smtClean="0"/>
              <a:t>CGATTTTCGGCG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TTTCGGCGAAAA</a:t>
            </a:r>
            <a:endParaRPr lang="en-US" sz="28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graphs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3294" y="1988955"/>
            <a:ext cx="6424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Now add the third read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Using k = 4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NOTE check whether some of the nodes are already in your graph!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5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0325" y="2782669"/>
            <a:ext cx="38217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GCTGATCGATTT  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         CGATTTTCGGCG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4238296" y="3535606"/>
            <a:ext cx="13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TTTCGG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 rot="3002572">
            <a:off x="5354858" y="3936859"/>
            <a:ext cx="1018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AAAA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209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728" y="277551"/>
            <a:ext cx="84485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"/>
              </a:rPr>
              <a:t>Install </a:t>
            </a:r>
            <a:r>
              <a:rPr lang="en-US" dirty="0">
                <a:cs typeface="Courier"/>
              </a:rPr>
              <a:t>the </a:t>
            </a:r>
            <a:r>
              <a:rPr lang="en-US" dirty="0" err="1">
                <a:cs typeface="Courier"/>
              </a:rPr>
              <a:t>Jupyter</a:t>
            </a:r>
            <a:r>
              <a:rPr lang="en-US" dirty="0">
                <a:cs typeface="Courier"/>
              </a:rPr>
              <a:t> notebook and some python </a:t>
            </a:r>
            <a:r>
              <a:rPr lang="en-US" dirty="0" smtClean="0">
                <a:cs typeface="Courier"/>
              </a:rPr>
              <a:t>packages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cs typeface="Courier"/>
              </a:rPr>
              <a:t>IF YOU ARE ON </a:t>
            </a:r>
            <a:r>
              <a:rPr lang="en-US" dirty="0" err="1">
                <a:latin typeface="Courier"/>
                <a:cs typeface="Courier"/>
              </a:rPr>
              <a:t>vetur</a:t>
            </a:r>
            <a:r>
              <a:rPr lang="en-US" dirty="0">
                <a:cs typeface="Courier"/>
              </a:rPr>
              <a:t> OR </a:t>
            </a:r>
            <a:r>
              <a:rPr lang="en-US" dirty="0" err="1">
                <a:latin typeface="Courier"/>
                <a:cs typeface="Courier"/>
              </a:rPr>
              <a:t>vor</a:t>
            </a:r>
            <a:r>
              <a:rPr lang="en-US" dirty="0">
                <a:cs typeface="Courier"/>
              </a:rPr>
              <a:t>, </a:t>
            </a:r>
            <a:r>
              <a:rPr lang="en-US" dirty="0" smtClean="0">
                <a:cs typeface="Courier"/>
              </a:rPr>
              <a:t>type:</a:t>
            </a:r>
            <a:endParaRPr lang="en-US" dirty="0"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ssh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nordur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  OR    </a:t>
            </a:r>
            <a:r>
              <a:rPr lang="en-US" dirty="0" err="1" smtClean="0">
                <a:latin typeface="Courier"/>
                <a:cs typeface="Courier"/>
              </a:rPr>
              <a:t>ssh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austur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cs typeface="Courier"/>
              </a:rPr>
              <a:t>Everyone: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pip install --user </a:t>
            </a:r>
            <a:r>
              <a:rPr lang="en-US" dirty="0" err="1">
                <a:latin typeface="Courier"/>
                <a:cs typeface="Courier"/>
              </a:rPr>
              <a:t>jupyter</a:t>
            </a:r>
            <a:r>
              <a:rPr lang="en-US" dirty="0">
                <a:latin typeface="Courier"/>
                <a:cs typeface="Courier"/>
              </a:rPr>
              <a:t> pandas </a:t>
            </a:r>
            <a:r>
              <a:rPr lang="en-US" dirty="0" err="1">
                <a:latin typeface="Courier"/>
                <a:cs typeface="Courier"/>
              </a:rPr>
              <a:t>numpy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pysam</a:t>
            </a:r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cs typeface="Courier"/>
              </a:rPr>
              <a:t>(this may take a few minutes</a:t>
            </a:r>
            <a:r>
              <a:rPr lang="en-US" dirty="0" smtClean="0">
                <a:cs typeface="Courier"/>
              </a:rPr>
              <a:t>)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8728" y="1361588"/>
            <a:ext cx="8070120" cy="4691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728" y="2406458"/>
            <a:ext cx="8070120" cy="4691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728" y="277551"/>
            <a:ext cx="8448571" cy="390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assembly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cd assembly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sz="1400" dirty="0" err="1" smtClean="0">
                <a:latin typeface="Courier"/>
                <a:cs typeface="Courier"/>
              </a:rPr>
              <a:t>rsync</a:t>
            </a:r>
            <a:r>
              <a:rPr lang="en-US" sz="1400" dirty="0" smtClean="0">
                <a:latin typeface="Courier"/>
                <a:cs typeface="Courier"/>
              </a:rPr>
              <a:t> –</a:t>
            </a:r>
            <a:r>
              <a:rPr lang="en-US" sz="1400" dirty="0" err="1" smtClean="0">
                <a:latin typeface="Courier"/>
                <a:cs typeface="Courier"/>
              </a:rPr>
              <a:t>av</a:t>
            </a:r>
            <a:r>
              <a:rPr lang="en-US" sz="1400" dirty="0" smtClean="0">
                <a:latin typeface="Courier"/>
                <a:cs typeface="Courier"/>
              </a:rPr>
              <a:t> username@cod3.hpc.uio.no:/</a:t>
            </a:r>
            <a:r>
              <a:rPr lang="en-US" sz="1400" dirty="0">
                <a:latin typeface="Courier"/>
                <a:cs typeface="Courier"/>
              </a:rPr>
              <a:t>data/assembly/</a:t>
            </a:r>
            <a:r>
              <a:rPr lang="en-US" sz="1400" dirty="0" err="1" smtClean="0">
                <a:latin typeface="Courier"/>
                <a:cs typeface="Courier"/>
              </a:rPr>
              <a:t>DeBruijnGraph.ipynb</a:t>
            </a:r>
            <a:r>
              <a:rPr lang="en-US" sz="1400" dirty="0" smtClean="0">
                <a:latin typeface="Courier"/>
                <a:cs typeface="Courier"/>
              </a:rPr>
              <a:t> ./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jupyter</a:t>
            </a:r>
            <a:r>
              <a:rPr lang="en-US" dirty="0" smtClean="0">
                <a:latin typeface="Courier"/>
                <a:cs typeface="Courier"/>
              </a:rPr>
              <a:t> notebook </a:t>
            </a:r>
            <a:r>
              <a:rPr lang="en-US" dirty="0" err="1" smtClean="0">
                <a:latin typeface="Courier"/>
                <a:cs typeface="Courier"/>
              </a:rPr>
              <a:t>DeBruijnGraph.ipynb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OR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ipython</a:t>
            </a:r>
            <a:r>
              <a:rPr lang="en-US" dirty="0" smtClean="0">
                <a:latin typeface="Courier"/>
                <a:cs typeface="Courier"/>
              </a:rPr>
              <a:t> notebook </a:t>
            </a:r>
            <a:r>
              <a:rPr lang="en-US" dirty="0" err="1">
                <a:latin typeface="Courier"/>
                <a:cs typeface="Courier"/>
              </a:rPr>
              <a:t>DeBruijnGraph.ipynb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728" y="262493"/>
            <a:ext cx="8070120" cy="150667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728" y="2974228"/>
            <a:ext cx="8070120" cy="4691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8728" y="1913784"/>
            <a:ext cx="8070120" cy="4691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Sequencing errors</a:t>
            </a:r>
          </a:p>
          <a:p>
            <a:pPr lvl="1"/>
            <a:r>
              <a:rPr lang="en-US" dirty="0" smtClean="0"/>
              <a:t>add complexity to graph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err="1" smtClean="0"/>
              <a:t>k-mers</a:t>
            </a:r>
            <a:endParaRPr lang="en-US" dirty="0" smtClean="0"/>
          </a:p>
          <a:p>
            <a:r>
              <a:rPr lang="en-US" dirty="0" smtClean="0"/>
              <a:t>Correction of errors</a:t>
            </a:r>
          </a:p>
          <a:p>
            <a:pPr lvl="1"/>
            <a:r>
              <a:rPr lang="en-US" dirty="0" err="1" smtClean="0"/>
              <a:t>k-mer</a:t>
            </a:r>
            <a:r>
              <a:rPr lang="en-US" dirty="0" smtClean="0"/>
              <a:t>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351" y="3098084"/>
            <a:ext cx="3770449" cy="3435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0738" y="6488668"/>
            <a:ext cx="463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Kelley </a:t>
            </a:r>
            <a:r>
              <a:rPr lang="en-US" i="1" dirty="0" smtClean="0"/>
              <a:t>et al.</a:t>
            </a:r>
            <a:r>
              <a:rPr lang="en-US" dirty="0" smtClean="0"/>
              <a:t> </a:t>
            </a:r>
            <a:r>
              <a:rPr lang="en-US" i="1" dirty="0" smtClean="0"/>
              <a:t>Genome Biology</a:t>
            </a:r>
            <a:r>
              <a:rPr lang="en-US" dirty="0" smtClean="0"/>
              <a:t> 2010 </a:t>
            </a:r>
            <a:r>
              <a:rPr lang="en-US" b="1" dirty="0" smtClean="0"/>
              <a:t>11</a:t>
            </a:r>
            <a:r>
              <a:rPr lang="en-US" dirty="0" smtClean="0"/>
              <a:t>:R116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8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64" y="987856"/>
            <a:ext cx="7959699" cy="50119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44514" y="6488668"/>
            <a:ext cx="489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Compeau</a:t>
            </a:r>
            <a:r>
              <a:rPr lang="en-US" dirty="0" smtClean="0"/>
              <a:t> &amp; </a:t>
            </a:r>
            <a:r>
              <a:rPr lang="en-US" dirty="0" err="1" smtClean="0"/>
              <a:t>Pevzner</a:t>
            </a:r>
            <a:r>
              <a:rPr lang="en-US" dirty="0"/>
              <a:t> 2010 http://</a:t>
            </a:r>
            <a:r>
              <a:rPr lang="en-US" dirty="0" err="1" smtClean="0"/>
              <a:t>cseweb.ucsd.edu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6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_as_graph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845" y="311523"/>
            <a:ext cx="9910757" cy="630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1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_as_graph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845" y="311523"/>
            <a:ext cx="9910757" cy="6306845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620846" y="3359305"/>
            <a:ext cx="3145692" cy="2619464"/>
          </a:xfrm>
          <a:custGeom>
            <a:avLst/>
            <a:gdLst>
              <a:gd name="connsiteX0" fmla="*/ 0 w 3145692"/>
              <a:gd name="connsiteY0" fmla="*/ 2619464 h 2619464"/>
              <a:gd name="connsiteX1" fmla="*/ 1436077 w 3145692"/>
              <a:gd name="connsiteY1" fmla="*/ 2072387 h 2619464"/>
              <a:gd name="connsiteX2" fmla="*/ 1963616 w 3145692"/>
              <a:gd name="connsiteY2" fmla="*/ 929387 h 2619464"/>
              <a:gd name="connsiteX3" fmla="*/ 1690077 w 3145692"/>
              <a:gd name="connsiteY3" fmla="*/ 79464 h 2619464"/>
              <a:gd name="connsiteX4" fmla="*/ 2188308 w 3145692"/>
              <a:gd name="connsiteY4" fmla="*/ 69695 h 2619464"/>
              <a:gd name="connsiteX5" fmla="*/ 3145692 w 3145692"/>
              <a:gd name="connsiteY5" fmla="*/ 372541 h 261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692" h="2619464">
                <a:moveTo>
                  <a:pt x="0" y="2619464"/>
                </a:moveTo>
                <a:cubicBezTo>
                  <a:pt x="554404" y="2486765"/>
                  <a:pt x="1108808" y="2354066"/>
                  <a:pt x="1436077" y="2072387"/>
                </a:cubicBezTo>
                <a:cubicBezTo>
                  <a:pt x="1763346" y="1790708"/>
                  <a:pt x="1921283" y="1261541"/>
                  <a:pt x="1963616" y="929387"/>
                </a:cubicBezTo>
                <a:cubicBezTo>
                  <a:pt x="2005949" y="597233"/>
                  <a:pt x="1652628" y="222746"/>
                  <a:pt x="1690077" y="79464"/>
                </a:cubicBezTo>
                <a:cubicBezTo>
                  <a:pt x="1727526" y="-63818"/>
                  <a:pt x="1945705" y="20849"/>
                  <a:pt x="2188308" y="69695"/>
                </a:cubicBezTo>
                <a:cubicBezTo>
                  <a:pt x="2430911" y="118541"/>
                  <a:pt x="2984500" y="322067"/>
                  <a:pt x="3145692" y="37254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63082" y="4240796"/>
            <a:ext cx="1601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d_absolutely_c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9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_as_graph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845" y="311523"/>
            <a:ext cx="9910757" cy="6306845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21481" y="3798756"/>
            <a:ext cx="3634965" cy="2043244"/>
          </a:xfrm>
          <a:custGeom>
            <a:avLst/>
            <a:gdLst>
              <a:gd name="connsiteX0" fmla="*/ 1619750 w 3634965"/>
              <a:gd name="connsiteY0" fmla="*/ 2043244 h 2043244"/>
              <a:gd name="connsiteX1" fmla="*/ 46904 w 3634965"/>
              <a:gd name="connsiteY1" fmla="*/ 773244 h 2043244"/>
              <a:gd name="connsiteX2" fmla="*/ 3221904 w 3634965"/>
              <a:gd name="connsiteY2" fmla="*/ 1475 h 2043244"/>
              <a:gd name="connsiteX3" fmla="*/ 3270750 w 3634965"/>
              <a:gd name="connsiteY3" fmla="*/ 577859 h 204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4965" h="2043244">
                <a:moveTo>
                  <a:pt x="1619750" y="2043244"/>
                </a:moveTo>
                <a:cubicBezTo>
                  <a:pt x="699814" y="1578391"/>
                  <a:pt x="-220122" y="1113539"/>
                  <a:pt x="46904" y="773244"/>
                </a:cubicBezTo>
                <a:cubicBezTo>
                  <a:pt x="313930" y="432949"/>
                  <a:pt x="2684596" y="34039"/>
                  <a:pt x="3221904" y="1475"/>
                </a:cubicBezTo>
                <a:cubicBezTo>
                  <a:pt x="3759212" y="-31089"/>
                  <a:pt x="3768981" y="485051"/>
                  <a:pt x="3270750" y="577859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8841" y="3274591"/>
            <a:ext cx="173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and_honesty_v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2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_as_graph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845" y="311523"/>
            <a:ext cx="9910757" cy="630684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1572846" y="3233615"/>
            <a:ext cx="4405923" cy="1289539"/>
          </a:xfrm>
          <a:custGeom>
            <a:avLst/>
            <a:gdLst>
              <a:gd name="connsiteX0" fmla="*/ 4405923 w 4405923"/>
              <a:gd name="connsiteY0" fmla="*/ 0 h 1289539"/>
              <a:gd name="connsiteX1" fmla="*/ 2032000 w 4405923"/>
              <a:gd name="connsiteY1" fmla="*/ 576385 h 1289539"/>
              <a:gd name="connsiteX2" fmla="*/ 0 w 4405923"/>
              <a:gd name="connsiteY2" fmla="*/ 1289539 h 12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5923" h="1289539">
                <a:moveTo>
                  <a:pt x="4405923" y="0"/>
                </a:moveTo>
                <a:cubicBezTo>
                  <a:pt x="3586121" y="180731"/>
                  <a:pt x="2766320" y="361462"/>
                  <a:pt x="2032000" y="576385"/>
                </a:cubicBezTo>
                <a:cubicBezTo>
                  <a:pt x="1297680" y="791308"/>
                  <a:pt x="0" y="1289539"/>
                  <a:pt x="0" y="1289539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08878" y="2989973"/>
            <a:ext cx="162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ely_honest_in</a:t>
            </a:r>
            <a:r>
              <a:rPr lang="en-US" dirty="0" smtClean="0"/>
              <a:t>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7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_as_graph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845" y="311523"/>
            <a:ext cx="9910757" cy="63068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08878" y="2989973"/>
            <a:ext cx="162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ely_honest_in</a:t>
            </a: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2846" y="3233615"/>
            <a:ext cx="4405923" cy="1289539"/>
          </a:xfrm>
          <a:custGeom>
            <a:avLst/>
            <a:gdLst>
              <a:gd name="connsiteX0" fmla="*/ 4405923 w 4405923"/>
              <a:gd name="connsiteY0" fmla="*/ 0 h 1289539"/>
              <a:gd name="connsiteX1" fmla="*/ 2032000 w 4405923"/>
              <a:gd name="connsiteY1" fmla="*/ 576385 h 1289539"/>
              <a:gd name="connsiteX2" fmla="*/ 0 w 4405923"/>
              <a:gd name="connsiteY2" fmla="*/ 1289539 h 12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5923" h="1289539">
                <a:moveTo>
                  <a:pt x="4405923" y="0"/>
                </a:moveTo>
                <a:cubicBezTo>
                  <a:pt x="3586121" y="180731"/>
                  <a:pt x="2766320" y="361462"/>
                  <a:pt x="2032000" y="576385"/>
                </a:cubicBezTo>
                <a:cubicBezTo>
                  <a:pt x="1297680" y="791308"/>
                  <a:pt x="0" y="1289539"/>
                  <a:pt x="0" y="1289539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620846" y="3359305"/>
            <a:ext cx="3145692" cy="2619464"/>
          </a:xfrm>
          <a:custGeom>
            <a:avLst/>
            <a:gdLst>
              <a:gd name="connsiteX0" fmla="*/ 0 w 3145692"/>
              <a:gd name="connsiteY0" fmla="*/ 2619464 h 2619464"/>
              <a:gd name="connsiteX1" fmla="*/ 1436077 w 3145692"/>
              <a:gd name="connsiteY1" fmla="*/ 2072387 h 2619464"/>
              <a:gd name="connsiteX2" fmla="*/ 1963616 w 3145692"/>
              <a:gd name="connsiteY2" fmla="*/ 929387 h 2619464"/>
              <a:gd name="connsiteX3" fmla="*/ 1690077 w 3145692"/>
              <a:gd name="connsiteY3" fmla="*/ 79464 h 2619464"/>
              <a:gd name="connsiteX4" fmla="*/ 2188308 w 3145692"/>
              <a:gd name="connsiteY4" fmla="*/ 69695 h 2619464"/>
              <a:gd name="connsiteX5" fmla="*/ 3145692 w 3145692"/>
              <a:gd name="connsiteY5" fmla="*/ 372541 h 261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692" h="2619464">
                <a:moveTo>
                  <a:pt x="0" y="2619464"/>
                </a:moveTo>
                <a:cubicBezTo>
                  <a:pt x="554404" y="2486765"/>
                  <a:pt x="1108808" y="2354066"/>
                  <a:pt x="1436077" y="2072387"/>
                </a:cubicBezTo>
                <a:cubicBezTo>
                  <a:pt x="1763346" y="1790708"/>
                  <a:pt x="1921283" y="1261541"/>
                  <a:pt x="1963616" y="929387"/>
                </a:cubicBezTo>
                <a:cubicBezTo>
                  <a:pt x="2005949" y="597233"/>
                  <a:pt x="1652628" y="222746"/>
                  <a:pt x="1690077" y="79464"/>
                </a:cubicBezTo>
                <a:cubicBezTo>
                  <a:pt x="1727526" y="-63818"/>
                  <a:pt x="1945705" y="20849"/>
                  <a:pt x="2188308" y="69695"/>
                </a:cubicBezTo>
                <a:cubicBezTo>
                  <a:pt x="2430911" y="118541"/>
                  <a:pt x="2984500" y="322067"/>
                  <a:pt x="3145692" y="37254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3082" y="4240796"/>
            <a:ext cx="1601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d_absolutely_c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1481" y="3798756"/>
            <a:ext cx="3634965" cy="2043244"/>
          </a:xfrm>
          <a:custGeom>
            <a:avLst/>
            <a:gdLst>
              <a:gd name="connsiteX0" fmla="*/ 1619750 w 3634965"/>
              <a:gd name="connsiteY0" fmla="*/ 2043244 h 2043244"/>
              <a:gd name="connsiteX1" fmla="*/ 46904 w 3634965"/>
              <a:gd name="connsiteY1" fmla="*/ 773244 h 2043244"/>
              <a:gd name="connsiteX2" fmla="*/ 3221904 w 3634965"/>
              <a:gd name="connsiteY2" fmla="*/ 1475 h 2043244"/>
              <a:gd name="connsiteX3" fmla="*/ 3270750 w 3634965"/>
              <a:gd name="connsiteY3" fmla="*/ 577859 h 204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4965" h="2043244">
                <a:moveTo>
                  <a:pt x="1619750" y="2043244"/>
                </a:moveTo>
                <a:cubicBezTo>
                  <a:pt x="699814" y="1578391"/>
                  <a:pt x="-220122" y="1113539"/>
                  <a:pt x="46904" y="773244"/>
                </a:cubicBezTo>
                <a:cubicBezTo>
                  <a:pt x="313930" y="432949"/>
                  <a:pt x="2684596" y="34039"/>
                  <a:pt x="3221904" y="1475"/>
                </a:cubicBezTo>
                <a:cubicBezTo>
                  <a:pt x="3759212" y="-31089"/>
                  <a:pt x="3768981" y="485051"/>
                  <a:pt x="3270750" y="577859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841" y="3274591"/>
            <a:ext cx="173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and_honesty_v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1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_as_graph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385" y="0"/>
            <a:ext cx="9813575" cy="6777811"/>
          </a:xfrm>
          <a:prstGeom prst="rect">
            <a:avLst/>
          </a:prstGeom>
        </p:spPr>
      </p:pic>
      <p:pic>
        <p:nvPicPr>
          <p:cNvPr id="3" name="Picture 2" descr="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0" y="237934"/>
            <a:ext cx="5124970" cy="15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outside of DNA-related work</a:t>
            </a:r>
          </a:p>
          <a:p>
            <a:pPr lvl="1"/>
            <a:r>
              <a:rPr lang="en-US" dirty="0" smtClean="0"/>
              <a:t>Best solution for very short reads   ≤100 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9723" y="3540840"/>
            <a:ext cx="13003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</a:rPr>
              <a:t>GACCTACA</a:t>
            </a:r>
          </a:p>
          <a:p>
            <a:r>
              <a:rPr lang="en-US" dirty="0" smtClean="0">
                <a:latin typeface="Courier"/>
              </a:rPr>
              <a:t>GAC</a:t>
            </a:r>
          </a:p>
          <a:p>
            <a:r>
              <a:rPr lang="en-US" dirty="0" smtClean="0">
                <a:latin typeface="Courier"/>
              </a:rPr>
              <a:t> ACC</a:t>
            </a:r>
          </a:p>
          <a:p>
            <a:r>
              <a:rPr lang="en-US" dirty="0" smtClean="0">
                <a:latin typeface="Courier"/>
              </a:rPr>
              <a:t>  CCT</a:t>
            </a:r>
          </a:p>
          <a:p>
            <a:r>
              <a:rPr lang="en-US" dirty="0" smtClean="0">
                <a:latin typeface="Courier"/>
              </a:rPr>
              <a:t>   CTA</a:t>
            </a:r>
          </a:p>
          <a:p>
            <a:r>
              <a:rPr lang="en-US" dirty="0" smtClean="0">
                <a:latin typeface="Courier"/>
              </a:rPr>
              <a:t>    TAC</a:t>
            </a:r>
          </a:p>
          <a:p>
            <a:r>
              <a:rPr lang="en-US" dirty="0" smtClean="0">
                <a:latin typeface="Courier"/>
              </a:rPr>
              <a:t>     ACA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78" y="3579336"/>
            <a:ext cx="73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6262" y="4445704"/>
            <a:ext cx="156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K-</a:t>
            </a:r>
            <a:r>
              <a:rPr lang="en-US" dirty="0" err="1" smtClean="0"/>
              <a:t>mers</a:t>
            </a:r>
            <a:r>
              <a:rPr lang="en-US" dirty="0" smtClean="0"/>
              <a:t> (K=3)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59480" y="5756831"/>
            <a:ext cx="204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K-1 bases overlap</a:t>
            </a:r>
            <a:endParaRPr lang="en-US" dirty="0"/>
          </a:p>
        </p:txBody>
      </p:sp>
      <p:sp>
        <p:nvSpPr>
          <p:cNvPr id="10" name="Left Bracket 9"/>
          <p:cNvSpPr/>
          <p:nvPr/>
        </p:nvSpPr>
        <p:spPr>
          <a:xfrm>
            <a:off x="2259723" y="3948668"/>
            <a:ext cx="45719" cy="147291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14345" y="3926036"/>
            <a:ext cx="3630449" cy="1077310"/>
            <a:chOff x="4414345" y="3926036"/>
            <a:chExt cx="3630449" cy="107731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/>
            <a:srcRect t="67504" r="50209" b="12525"/>
            <a:stretch>
              <a:fillRect/>
            </a:stretch>
          </p:blipFill>
          <p:spPr bwMode="auto">
            <a:xfrm>
              <a:off x="4414345" y="3926036"/>
              <a:ext cx="3630449" cy="1077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5552965" y="3926036"/>
              <a:ext cx="175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 </a:t>
              </a:r>
              <a:r>
                <a:rPr lang="en-US" dirty="0" err="1" smtClean="0"/>
                <a:t>Bruijn</a:t>
              </a:r>
              <a:r>
                <a:rPr lang="en-US" dirty="0" smtClean="0"/>
                <a:t> graph</a:t>
              </a:r>
              <a:endParaRPr lang="en-US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90" y="430644"/>
            <a:ext cx="1396310" cy="779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0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245</Words>
  <Application>Microsoft Macintosh PowerPoint</Application>
  <PresentationFormat>On-screen Show (4:3)</PresentationFormat>
  <Paragraphs>85</Paragraphs>
  <Slides>17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 Bruijn graphs</vt:lpstr>
      <vt:lpstr>de Bruijn graphs</vt:lpstr>
      <vt:lpstr>de Bruijn graphs</vt:lpstr>
      <vt:lpstr>PowerPoint Presentation</vt:lpstr>
      <vt:lpstr>de Bruijn graphs</vt:lpstr>
      <vt:lpstr>PowerPoint Presentation</vt:lpstr>
      <vt:lpstr>PowerPoint Presentation</vt:lpstr>
      <vt:lpstr>PowerPoint Presentation</vt:lpstr>
      <vt:lpstr>Quality matters</vt:lpstr>
    </vt:vector>
  </TitlesOfParts>
  <Company>Universitetet i Oslo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Lex Nederbragt</dc:creator>
  <cp:lastModifiedBy>Alexander  Nederbragt</cp:lastModifiedBy>
  <cp:revision>26</cp:revision>
  <cp:lastPrinted>2014-09-25T11:52:57Z</cp:lastPrinted>
  <dcterms:created xsi:type="dcterms:W3CDTF">2014-09-25T11:52:25Z</dcterms:created>
  <dcterms:modified xsi:type="dcterms:W3CDTF">2016-09-05T08:55:22Z</dcterms:modified>
</cp:coreProperties>
</file>