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8" r:id="rId4"/>
    <p:sldId id="261" r:id="rId5"/>
    <p:sldId id="27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91"/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05/10/15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High </a:t>
            </a:r>
            <a:r>
              <a:rPr lang="en-US" sz="3000" b="1" dirty="0"/>
              <a:t>Throughput Sequencing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Lex Nederbragt</a:t>
            </a:r>
          </a:p>
          <a:p>
            <a:r>
              <a:rPr lang="en-US" dirty="0" smtClean="0"/>
              <a:t>Norwegian High-Throughput Sequencing Centre (NSC)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Centre for Ecological and Evolutionary Synthesis (CEES)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algorithms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Installing software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Choosing </a:t>
            </a:r>
            <a:r>
              <a:rPr lang="en-US" dirty="0"/>
              <a:t>program from all </a:t>
            </a:r>
            <a:r>
              <a:rPr lang="en-US" dirty="0" smtClean="0"/>
              <a:t>possible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/>
              <a:t>not always use the same </a:t>
            </a:r>
            <a:r>
              <a:rPr lang="en-US" dirty="0" smtClean="0"/>
              <a:t>tool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/>
              <a:t>always the same tool that is </a:t>
            </a:r>
            <a:r>
              <a:rPr lang="en-US" dirty="0" smtClean="0"/>
              <a:t>best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Software </a:t>
            </a:r>
            <a:r>
              <a:rPr lang="en-US" dirty="0"/>
              <a:t>parameter </a:t>
            </a:r>
            <a:r>
              <a:rPr lang="en-US" dirty="0" smtClean="0"/>
              <a:t>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Validation of </a:t>
            </a:r>
            <a:r>
              <a:rPr lang="en-US" dirty="0"/>
              <a:t>computational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Local </a:t>
            </a:r>
            <a:r>
              <a:rPr lang="en-US" dirty="0"/>
              <a:t>versus HPC versus </a:t>
            </a:r>
            <a:r>
              <a:rPr lang="en-US" dirty="0" smtClean="0"/>
              <a:t>cloud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Computational time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access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Optimal </a:t>
            </a:r>
            <a:r>
              <a:rPr lang="en-US" dirty="0"/>
              <a:t>use of HPC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unix</a:t>
            </a:r>
            <a:r>
              <a:rPr lang="en-US" dirty="0" smtClean="0"/>
              <a:t> shell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-</a:t>
            </a:r>
            <a:r>
              <a:rPr lang="en-US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</a:t>
            </a:r>
            <a:r>
              <a:rPr lang="en-US" dirty="0"/>
              <a:t>-based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Programming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Statistics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Ethical approval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Sensitive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Reproducibility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285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 smtClean="0"/>
              <a:t>Laehnemann</a:t>
            </a:r>
            <a:r>
              <a:rPr lang="en-US" sz="1600" dirty="0" smtClean="0"/>
              <a:t> et al 2015 (</a:t>
            </a:r>
            <a:r>
              <a:rPr lang="en-US" sz="1600" dirty="0"/>
              <a:t>) http://</a:t>
            </a:r>
            <a:r>
              <a:rPr lang="en-US" sz="1600" dirty="0" err="1"/>
              <a:t>bib.oxfordjournals.org</a:t>
            </a:r>
            <a:r>
              <a:rPr lang="en-US" sz="1600" dirty="0"/>
              <a:t>/content/early/2015/05/29/</a:t>
            </a:r>
            <a:r>
              <a:rPr lang="en-US" sz="1600" dirty="0" smtClean="0"/>
              <a:t>bib.bbv029</a:t>
            </a:r>
          </a:p>
          <a:p>
            <a:pPr algn="r"/>
            <a:r>
              <a:rPr lang="en-US" sz="1600" dirty="0" smtClean="0"/>
              <a:t>(after http://</a:t>
            </a:r>
            <a:r>
              <a:rPr lang="en-US" sz="1600" dirty="0" err="1" smtClean="0"/>
              <a:t>www.genomebiology.com</a:t>
            </a:r>
            <a:r>
              <a:rPr lang="en-US" sz="1600" dirty="0" smtClean="0"/>
              <a:t>/content/14/5/R51)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8"/>
            <a:ext cx="9144000" cy="43505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 bias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GGCxG</a:t>
            </a:r>
            <a:r>
              <a:rPr lang="en-US" dirty="0" smtClean="0"/>
              <a:t> motifs and </a:t>
            </a:r>
            <a:r>
              <a:rPr lang="en-US" dirty="0" err="1" smtClean="0"/>
              <a:t>Illumina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04" t="53667" r="10775" b="4755"/>
          <a:stretch/>
        </p:blipFill>
        <p:spPr>
          <a:xfrm>
            <a:off x="305347" y="2139889"/>
            <a:ext cx="8274607" cy="287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75" y="1970798"/>
            <a:ext cx="1309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8845"/>
            <a:ext cx="890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mira-assembler.sourceforge.net</a:t>
            </a:r>
            <a:r>
              <a:rPr lang="en-US" dirty="0"/>
              <a:t>/docs/</a:t>
            </a:r>
            <a:r>
              <a:rPr lang="en-US" dirty="0" err="1"/>
              <a:t>DefinitiveGuideToMIRA.html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115"/>
            <a:ext cx="8229600" cy="610719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HiSeq</a:t>
            </a:r>
            <a:r>
              <a:rPr lang="en-US" dirty="0"/>
              <a:t> 1000 1500 2000 2500 3000 </a:t>
            </a:r>
            <a:r>
              <a:rPr lang="en-US" dirty="0" smtClean="0"/>
              <a:t>4000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/>
              <a:t>HiSeq</a:t>
            </a:r>
            <a:r>
              <a:rPr lang="en-US" dirty="0"/>
              <a:t> X (Five and Ten)</a:t>
            </a:r>
          </a:p>
          <a:p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NextSeq</a:t>
            </a:r>
            <a:r>
              <a:rPr lang="en-US" dirty="0"/>
              <a:t> 500</a:t>
            </a:r>
          </a:p>
          <a:p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MiSeq</a:t>
            </a:r>
            <a:endParaRPr lang="en-US" dirty="0"/>
          </a:p>
          <a:p>
            <a:r>
              <a:rPr lang="en-US" dirty="0"/>
              <a:t>Pacific Biosciences RSII</a:t>
            </a:r>
          </a:p>
          <a:p>
            <a:r>
              <a:rPr lang="en-US" dirty="0"/>
              <a:t>Ion Torrent PGM</a:t>
            </a:r>
          </a:p>
          <a:p>
            <a:r>
              <a:rPr lang="en-US" dirty="0"/>
              <a:t>Ion Torrent Proton</a:t>
            </a:r>
          </a:p>
          <a:p>
            <a:r>
              <a:rPr lang="en-US" dirty="0"/>
              <a:t>Ion Torrent S5 and S5XL</a:t>
            </a:r>
          </a:p>
          <a:p>
            <a:r>
              <a:rPr lang="en-US" dirty="0"/>
              <a:t>Oxford </a:t>
            </a:r>
            <a:r>
              <a:rPr lang="en-US" dirty="0" err="1"/>
              <a:t>Nanopore</a:t>
            </a:r>
            <a:r>
              <a:rPr lang="en-US" dirty="0"/>
              <a:t> </a:t>
            </a:r>
            <a:r>
              <a:rPr lang="en-US" dirty="0" err="1"/>
              <a:t>MinION</a:t>
            </a:r>
            <a:r>
              <a:rPr lang="en-US" dirty="0"/>
              <a:t> (</a:t>
            </a:r>
            <a:r>
              <a:rPr lang="en-US" dirty="0" err="1"/>
              <a:t>MkI</a:t>
            </a:r>
            <a:r>
              <a:rPr lang="en-US" dirty="0"/>
              <a:t>), </a:t>
            </a:r>
            <a:r>
              <a:rPr lang="en-US" dirty="0" err="1"/>
              <a:t>PromethION</a:t>
            </a:r>
            <a:r>
              <a:rPr lang="en-US" dirty="0"/>
              <a:t>, </a:t>
            </a:r>
            <a:r>
              <a:rPr lang="en-US" dirty="0" err="1" smtClean="0"/>
              <a:t>GridIO</a:t>
            </a:r>
            <a:endParaRPr lang="en-US" dirty="0" smtClean="0"/>
          </a:p>
          <a:p>
            <a:r>
              <a:rPr lang="en-US" dirty="0" smtClean="0"/>
              <a:t>Roche </a:t>
            </a:r>
            <a:r>
              <a:rPr lang="en-US" dirty="0"/>
              <a:t>454 GS FLX, Junior</a:t>
            </a:r>
          </a:p>
          <a:p>
            <a:r>
              <a:rPr lang="en-US" dirty="0" err="1"/>
              <a:t>SOLiD</a:t>
            </a:r>
            <a:r>
              <a:rPr lang="en-US" dirty="0"/>
              <a:t> 1 2 3 4 5500 </a:t>
            </a:r>
            <a:r>
              <a:rPr lang="en-US" dirty="0" smtClean="0"/>
              <a:t>5500XL</a:t>
            </a:r>
          </a:p>
          <a:p>
            <a:r>
              <a:rPr lang="en-US" dirty="0" smtClean="0"/>
              <a:t>BGI </a:t>
            </a:r>
            <a:r>
              <a:rPr lang="en-US" dirty="0" err="1"/>
              <a:t>revolocity</a:t>
            </a:r>
            <a:endParaRPr lang="en-US" dirty="0"/>
          </a:p>
          <a:p>
            <a:r>
              <a:rPr lang="en-US" dirty="0" err="1"/>
              <a:t>HeliScope</a:t>
            </a:r>
            <a:endParaRPr lang="en-US" dirty="0"/>
          </a:p>
          <a:p>
            <a:r>
              <a:rPr lang="en-US" dirty="0"/>
              <a:t>ABI Sanger 3730xl</a:t>
            </a:r>
          </a:p>
          <a:p>
            <a:endParaRPr lang="en-US" u="sng" dirty="0" smtClean="0"/>
          </a:p>
          <a:p>
            <a:r>
              <a:rPr lang="en-US" u="sng" dirty="0" smtClean="0"/>
              <a:t>Special </a:t>
            </a:r>
            <a:r>
              <a:rPr lang="en-US" u="sng" dirty="0"/>
              <a:t>types</a:t>
            </a:r>
          </a:p>
          <a:p>
            <a:r>
              <a:rPr lang="en-US" dirty="0"/>
              <a:t>10X genomics</a:t>
            </a:r>
          </a:p>
          <a:p>
            <a:r>
              <a:rPr lang="en-US" dirty="0" err="1"/>
              <a:t>Moleculo</a:t>
            </a:r>
            <a:r>
              <a:rPr lang="en-US" dirty="0"/>
              <a:t>/</a:t>
            </a:r>
            <a:r>
              <a:rPr lang="en-US" dirty="0" err="1"/>
              <a:t>TruSeq</a:t>
            </a:r>
            <a:r>
              <a:rPr lang="en-US" dirty="0"/>
              <a:t> synthetic </a:t>
            </a:r>
            <a:r>
              <a:rPr lang="en-US" dirty="0" smtClean="0"/>
              <a:t>reads</a:t>
            </a:r>
          </a:p>
          <a:p>
            <a:r>
              <a:rPr lang="en-US" dirty="0" err="1" smtClean="0"/>
              <a:t>BioNano</a:t>
            </a:r>
            <a:r>
              <a:rPr lang="en-US" dirty="0" smtClean="0"/>
              <a:t> </a:t>
            </a:r>
            <a:r>
              <a:rPr lang="en-US" dirty="0"/>
              <a:t>Genomics</a:t>
            </a:r>
          </a:p>
        </p:txBody>
      </p:sp>
    </p:spTree>
    <p:extLst>
      <p:ext uri="{BB962C8B-B14F-4D97-AF65-F5344CB8AC3E}">
        <p14:creationId xmlns:p14="http://schemas.microsoft.com/office/powerpoint/2010/main" val="36374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lengths versus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each sequencing instrument still being sold, find the specifications on the </a:t>
            </a:r>
            <a:r>
              <a:rPr lang="en-US" dirty="0" smtClean="0"/>
              <a:t>company’s website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a plot in a </a:t>
            </a:r>
            <a:r>
              <a:rPr lang="en-US" dirty="0" err="1"/>
              <a:t>google</a:t>
            </a:r>
            <a:r>
              <a:rPr lang="en-US" dirty="0"/>
              <a:t> spreadsheet with the read length on the x-axis and the per-run throughput in </a:t>
            </a:r>
            <a:r>
              <a:rPr lang="en-US" dirty="0" err="1"/>
              <a:t>Gigabp</a:t>
            </a:r>
            <a:r>
              <a:rPr lang="en-US" dirty="0"/>
              <a:t> on the Y </a:t>
            </a:r>
            <a:r>
              <a:rPr lang="en-US" dirty="0" smtClean="0"/>
              <a:t>axis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both axis log scale</a:t>
            </a:r>
          </a:p>
        </p:txBody>
      </p:sp>
    </p:spTree>
    <p:extLst>
      <p:ext uri="{BB962C8B-B14F-4D97-AF65-F5344CB8AC3E}">
        <p14:creationId xmlns:p14="http://schemas.microsoft.com/office/powerpoint/2010/main" val="346464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endParaRPr lang="en-US" sz="1000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7" y="1168400"/>
            <a:ext cx="6413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Pacific Biosciences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8" y="2684410"/>
            <a:ext cx="1835570" cy="3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20" y="6286021"/>
            <a:ext cx="228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Zero-mode waveguide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80" y="2375407"/>
            <a:ext cx="5953157" cy="40611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Metzker</a:t>
            </a:r>
            <a:r>
              <a:rPr lang="en-US" sz="1400" dirty="0" smtClean="0"/>
              <a:t> 2010 Nat Rev Genet.11(1):31-46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26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SMRTBell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3" y="1633112"/>
            <a:ext cx="8619414" cy="3585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23719"/>
            <a:ext cx="8619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files.pacb.com</a:t>
            </a:r>
            <a:r>
              <a:rPr lang="en-US" sz="1400" dirty="0"/>
              <a:t>/software/</a:t>
            </a:r>
            <a:r>
              <a:rPr lang="en-US" sz="1400" dirty="0" err="1"/>
              <a:t>smrtanalysis</a:t>
            </a:r>
            <a:r>
              <a:rPr lang="en-US" sz="1400" dirty="0"/>
              <a:t>/2.2.0/doc/</a:t>
            </a:r>
            <a:r>
              <a:rPr lang="en-US" sz="1400" dirty="0" err="1"/>
              <a:t>smrtportal</a:t>
            </a:r>
            <a:r>
              <a:rPr lang="en-US" sz="1400" dirty="0"/>
              <a:t>/help/!SSL!/</a:t>
            </a:r>
            <a:r>
              <a:rPr lang="en-US" sz="1400" dirty="0" err="1"/>
              <a:t>Webhelp</a:t>
            </a:r>
            <a:r>
              <a:rPr lang="en-US" sz="1400" dirty="0"/>
              <a:t>/</a:t>
            </a:r>
            <a:r>
              <a:rPr lang="en-US" sz="1400" dirty="0" err="1"/>
              <a:t>Portal_PacBio_Glossary.htm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27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end, paired end mate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802"/>
            <a:ext cx="8229600" cy="4525963"/>
          </a:xfrm>
        </p:spPr>
        <p:txBody>
          <a:bodyPr/>
          <a:lstStyle/>
          <a:p>
            <a:r>
              <a:rPr lang="en-US" dirty="0" smtClean="0"/>
              <a:t>Paired end reads </a:t>
            </a:r>
            <a:r>
              <a:rPr lang="en-US" dirty="0" smtClean="0">
                <a:sym typeface="Wingdings"/>
              </a:rPr>
              <a:t> 100-500 </a:t>
            </a:r>
            <a:r>
              <a:rPr lang="en-US" dirty="0" err="1" smtClean="0">
                <a:sym typeface="Wingdings"/>
              </a:rPr>
              <a:t>bp</a:t>
            </a:r>
            <a:r>
              <a:rPr lang="en-US" dirty="0" smtClean="0">
                <a:sym typeface="Wingdings"/>
              </a:rPr>
              <a:t> insert</a:t>
            </a:r>
            <a:endParaRPr lang="en-US" dirty="0" smtClean="0"/>
          </a:p>
        </p:txBody>
      </p:sp>
      <p:grpSp>
        <p:nvGrpSpPr>
          <p:cNvPr id="7" name="Group 11"/>
          <p:cNvGrpSpPr/>
          <p:nvPr/>
        </p:nvGrpSpPr>
        <p:grpSpPr>
          <a:xfrm>
            <a:off x="895569" y="4131235"/>
            <a:ext cx="7200000" cy="960000"/>
            <a:chOff x="895569" y="2706414"/>
            <a:chExt cx="7200000" cy="96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604" y="5362380"/>
            <a:ext cx="6843964" cy="1368551"/>
            <a:chOff x="977604" y="3749487"/>
            <a:chExt cx="6843964" cy="13685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4" y="2091349"/>
            <a:ext cx="7920000" cy="1277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6350" y="2069551"/>
            <a:ext cx="110119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riginal DNA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1803" y="2574574"/>
            <a:ext cx="92998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fragments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0734" y="3061332"/>
            <a:ext cx="13773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Sequenced ends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68154"/>
            <a:ext cx="48562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Mate pairs </a:t>
            </a:r>
            <a:r>
              <a:rPr lang="en-US" sz="3200" dirty="0">
                <a:sym typeface="Wingdings"/>
              </a:rPr>
              <a:t> 2-20 kb insert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1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144000" cy="51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Finding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</a:t>
            </a:r>
            <a:r>
              <a:rPr lang="en-US" dirty="0"/>
              <a:t>data in the right </a:t>
            </a:r>
            <a:r>
              <a:rPr lang="en-US" dirty="0" smtClean="0"/>
              <a:t>shape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Scrubbing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Data management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Sharing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422</Words>
  <Application>Microsoft Macintosh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High Throughput Sequencing and applications</vt:lpstr>
      <vt:lpstr>PowerPoint Presentation</vt:lpstr>
      <vt:lpstr>Read lengths versus throughput</vt:lpstr>
      <vt:lpstr>PowerPoint Presentation</vt:lpstr>
      <vt:lpstr>Pacific Biosciences</vt:lpstr>
      <vt:lpstr>PacBio SMRTBell</vt:lpstr>
      <vt:lpstr>Single end, paired end mate pairs</vt:lpstr>
      <vt:lpstr>PowerPoint Presentation</vt:lpstr>
      <vt:lpstr>Data</vt:lpstr>
      <vt:lpstr>Software</vt:lpstr>
      <vt:lpstr>Compute resources</vt:lpstr>
      <vt:lpstr>User interfaces</vt:lpstr>
      <vt:lpstr>Skills</vt:lpstr>
      <vt:lpstr>Ethics</vt:lpstr>
      <vt:lpstr>GC bias </vt:lpstr>
      <vt:lpstr>GGCxG motifs and Illumina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Alexander  Nederbragt</cp:lastModifiedBy>
  <cp:revision>107</cp:revision>
  <dcterms:created xsi:type="dcterms:W3CDTF">2011-10-24T07:38:46Z</dcterms:created>
  <dcterms:modified xsi:type="dcterms:W3CDTF">2015-10-05T11:07:19Z</dcterms:modified>
</cp:coreProperties>
</file>