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344" r:id="rId3"/>
    <p:sldId id="345" r:id="rId4"/>
    <p:sldId id="348" r:id="rId5"/>
    <p:sldId id="349" r:id="rId6"/>
    <p:sldId id="350" r:id="rId7"/>
    <p:sldId id="351" r:id="rId8"/>
    <p:sldId id="352" r:id="rId9"/>
    <p:sldId id="353" r:id="rId10"/>
    <p:sldId id="30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40"/>
    <a:srgbClr val="0033CC"/>
    <a:srgbClr val="CC0099"/>
    <a:srgbClr val="FFFF99"/>
    <a:srgbClr val="CCECFF"/>
    <a:srgbClr val="9999FF"/>
    <a:srgbClr val="6699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6" autoAdjust="0"/>
    <p:restoredTop sz="94595" autoAdjust="0"/>
  </p:normalViewPr>
  <p:slideViewPr>
    <p:cSldViewPr snapToGrid="0" showGuides="1">
      <p:cViewPr>
        <p:scale>
          <a:sx n="90" d="100"/>
          <a:sy n="90" d="100"/>
        </p:scale>
        <p:origin x="-2328" y="-552"/>
      </p:cViewPr>
      <p:guideLst>
        <p:guide orient="horz" pos="3502"/>
        <p:guide pos="11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04EF-9251-4EEE-800B-754FAC992394}" type="datetimeFigureOut">
              <a:rPr lang="nb-NO" smtClean="0"/>
              <a:pPr/>
              <a:t>07.09.2016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C804-DCE0-45A7-8245-A9C2C3127CC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336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1C7238-9BB9-4E78-B1D2-6F5DB245D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3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805BA-97DC-4C90-9B73-3C55FDC50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4084-A820-4498-81E0-201CC98C1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4C2DD-8F28-4669-A906-689606913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50A1D-EFF9-4BA4-A3A2-A75214817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9200-9A4F-4FB6-8395-DF6C02757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06D69-A65F-42D5-B959-4C885F8E7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391B1-5AA2-49DC-ABDE-088348732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16D69-307E-4F23-B79F-12884D6A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6094E-AEF8-4FC4-8E56-CA90AD9F1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A2BD0-FD64-42CE-A830-CE27D1E3F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F819-A745-4AC6-8044-6DF9641FB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6D3714D-0601-4310-A58F-B2515E5AC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pload.wikimedia.org\wikipedia\commons\f\f5\Sd4hi-unten-crop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logoEngrgb"/>
          <p:cNvPicPr>
            <a:picLocks noChangeAspect="1" noChangeArrowheads="1"/>
          </p:cNvPicPr>
          <p:nvPr/>
        </p:nvPicPr>
        <p:blipFill>
          <a:blip r:embed="rId2" cstate="print"/>
          <a:srcRect r="27182"/>
          <a:stretch>
            <a:fillRect/>
          </a:stretch>
        </p:blipFill>
        <p:spPr bwMode="auto">
          <a:xfrm>
            <a:off x="191084" y="6213420"/>
            <a:ext cx="1985595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4213" y="979038"/>
            <a:ext cx="77724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ChIP-seq</a:t>
            </a:r>
            <a:r>
              <a:rPr kumimoji="0" lang="nb-NO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nb-NO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stranded</a:t>
            </a:r>
            <a:r>
              <a:rPr kumimoji="0" lang="nb-NO" sz="36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RNA-</a:t>
            </a:r>
            <a:r>
              <a:rPr kumimoji="0" lang="nb-NO" sz="36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</a:t>
            </a:r>
            <a:r>
              <a:rPr kumimoji="0" lang="nb-NO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nb-NO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01775" y="236745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nb-NO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Gregor </a:t>
            </a:r>
            <a:r>
              <a:rPr kumimoji="0" lang="nb-NO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Gilfillan</a:t>
            </a:r>
            <a:endParaRPr kumimoji="0" lang="nb-NO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nb-NO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nb-N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</a:t>
            </a:r>
            <a:r>
              <a:rPr kumimoji="0" lang="nb-NO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nb-N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</a:t>
            </a:r>
            <a:r>
              <a:rPr kumimoji="0" lang="nb-N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Genetics,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nb-N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Oslo University Hospital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NSC_logo_smal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8085" y="4362826"/>
            <a:ext cx="4791919" cy="1020481"/>
          </a:xfrm>
          <a:prstGeom prst="rect">
            <a:avLst/>
          </a:prstGeom>
        </p:spPr>
      </p:pic>
      <p:pic>
        <p:nvPicPr>
          <p:cNvPr id="2050" name="Picture 2" descr="http://genomics.no/oslo/uploads/images/footer_log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32" y="6282000"/>
            <a:ext cx="6572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4500" y="490538"/>
            <a:ext cx="83661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b-NO" sz="3200" b="1" dirty="0" err="1" smtClean="0"/>
              <a:t>Thanks</a:t>
            </a:r>
            <a:r>
              <a:rPr lang="nb-NO" sz="3200" b="1" dirty="0" smtClean="0"/>
              <a:t> for </a:t>
            </a:r>
            <a:r>
              <a:rPr lang="nb-NO" sz="3200" b="1" dirty="0" err="1" smtClean="0"/>
              <a:t>your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attention</a:t>
            </a:r>
            <a:endParaRPr lang="nb-NO" sz="3200" b="1" dirty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pPr algn="ctr"/>
            <a:r>
              <a:rPr lang="nb-NO" sz="3200" dirty="0" smtClean="0">
                <a:solidFill>
                  <a:srgbClr val="0033CC"/>
                </a:solidFill>
              </a:rPr>
              <a:t>www.sequencing.uio.no</a:t>
            </a:r>
          </a:p>
          <a:p>
            <a:pPr algn="ctr"/>
            <a:r>
              <a:rPr lang="nb-NO" sz="3200" dirty="0" smtClean="0"/>
              <a:t>post@sequencing.uio.no</a:t>
            </a:r>
            <a:endParaRPr lang="de-DE" sz="3200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endParaRPr lang="nb-NO" b="1" dirty="0" smtClean="0"/>
          </a:p>
          <a:p>
            <a:pPr algn="ctr"/>
            <a:r>
              <a:rPr lang="nb-NO" sz="3200" dirty="0" smtClean="0">
                <a:solidFill>
                  <a:srgbClr val="0033CC"/>
                </a:solidFill>
              </a:rPr>
              <a:t>gregorg@medisin.uio.no</a:t>
            </a:r>
          </a:p>
          <a:p>
            <a:pPr algn="ctr"/>
            <a:endParaRPr lang="nb-NO" sz="3200" dirty="0" smtClean="0"/>
          </a:p>
        </p:txBody>
      </p:sp>
      <p:pic>
        <p:nvPicPr>
          <p:cNvPr id="4" name="Picture 3" descr="NSC_logo_small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4240" y="3590506"/>
            <a:ext cx="5099385" cy="1085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304800" y="-60325"/>
            <a:ext cx="81629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sz="2800" dirty="0" smtClean="0"/>
          </a:p>
          <a:p>
            <a:r>
              <a:rPr lang="de-DE" sz="2800" dirty="0" err="1" smtClean="0"/>
              <a:t>Epigenetics</a:t>
            </a:r>
            <a:r>
              <a:rPr lang="de-DE" sz="2800" dirty="0" smtClean="0"/>
              <a:t>: </a:t>
            </a:r>
            <a:r>
              <a:rPr lang="de-DE" sz="2800" dirty="0" err="1" smtClean="0"/>
              <a:t>Heritable</a:t>
            </a:r>
            <a:r>
              <a:rPr lang="de-DE" sz="2800" dirty="0" smtClean="0"/>
              <a:t> </a:t>
            </a:r>
            <a:r>
              <a:rPr lang="de-DE" sz="2800" dirty="0" err="1" smtClean="0"/>
              <a:t>traits</a:t>
            </a:r>
            <a:r>
              <a:rPr lang="de-DE" sz="2800" dirty="0" smtClean="0"/>
              <a:t> not </a:t>
            </a:r>
            <a:r>
              <a:rPr lang="de-DE" sz="2800" dirty="0" err="1" smtClean="0"/>
              <a:t>encoded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DNA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.</a:t>
            </a:r>
            <a:endParaRPr lang="de-DE" sz="2800" dirty="0"/>
          </a:p>
          <a:p>
            <a:endParaRPr lang="de-DE" sz="2800" i="1" dirty="0"/>
          </a:p>
        </p:txBody>
      </p:sp>
      <p:pic>
        <p:nvPicPr>
          <p:cNvPr id="7179" name="Picture 6" descr="Chromatin_Structures"/>
          <p:cNvPicPr>
            <a:picLocks noChangeAspect="1" noChangeArrowheads="1"/>
          </p:cNvPicPr>
          <p:nvPr/>
        </p:nvPicPr>
        <p:blipFill>
          <a:blip r:embed="rId2" cstate="print"/>
          <a:srcRect t="36111"/>
          <a:stretch>
            <a:fillRect/>
          </a:stretch>
        </p:blipFill>
        <p:spPr bwMode="auto">
          <a:xfrm flipH="1">
            <a:off x="1867368" y="2178050"/>
            <a:ext cx="7143282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20025" y="40068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wikipedia</a:t>
            </a:r>
            <a:endParaRPr lang="en-GB" dirty="0"/>
          </a:p>
        </p:txBody>
      </p:sp>
      <p:pic>
        <p:nvPicPr>
          <p:cNvPr id="45058" name="Picture 2" descr="File:Sd4hi-unten-crop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t="49546"/>
          <a:stretch>
            <a:fillRect/>
          </a:stretch>
        </p:blipFill>
        <p:spPr bwMode="auto">
          <a:xfrm rot="16200000">
            <a:off x="129635" y="2435607"/>
            <a:ext cx="1771649" cy="123748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557445" y="2416175"/>
            <a:ext cx="473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00" b="1" dirty="0" err="1" smtClean="0"/>
              <a:t>-Me</a:t>
            </a:r>
            <a:endParaRPr lang="en-GB" sz="1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0575" y="4235450"/>
            <a:ext cx="68916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 smtClean="0"/>
              <a:t>Mediated</a:t>
            </a:r>
            <a:r>
              <a:rPr lang="nb-NO" b="1" dirty="0" smtClean="0"/>
              <a:t> by:</a:t>
            </a:r>
          </a:p>
          <a:p>
            <a:endParaRPr lang="nb-NO" sz="900" dirty="0" smtClean="0"/>
          </a:p>
          <a:p>
            <a:r>
              <a:rPr lang="nb-NO" dirty="0" smtClean="0"/>
              <a:t>-DNA </a:t>
            </a:r>
            <a:r>
              <a:rPr lang="nb-NO" dirty="0" err="1" smtClean="0"/>
              <a:t>methylation</a:t>
            </a:r>
            <a:endParaRPr lang="nb-NO" dirty="0" smtClean="0"/>
          </a:p>
          <a:p>
            <a:r>
              <a:rPr lang="nb-NO" dirty="0" err="1" smtClean="0"/>
              <a:t>-Histone</a:t>
            </a:r>
            <a:r>
              <a:rPr lang="nb-NO" dirty="0" smtClean="0"/>
              <a:t> variants</a:t>
            </a:r>
          </a:p>
          <a:p>
            <a:r>
              <a:rPr lang="nb-NO" dirty="0" err="1" smtClean="0"/>
              <a:t>-Histone</a:t>
            </a:r>
            <a:r>
              <a:rPr lang="nb-NO" dirty="0" smtClean="0"/>
              <a:t> </a:t>
            </a:r>
            <a:r>
              <a:rPr lang="nb-NO" dirty="0" err="1" smtClean="0"/>
              <a:t>covalent</a:t>
            </a:r>
            <a:r>
              <a:rPr lang="nb-NO" dirty="0" smtClean="0"/>
              <a:t> </a:t>
            </a:r>
            <a:r>
              <a:rPr lang="nb-NO" dirty="0" err="1" smtClean="0"/>
              <a:t>modification</a:t>
            </a:r>
            <a:endParaRPr lang="nb-NO" dirty="0" smtClean="0"/>
          </a:p>
          <a:p>
            <a:r>
              <a:rPr lang="nb-NO" dirty="0" err="1" smtClean="0"/>
              <a:t>-Non-coding</a:t>
            </a:r>
            <a:r>
              <a:rPr lang="nb-NO" dirty="0" smtClean="0"/>
              <a:t> </a:t>
            </a:r>
            <a:r>
              <a:rPr lang="nb-NO" dirty="0" err="1" smtClean="0"/>
              <a:t>RNAs</a:t>
            </a:r>
            <a:r>
              <a:rPr lang="nb-NO" dirty="0" smtClean="0"/>
              <a:t> (</a:t>
            </a:r>
            <a:r>
              <a:rPr lang="nb-NO" dirty="0" err="1" smtClean="0"/>
              <a:t>miRNAs</a:t>
            </a:r>
            <a:r>
              <a:rPr lang="nb-NO" dirty="0" smtClean="0"/>
              <a:t>, </a:t>
            </a:r>
            <a:r>
              <a:rPr lang="nb-NO" dirty="0" err="1" smtClean="0"/>
              <a:t>long</a:t>
            </a:r>
            <a:r>
              <a:rPr lang="nb-NO" dirty="0" smtClean="0"/>
              <a:t> </a:t>
            </a:r>
            <a:r>
              <a:rPr lang="nb-NO" dirty="0" err="1" smtClean="0"/>
              <a:t>non-coding</a:t>
            </a:r>
            <a:r>
              <a:rPr lang="nb-NO" dirty="0" smtClean="0"/>
              <a:t> </a:t>
            </a:r>
            <a:r>
              <a:rPr lang="nb-NO" dirty="0" err="1" smtClean="0"/>
              <a:t>RNAs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-Nucleosome</a:t>
            </a:r>
            <a:r>
              <a:rPr lang="nb-NO" dirty="0" smtClean="0"/>
              <a:t> </a:t>
            </a:r>
            <a:r>
              <a:rPr lang="nb-NO" dirty="0" err="1" smtClean="0"/>
              <a:t>remodelling</a:t>
            </a:r>
            <a:r>
              <a:rPr lang="nb-NO" dirty="0" smtClean="0"/>
              <a:t> (</a:t>
            </a:r>
            <a:r>
              <a:rPr lang="nb-NO" dirty="0" err="1" smtClean="0"/>
              <a:t>positioning</a:t>
            </a:r>
            <a:r>
              <a:rPr lang="nb-NO" dirty="0" smtClean="0"/>
              <a:t>) and </a:t>
            </a:r>
            <a:r>
              <a:rPr lang="nb-NO" dirty="0" err="1" smtClean="0"/>
              <a:t>chromatin</a:t>
            </a:r>
            <a:r>
              <a:rPr lang="nb-NO" dirty="0" smtClean="0"/>
              <a:t> </a:t>
            </a:r>
            <a:r>
              <a:rPr lang="nb-NO" dirty="0" err="1" smtClean="0"/>
              <a:t>compaction</a:t>
            </a:r>
            <a:endParaRPr lang="nb-NO" dirty="0" smtClean="0"/>
          </a:p>
          <a:p>
            <a:r>
              <a:rPr lang="nb-NO" dirty="0" err="1" smtClean="0"/>
              <a:t>-Nuclear</a:t>
            </a:r>
            <a:r>
              <a:rPr lang="nb-NO" dirty="0" smtClean="0"/>
              <a:t> </a:t>
            </a:r>
            <a:r>
              <a:rPr lang="nb-NO" dirty="0" err="1" smtClean="0"/>
              <a:t>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upload.wikimedia.org/wikipedia/commons/thumb/d/d9/Nucleosome_1KX5_colour_coded.png/300px-Nucleosome_1KX5_colour_cod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1819275"/>
            <a:ext cx="4044950" cy="4044950"/>
          </a:xfrm>
          <a:prstGeom prst="rect">
            <a:avLst/>
          </a:prstGeom>
          <a:noFill/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4800" y="295275"/>
            <a:ext cx="8162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800" dirty="0" err="1" smtClean="0"/>
              <a:t>Histones</a:t>
            </a:r>
            <a:endParaRPr lang="de-DE" sz="2800" dirty="0"/>
          </a:p>
          <a:p>
            <a:endParaRPr lang="de-DE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09825" y="5257800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Luger</a:t>
            </a:r>
            <a:r>
              <a:rPr lang="nb-NO" sz="1400" dirty="0" smtClean="0"/>
              <a:t> et al, 1997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24375" y="533400"/>
            <a:ext cx="3698448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 smtClean="0"/>
              <a:t>Post-translational</a:t>
            </a:r>
            <a:r>
              <a:rPr lang="nb-NO" b="1" dirty="0" smtClean="0"/>
              <a:t> </a:t>
            </a:r>
            <a:r>
              <a:rPr lang="nb-NO" b="1" dirty="0" err="1" smtClean="0"/>
              <a:t>modifications</a:t>
            </a:r>
            <a:endParaRPr lang="nb-NO" b="1" dirty="0" smtClean="0"/>
          </a:p>
          <a:p>
            <a:endParaRPr lang="nb-NO" sz="900" dirty="0" smtClean="0"/>
          </a:p>
          <a:p>
            <a:r>
              <a:rPr lang="nb-NO" dirty="0" err="1" smtClean="0"/>
              <a:t>-</a:t>
            </a:r>
            <a:r>
              <a:rPr lang="nb-NO" b="1" dirty="0" err="1" smtClean="0"/>
              <a:t>acetylation</a:t>
            </a:r>
            <a:endParaRPr lang="nb-NO" b="1" dirty="0" smtClean="0"/>
          </a:p>
          <a:p>
            <a:r>
              <a:rPr lang="nb-NO" dirty="0" err="1" smtClean="0"/>
              <a:t>-</a:t>
            </a:r>
            <a:r>
              <a:rPr lang="nb-NO" b="1" dirty="0" err="1" smtClean="0"/>
              <a:t>methylation</a:t>
            </a:r>
            <a:endParaRPr lang="nb-NO" b="1" dirty="0" smtClean="0"/>
          </a:p>
          <a:p>
            <a:r>
              <a:rPr lang="nb-NO" dirty="0" err="1" smtClean="0"/>
              <a:t>-phosphorylation</a:t>
            </a:r>
            <a:endParaRPr lang="nb-NO" dirty="0" smtClean="0"/>
          </a:p>
          <a:p>
            <a:r>
              <a:rPr lang="nb-NO" dirty="0" err="1" smtClean="0"/>
              <a:t>-Ubiquitylation</a:t>
            </a:r>
            <a:endParaRPr lang="nb-NO" dirty="0" smtClean="0"/>
          </a:p>
          <a:p>
            <a:r>
              <a:rPr lang="nb-NO" dirty="0" err="1" smtClean="0"/>
              <a:t>-SUMOylation</a:t>
            </a:r>
            <a:endParaRPr lang="nb-NO" dirty="0" smtClean="0"/>
          </a:p>
          <a:p>
            <a:r>
              <a:rPr lang="nb-NO" dirty="0" err="1" smtClean="0"/>
              <a:t>-Citrullination</a:t>
            </a:r>
            <a:r>
              <a:rPr lang="nb-NO" dirty="0" smtClean="0"/>
              <a:t> / </a:t>
            </a:r>
            <a:r>
              <a:rPr lang="nb-NO" dirty="0" err="1" smtClean="0"/>
              <a:t>deimination</a:t>
            </a:r>
            <a:endParaRPr lang="nb-NO" dirty="0" smtClean="0"/>
          </a:p>
          <a:p>
            <a:r>
              <a:rPr lang="nb-NO" dirty="0" err="1" smtClean="0"/>
              <a:t>-Proline</a:t>
            </a:r>
            <a:r>
              <a:rPr lang="nb-NO" dirty="0" smtClean="0"/>
              <a:t> </a:t>
            </a:r>
            <a:r>
              <a:rPr lang="nb-NO" dirty="0" err="1" smtClean="0"/>
              <a:t>isomerisation</a:t>
            </a:r>
            <a:endParaRPr lang="nb-NO" dirty="0" smtClean="0"/>
          </a:p>
          <a:p>
            <a:r>
              <a:rPr lang="nb-NO" dirty="0" err="1" smtClean="0"/>
              <a:t>-ADP-ribosylation</a:t>
            </a:r>
            <a:endParaRPr lang="nb-NO" dirty="0" smtClean="0"/>
          </a:p>
          <a:p>
            <a:r>
              <a:rPr lang="nb-NO" dirty="0" err="1" smtClean="0"/>
              <a:t>-Palmitoylation</a:t>
            </a:r>
            <a:endParaRPr lang="nb-NO" dirty="0" smtClean="0"/>
          </a:p>
          <a:p>
            <a:r>
              <a:rPr lang="nb-NO" dirty="0" err="1" smtClean="0"/>
              <a:t>-GlcNac</a:t>
            </a:r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2923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55600" y="333375"/>
            <a:ext cx="5367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2800"/>
              <a:t>Chromatin IP: X-ChIP vs N-ChIP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 cstate="print"/>
          <a:srcRect r="33333" b="31409"/>
          <a:stretch>
            <a:fillRect/>
          </a:stretch>
        </p:blipFill>
        <p:spPr bwMode="auto">
          <a:xfrm>
            <a:off x="830263" y="1728788"/>
            <a:ext cx="252412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81063" y="1231900"/>
            <a:ext cx="248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b-NO">
                <a:latin typeface="Comic Sans MS" pitchFamily="66" charset="0"/>
              </a:rPr>
              <a:t>X-ChIP (cross-linked)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6838" y="5378450"/>
            <a:ext cx="102425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 dirty="0" err="1">
                <a:solidFill>
                  <a:srgbClr val="33CC33"/>
                </a:solidFill>
              </a:rPr>
              <a:t>Advantages</a:t>
            </a:r>
            <a:r>
              <a:rPr lang="nb-NO" sz="1600" b="1" dirty="0">
                <a:solidFill>
                  <a:srgbClr val="33CC33"/>
                </a:solidFill>
              </a:rPr>
              <a:t>:	Wide </a:t>
            </a:r>
            <a:r>
              <a:rPr lang="nb-NO" sz="1600" b="1" dirty="0" err="1">
                <a:solidFill>
                  <a:srgbClr val="33CC33"/>
                </a:solidFill>
              </a:rPr>
              <a:t>use</a:t>
            </a:r>
            <a:r>
              <a:rPr lang="nb-NO" sz="1600" b="1" dirty="0">
                <a:solidFill>
                  <a:srgbClr val="33CC33"/>
                </a:solidFill>
              </a:rPr>
              <a:t>				</a:t>
            </a:r>
            <a:r>
              <a:rPr lang="nb-NO" sz="1600" b="1" dirty="0" err="1">
                <a:solidFill>
                  <a:srgbClr val="33CC33"/>
                </a:solidFill>
              </a:rPr>
              <a:t>Stronger</a:t>
            </a:r>
            <a:r>
              <a:rPr lang="nb-NO" sz="1600" b="1" dirty="0">
                <a:solidFill>
                  <a:srgbClr val="33CC33"/>
                </a:solidFill>
              </a:rPr>
              <a:t> signals, </a:t>
            </a:r>
            <a:r>
              <a:rPr lang="nb-NO" sz="1600" b="1" dirty="0" err="1">
                <a:solidFill>
                  <a:srgbClr val="33CC33"/>
                </a:solidFill>
              </a:rPr>
              <a:t>higher</a:t>
            </a:r>
            <a:r>
              <a:rPr lang="nb-NO" sz="1600" b="1" dirty="0">
                <a:solidFill>
                  <a:srgbClr val="33CC33"/>
                </a:solidFill>
              </a:rPr>
              <a:t> </a:t>
            </a:r>
            <a:r>
              <a:rPr lang="nb-NO" sz="1600" b="1" dirty="0" err="1">
                <a:solidFill>
                  <a:srgbClr val="33CC33"/>
                </a:solidFill>
              </a:rPr>
              <a:t>resolution</a:t>
            </a:r>
            <a:r>
              <a:rPr lang="nb-NO" dirty="0">
                <a:solidFill>
                  <a:srgbClr val="33CC33"/>
                </a:solidFill>
              </a:rPr>
              <a:t>		</a:t>
            </a:r>
          </a:p>
          <a:p>
            <a:endParaRPr lang="nb-NO" sz="600" dirty="0"/>
          </a:p>
          <a:p>
            <a:r>
              <a:rPr lang="nb-NO" sz="1600" b="1" dirty="0" err="1">
                <a:solidFill>
                  <a:srgbClr val="FF3300"/>
                </a:solidFill>
              </a:rPr>
              <a:t>Disadvantages</a:t>
            </a:r>
            <a:r>
              <a:rPr lang="nb-NO" sz="1600" b="1" dirty="0">
                <a:solidFill>
                  <a:srgbClr val="FF3300"/>
                </a:solidFill>
              </a:rPr>
              <a:t>:	</a:t>
            </a:r>
            <a:r>
              <a:rPr lang="nb-NO" sz="1600" b="1" dirty="0" err="1" smtClean="0">
                <a:solidFill>
                  <a:srgbClr val="FF3300"/>
                </a:solidFill>
              </a:rPr>
              <a:t>Artifacts</a:t>
            </a:r>
            <a:r>
              <a:rPr lang="nb-NO" sz="1600" b="1" dirty="0" smtClean="0">
                <a:solidFill>
                  <a:srgbClr val="FF3300"/>
                </a:solidFill>
              </a:rPr>
              <a:t> </a:t>
            </a:r>
            <a:r>
              <a:rPr lang="nb-NO" sz="1600" b="1" dirty="0" err="1">
                <a:solidFill>
                  <a:srgbClr val="FF3300"/>
                </a:solidFill>
              </a:rPr>
              <a:t>possible</a:t>
            </a:r>
            <a:r>
              <a:rPr lang="nb-NO" sz="1600" b="1" dirty="0">
                <a:solidFill>
                  <a:srgbClr val="FF3300"/>
                </a:solidFill>
              </a:rPr>
              <a:t>			</a:t>
            </a:r>
            <a:r>
              <a:rPr lang="nb-NO" sz="1600" b="1" dirty="0">
                <a:solidFill>
                  <a:srgbClr val="FF9933"/>
                </a:solidFill>
              </a:rPr>
              <a:t>Limited to </a:t>
            </a:r>
            <a:r>
              <a:rPr lang="nb-NO" sz="1600" b="1" dirty="0" err="1">
                <a:solidFill>
                  <a:srgbClr val="FF9933"/>
                </a:solidFill>
              </a:rPr>
              <a:t>histones</a:t>
            </a:r>
            <a:endParaRPr lang="nb-NO" sz="1600" b="1" dirty="0">
              <a:solidFill>
                <a:srgbClr val="FF9933"/>
              </a:solidFill>
            </a:endParaRPr>
          </a:p>
          <a:p>
            <a:r>
              <a:rPr lang="nb-NO" sz="1600" b="1" dirty="0">
                <a:solidFill>
                  <a:srgbClr val="FF3300"/>
                </a:solidFill>
              </a:rPr>
              <a:t>						</a:t>
            </a:r>
          </a:p>
          <a:p>
            <a:r>
              <a:rPr lang="nb-NO" sz="1600" b="1" dirty="0">
                <a:solidFill>
                  <a:srgbClr val="FF3300"/>
                </a:solidFill>
              </a:rPr>
              <a:t>						</a:t>
            </a:r>
          </a:p>
        </p:txBody>
      </p:sp>
      <p:pic>
        <p:nvPicPr>
          <p:cNvPr id="6150" name="Picture 104" descr="sonic-titrate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grayscl/>
          </a:blip>
          <a:srcRect/>
          <a:stretch>
            <a:fillRect/>
          </a:stretch>
        </p:blipFill>
        <p:spPr bwMode="gray">
          <a:xfrm>
            <a:off x="3352800" y="3148013"/>
            <a:ext cx="84296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AutoShape 105"/>
          <p:cNvSpPr>
            <a:spLocks noChangeArrowheads="1"/>
          </p:cNvSpPr>
          <p:nvPr/>
        </p:nvSpPr>
        <p:spPr bwMode="auto">
          <a:xfrm flipH="1">
            <a:off x="3613150" y="3000375"/>
            <a:ext cx="558800" cy="106363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Text Box 107"/>
          <p:cNvSpPr txBox="1">
            <a:spLocks noChangeArrowheads="1"/>
          </p:cNvSpPr>
          <p:nvPr/>
        </p:nvSpPr>
        <p:spPr bwMode="auto">
          <a:xfrm>
            <a:off x="3289300" y="2716213"/>
            <a:ext cx="1012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400"/>
              <a:t>Sonication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4600575" y="1231900"/>
            <a:ext cx="3792538" cy="4029075"/>
            <a:chOff x="4600575" y="1231900"/>
            <a:chExt cx="3792538" cy="4029075"/>
          </a:xfrm>
        </p:grpSpPr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6381750" y="1231900"/>
              <a:ext cx="19208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b-NO">
                  <a:latin typeface="Comic Sans MS" pitchFamily="66" charset="0"/>
                </a:rPr>
                <a:t>N-ChIP (Native)</a:t>
              </a:r>
            </a:p>
          </p:txBody>
        </p:sp>
        <p:grpSp>
          <p:nvGrpSpPr>
            <p:cNvPr id="6156" name="Group 16"/>
            <p:cNvGrpSpPr>
              <a:grpSpLocks/>
            </p:cNvGrpSpPr>
            <p:nvPr/>
          </p:nvGrpSpPr>
          <p:grpSpPr bwMode="auto">
            <a:xfrm>
              <a:off x="6007100" y="1744663"/>
              <a:ext cx="2386013" cy="3381375"/>
              <a:chOff x="330" y="768"/>
              <a:chExt cx="2404" cy="3408"/>
            </a:xfrm>
          </p:grpSpPr>
          <p:pic>
            <p:nvPicPr>
              <p:cNvPr id="6160" name="Picture 1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62" r="33508" b="31409"/>
              <a:stretch>
                <a:fillRect/>
              </a:stretch>
            </p:blipFill>
            <p:spPr bwMode="auto">
              <a:xfrm>
                <a:off x="330" y="768"/>
                <a:ext cx="2404" cy="3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161" name="Group 18"/>
              <p:cNvGrpSpPr>
                <a:grpSpLocks/>
              </p:cNvGrpSpPr>
              <p:nvPr/>
            </p:nvGrpSpPr>
            <p:grpSpPr bwMode="auto">
              <a:xfrm>
                <a:off x="431" y="1480"/>
                <a:ext cx="2268" cy="771"/>
                <a:chOff x="431" y="1480"/>
                <a:chExt cx="2268" cy="771"/>
              </a:xfrm>
            </p:grpSpPr>
            <p:sp>
              <p:nvSpPr>
                <p:cNvPr id="6242" name="Rectangle 19"/>
                <p:cNvSpPr>
                  <a:spLocks noChangeArrowheads="1"/>
                </p:cNvSpPr>
                <p:nvPr/>
              </p:nvSpPr>
              <p:spPr bwMode="auto">
                <a:xfrm>
                  <a:off x="431" y="1480"/>
                  <a:ext cx="1043" cy="7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43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2" y="1616"/>
                  <a:ext cx="1043" cy="5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44" name="Rectangle 21"/>
                <p:cNvSpPr>
                  <a:spLocks noChangeArrowheads="1"/>
                </p:cNvSpPr>
                <p:nvPr/>
              </p:nvSpPr>
              <p:spPr bwMode="auto">
                <a:xfrm>
                  <a:off x="1701" y="1480"/>
                  <a:ext cx="998" cy="7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162" name="Group 22"/>
              <p:cNvGrpSpPr>
                <a:grpSpLocks/>
              </p:cNvGrpSpPr>
              <p:nvPr/>
            </p:nvGrpSpPr>
            <p:grpSpPr bwMode="auto">
              <a:xfrm>
                <a:off x="612" y="1560"/>
                <a:ext cx="1875" cy="716"/>
                <a:chOff x="612" y="1560"/>
                <a:chExt cx="1875" cy="716"/>
              </a:xfrm>
            </p:grpSpPr>
            <p:grpSp>
              <p:nvGrpSpPr>
                <p:cNvPr id="6213" name="Group 23"/>
                <p:cNvGrpSpPr>
                  <a:grpSpLocks/>
                </p:cNvGrpSpPr>
                <p:nvPr/>
              </p:nvGrpSpPr>
              <p:grpSpPr bwMode="auto">
                <a:xfrm>
                  <a:off x="612" y="1570"/>
                  <a:ext cx="449" cy="454"/>
                  <a:chOff x="612" y="1570"/>
                  <a:chExt cx="449" cy="454"/>
                </a:xfrm>
              </p:grpSpPr>
              <p:pic>
                <p:nvPicPr>
                  <p:cNvPr id="6240" name="Picture 24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4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214" name="Group 26"/>
                <p:cNvGrpSpPr>
                  <a:grpSpLocks/>
                </p:cNvGrpSpPr>
                <p:nvPr/>
              </p:nvGrpSpPr>
              <p:grpSpPr bwMode="auto">
                <a:xfrm>
                  <a:off x="1084" y="1778"/>
                  <a:ext cx="449" cy="454"/>
                  <a:chOff x="612" y="1570"/>
                  <a:chExt cx="449" cy="454"/>
                </a:xfrm>
              </p:grpSpPr>
              <p:pic>
                <p:nvPicPr>
                  <p:cNvPr id="6238" name="Picture 27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3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215" name="Group 29"/>
                <p:cNvGrpSpPr>
                  <a:grpSpLocks/>
                </p:cNvGrpSpPr>
                <p:nvPr/>
              </p:nvGrpSpPr>
              <p:grpSpPr bwMode="auto">
                <a:xfrm>
                  <a:off x="1546" y="1595"/>
                  <a:ext cx="449" cy="454"/>
                  <a:chOff x="612" y="1570"/>
                  <a:chExt cx="449" cy="454"/>
                </a:xfrm>
              </p:grpSpPr>
              <p:pic>
                <p:nvPicPr>
                  <p:cNvPr id="6236" name="Picture 30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3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216" name="Group 32"/>
                <p:cNvGrpSpPr>
                  <a:grpSpLocks/>
                </p:cNvGrpSpPr>
                <p:nvPr/>
              </p:nvGrpSpPr>
              <p:grpSpPr bwMode="auto">
                <a:xfrm rot="8014715">
                  <a:off x="2011" y="1814"/>
                  <a:ext cx="449" cy="454"/>
                  <a:chOff x="612" y="1570"/>
                  <a:chExt cx="449" cy="454"/>
                </a:xfrm>
              </p:grpSpPr>
              <p:pic>
                <p:nvPicPr>
                  <p:cNvPr id="6234" name="Picture 33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3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217" name="Oval 35"/>
                <p:cNvSpPr>
                  <a:spLocks noChangeArrowheads="1"/>
                </p:cNvSpPr>
                <p:nvPr/>
              </p:nvSpPr>
              <p:spPr bwMode="auto">
                <a:xfrm>
                  <a:off x="1032" y="180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8" name="Oval 36"/>
                <p:cNvSpPr>
                  <a:spLocks noChangeArrowheads="1"/>
                </p:cNvSpPr>
                <p:nvPr/>
              </p:nvSpPr>
              <p:spPr bwMode="auto">
                <a:xfrm>
                  <a:off x="1315" y="1753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9" name="Oval 37"/>
                <p:cNvSpPr>
                  <a:spLocks noChangeArrowheads="1"/>
                </p:cNvSpPr>
                <p:nvPr/>
              </p:nvSpPr>
              <p:spPr bwMode="auto">
                <a:xfrm>
                  <a:off x="1094" y="2054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0" name="Oval 38"/>
                <p:cNvSpPr>
                  <a:spLocks noChangeArrowheads="1"/>
                </p:cNvSpPr>
                <p:nvPr/>
              </p:nvSpPr>
              <p:spPr bwMode="auto">
                <a:xfrm>
                  <a:off x="1437" y="197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1" name="Oval 39"/>
                <p:cNvSpPr>
                  <a:spLocks noChangeArrowheads="1"/>
                </p:cNvSpPr>
                <p:nvPr/>
              </p:nvSpPr>
              <p:spPr bwMode="auto">
                <a:xfrm>
                  <a:off x="1873" y="1627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2" name="Oval 40"/>
                <p:cNvSpPr>
                  <a:spLocks noChangeArrowheads="1"/>
                </p:cNvSpPr>
                <p:nvPr/>
              </p:nvSpPr>
              <p:spPr bwMode="auto">
                <a:xfrm>
                  <a:off x="1961" y="182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3" name="Oval 41"/>
                <p:cNvSpPr>
                  <a:spLocks noChangeArrowheads="1"/>
                </p:cNvSpPr>
                <p:nvPr/>
              </p:nvSpPr>
              <p:spPr bwMode="auto">
                <a:xfrm>
                  <a:off x="2298" y="182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4" name="Oval 42"/>
                <p:cNvSpPr>
                  <a:spLocks noChangeArrowheads="1"/>
                </p:cNvSpPr>
                <p:nvPr/>
              </p:nvSpPr>
              <p:spPr bwMode="auto">
                <a:xfrm>
                  <a:off x="2405" y="1928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5" name="Oval 43"/>
                <p:cNvSpPr>
                  <a:spLocks noChangeArrowheads="1"/>
                </p:cNvSpPr>
                <p:nvPr/>
              </p:nvSpPr>
              <p:spPr bwMode="auto">
                <a:xfrm>
                  <a:off x="2430" y="201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6" name="Oval 44"/>
                <p:cNvSpPr>
                  <a:spLocks noChangeArrowheads="1"/>
                </p:cNvSpPr>
                <p:nvPr/>
              </p:nvSpPr>
              <p:spPr bwMode="auto">
                <a:xfrm>
                  <a:off x="2338" y="220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7" name="Oval 45"/>
                <p:cNvSpPr>
                  <a:spLocks noChangeArrowheads="1"/>
                </p:cNvSpPr>
                <p:nvPr/>
              </p:nvSpPr>
              <p:spPr bwMode="auto">
                <a:xfrm>
                  <a:off x="932" y="158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8" name="Oval 46"/>
                <p:cNvSpPr>
                  <a:spLocks noChangeArrowheads="1"/>
                </p:cNvSpPr>
                <p:nvPr/>
              </p:nvSpPr>
              <p:spPr bwMode="auto">
                <a:xfrm>
                  <a:off x="2026" y="213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9" name="Oval 47"/>
                <p:cNvSpPr>
                  <a:spLocks noChangeArrowheads="1"/>
                </p:cNvSpPr>
                <p:nvPr/>
              </p:nvSpPr>
              <p:spPr bwMode="auto">
                <a:xfrm>
                  <a:off x="2252" y="221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30" name="Oval 48"/>
                <p:cNvSpPr>
                  <a:spLocks noChangeArrowheads="1"/>
                </p:cNvSpPr>
                <p:nvPr/>
              </p:nvSpPr>
              <p:spPr bwMode="auto">
                <a:xfrm>
                  <a:off x="705" y="1560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31" name="Oval 49"/>
                <p:cNvSpPr>
                  <a:spLocks noChangeArrowheads="1"/>
                </p:cNvSpPr>
                <p:nvPr/>
              </p:nvSpPr>
              <p:spPr bwMode="auto">
                <a:xfrm>
                  <a:off x="1454" y="2103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32" name="Oval 50"/>
                <p:cNvSpPr>
                  <a:spLocks noChangeArrowheads="1"/>
                </p:cNvSpPr>
                <p:nvPr/>
              </p:nvSpPr>
              <p:spPr bwMode="auto">
                <a:xfrm>
                  <a:off x="1593" y="161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33" name="Oval 51"/>
                <p:cNvSpPr>
                  <a:spLocks noChangeArrowheads="1"/>
                </p:cNvSpPr>
                <p:nvPr/>
              </p:nvSpPr>
              <p:spPr bwMode="auto">
                <a:xfrm>
                  <a:off x="2185" y="1777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163" name="Group 52"/>
              <p:cNvGrpSpPr>
                <a:grpSpLocks/>
              </p:cNvGrpSpPr>
              <p:nvPr/>
            </p:nvGrpSpPr>
            <p:grpSpPr bwMode="auto">
              <a:xfrm>
                <a:off x="465" y="2462"/>
                <a:ext cx="2268" cy="921"/>
                <a:chOff x="465" y="2462"/>
                <a:chExt cx="2268" cy="921"/>
              </a:xfrm>
            </p:grpSpPr>
            <p:sp>
              <p:nvSpPr>
                <p:cNvPr id="6210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" y="2510"/>
                  <a:ext cx="1043" cy="8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1" name="Rectangle 54"/>
                <p:cNvSpPr>
                  <a:spLocks noChangeArrowheads="1"/>
                </p:cNvSpPr>
                <p:nvPr/>
              </p:nvSpPr>
              <p:spPr bwMode="auto">
                <a:xfrm>
                  <a:off x="1326" y="2691"/>
                  <a:ext cx="1043" cy="5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2" name="Rectangle 55"/>
                <p:cNvSpPr>
                  <a:spLocks noChangeArrowheads="1"/>
                </p:cNvSpPr>
                <p:nvPr/>
              </p:nvSpPr>
              <p:spPr bwMode="auto">
                <a:xfrm>
                  <a:off x="1735" y="2462"/>
                  <a:ext cx="998" cy="8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164" name="Group 56"/>
              <p:cNvGrpSpPr>
                <a:grpSpLocks/>
              </p:cNvGrpSpPr>
              <p:nvPr/>
            </p:nvGrpSpPr>
            <p:grpSpPr bwMode="auto">
              <a:xfrm>
                <a:off x="628" y="2624"/>
                <a:ext cx="1875" cy="716"/>
                <a:chOff x="612" y="1560"/>
                <a:chExt cx="1875" cy="716"/>
              </a:xfrm>
            </p:grpSpPr>
            <p:grpSp>
              <p:nvGrpSpPr>
                <p:cNvPr id="6181" name="Group 57"/>
                <p:cNvGrpSpPr>
                  <a:grpSpLocks/>
                </p:cNvGrpSpPr>
                <p:nvPr/>
              </p:nvGrpSpPr>
              <p:grpSpPr bwMode="auto">
                <a:xfrm>
                  <a:off x="612" y="1570"/>
                  <a:ext cx="449" cy="454"/>
                  <a:chOff x="612" y="1570"/>
                  <a:chExt cx="449" cy="454"/>
                </a:xfrm>
              </p:grpSpPr>
              <p:pic>
                <p:nvPicPr>
                  <p:cNvPr id="6208" name="Picture 58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0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182" name="Group 60"/>
                <p:cNvGrpSpPr>
                  <a:grpSpLocks/>
                </p:cNvGrpSpPr>
                <p:nvPr/>
              </p:nvGrpSpPr>
              <p:grpSpPr bwMode="auto">
                <a:xfrm>
                  <a:off x="1084" y="1778"/>
                  <a:ext cx="449" cy="454"/>
                  <a:chOff x="612" y="1570"/>
                  <a:chExt cx="449" cy="454"/>
                </a:xfrm>
              </p:grpSpPr>
              <p:pic>
                <p:nvPicPr>
                  <p:cNvPr id="6206" name="Picture 61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07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183" name="Group 63"/>
                <p:cNvGrpSpPr>
                  <a:grpSpLocks/>
                </p:cNvGrpSpPr>
                <p:nvPr/>
              </p:nvGrpSpPr>
              <p:grpSpPr bwMode="auto">
                <a:xfrm>
                  <a:off x="1546" y="1595"/>
                  <a:ext cx="449" cy="454"/>
                  <a:chOff x="612" y="1570"/>
                  <a:chExt cx="449" cy="454"/>
                </a:xfrm>
              </p:grpSpPr>
              <p:pic>
                <p:nvPicPr>
                  <p:cNvPr id="6204" name="Picture 64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0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184" name="Group 66"/>
                <p:cNvGrpSpPr>
                  <a:grpSpLocks/>
                </p:cNvGrpSpPr>
                <p:nvPr/>
              </p:nvGrpSpPr>
              <p:grpSpPr bwMode="auto">
                <a:xfrm rot="8014715">
                  <a:off x="2011" y="1814"/>
                  <a:ext cx="449" cy="454"/>
                  <a:chOff x="612" y="1570"/>
                  <a:chExt cx="449" cy="454"/>
                </a:xfrm>
              </p:grpSpPr>
              <p:pic>
                <p:nvPicPr>
                  <p:cNvPr id="6202" name="Picture 67" descr="nucleosom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12" y="1570"/>
                    <a:ext cx="449" cy="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20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18" y="1688"/>
                    <a:ext cx="239" cy="23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185" name="Oval 69"/>
                <p:cNvSpPr>
                  <a:spLocks noChangeArrowheads="1"/>
                </p:cNvSpPr>
                <p:nvPr/>
              </p:nvSpPr>
              <p:spPr bwMode="auto">
                <a:xfrm>
                  <a:off x="1032" y="180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6" name="Oval 70"/>
                <p:cNvSpPr>
                  <a:spLocks noChangeArrowheads="1"/>
                </p:cNvSpPr>
                <p:nvPr/>
              </p:nvSpPr>
              <p:spPr bwMode="auto">
                <a:xfrm>
                  <a:off x="1315" y="1753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7" name="Oval 71"/>
                <p:cNvSpPr>
                  <a:spLocks noChangeArrowheads="1"/>
                </p:cNvSpPr>
                <p:nvPr/>
              </p:nvSpPr>
              <p:spPr bwMode="auto">
                <a:xfrm>
                  <a:off x="1094" y="2054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8" name="Oval 72"/>
                <p:cNvSpPr>
                  <a:spLocks noChangeArrowheads="1"/>
                </p:cNvSpPr>
                <p:nvPr/>
              </p:nvSpPr>
              <p:spPr bwMode="auto">
                <a:xfrm>
                  <a:off x="1437" y="197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9" name="Oval 73"/>
                <p:cNvSpPr>
                  <a:spLocks noChangeArrowheads="1"/>
                </p:cNvSpPr>
                <p:nvPr/>
              </p:nvSpPr>
              <p:spPr bwMode="auto">
                <a:xfrm>
                  <a:off x="1873" y="1627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0" name="Oval 74"/>
                <p:cNvSpPr>
                  <a:spLocks noChangeArrowheads="1"/>
                </p:cNvSpPr>
                <p:nvPr/>
              </p:nvSpPr>
              <p:spPr bwMode="auto">
                <a:xfrm>
                  <a:off x="1961" y="182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1" name="Oval 75"/>
                <p:cNvSpPr>
                  <a:spLocks noChangeArrowheads="1"/>
                </p:cNvSpPr>
                <p:nvPr/>
              </p:nvSpPr>
              <p:spPr bwMode="auto">
                <a:xfrm>
                  <a:off x="2298" y="182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2" name="Oval 76"/>
                <p:cNvSpPr>
                  <a:spLocks noChangeArrowheads="1"/>
                </p:cNvSpPr>
                <p:nvPr/>
              </p:nvSpPr>
              <p:spPr bwMode="auto">
                <a:xfrm>
                  <a:off x="2405" y="1928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3" name="Oval 77"/>
                <p:cNvSpPr>
                  <a:spLocks noChangeArrowheads="1"/>
                </p:cNvSpPr>
                <p:nvPr/>
              </p:nvSpPr>
              <p:spPr bwMode="auto">
                <a:xfrm>
                  <a:off x="2430" y="201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4" name="Oval 78"/>
                <p:cNvSpPr>
                  <a:spLocks noChangeArrowheads="1"/>
                </p:cNvSpPr>
                <p:nvPr/>
              </p:nvSpPr>
              <p:spPr bwMode="auto">
                <a:xfrm>
                  <a:off x="2338" y="220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5" name="Oval 79"/>
                <p:cNvSpPr>
                  <a:spLocks noChangeArrowheads="1"/>
                </p:cNvSpPr>
                <p:nvPr/>
              </p:nvSpPr>
              <p:spPr bwMode="auto">
                <a:xfrm>
                  <a:off x="932" y="1589"/>
                  <a:ext cx="57" cy="5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6" name="Oval 80"/>
                <p:cNvSpPr>
                  <a:spLocks noChangeArrowheads="1"/>
                </p:cNvSpPr>
                <p:nvPr/>
              </p:nvSpPr>
              <p:spPr bwMode="auto">
                <a:xfrm>
                  <a:off x="2026" y="213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7" name="Oval 81"/>
                <p:cNvSpPr>
                  <a:spLocks noChangeArrowheads="1"/>
                </p:cNvSpPr>
                <p:nvPr/>
              </p:nvSpPr>
              <p:spPr bwMode="auto">
                <a:xfrm>
                  <a:off x="2252" y="2219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8" name="Oval 82"/>
                <p:cNvSpPr>
                  <a:spLocks noChangeArrowheads="1"/>
                </p:cNvSpPr>
                <p:nvPr/>
              </p:nvSpPr>
              <p:spPr bwMode="auto">
                <a:xfrm>
                  <a:off x="705" y="1560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99" name="Oval 83"/>
                <p:cNvSpPr>
                  <a:spLocks noChangeArrowheads="1"/>
                </p:cNvSpPr>
                <p:nvPr/>
              </p:nvSpPr>
              <p:spPr bwMode="auto">
                <a:xfrm>
                  <a:off x="1454" y="2103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00" name="Oval 84"/>
                <p:cNvSpPr>
                  <a:spLocks noChangeArrowheads="1"/>
                </p:cNvSpPr>
                <p:nvPr/>
              </p:nvSpPr>
              <p:spPr bwMode="auto">
                <a:xfrm>
                  <a:off x="1593" y="161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01" name="Oval 85"/>
                <p:cNvSpPr>
                  <a:spLocks noChangeArrowheads="1"/>
                </p:cNvSpPr>
                <p:nvPr/>
              </p:nvSpPr>
              <p:spPr bwMode="auto">
                <a:xfrm>
                  <a:off x="2185" y="1777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165" name="Group 86"/>
              <p:cNvGrpSpPr>
                <a:grpSpLocks/>
              </p:cNvGrpSpPr>
              <p:nvPr/>
            </p:nvGrpSpPr>
            <p:grpSpPr bwMode="auto">
              <a:xfrm rot="2781351">
                <a:off x="2412" y="3324"/>
                <a:ext cx="161" cy="37"/>
                <a:chOff x="808" y="2449"/>
                <a:chExt cx="161" cy="37"/>
              </a:xfrm>
            </p:grpSpPr>
            <p:sp>
              <p:nvSpPr>
                <p:cNvPr id="6178" name="Line 87"/>
                <p:cNvSpPr>
                  <a:spLocks noChangeShapeType="1"/>
                </p:cNvSpPr>
                <p:nvPr/>
              </p:nvSpPr>
              <p:spPr bwMode="auto">
                <a:xfrm>
                  <a:off x="873" y="246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9" name="Line 88"/>
                <p:cNvSpPr>
                  <a:spLocks noChangeShapeType="1"/>
                </p:cNvSpPr>
                <p:nvPr/>
              </p:nvSpPr>
              <p:spPr bwMode="auto">
                <a:xfrm rot="1795891">
                  <a:off x="808" y="2449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80" name="Line 89"/>
                <p:cNvSpPr>
                  <a:spLocks noChangeShapeType="1"/>
                </p:cNvSpPr>
                <p:nvPr/>
              </p:nvSpPr>
              <p:spPr bwMode="auto">
                <a:xfrm rot="19804109" flipH="1">
                  <a:off x="809" y="2486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166" name="Group 90"/>
              <p:cNvGrpSpPr>
                <a:grpSpLocks/>
              </p:cNvGrpSpPr>
              <p:nvPr/>
            </p:nvGrpSpPr>
            <p:grpSpPr bwMode="auto">
              <a:xfrm>
                <a:off x="2500" y="3060"/>
                <a:ext cx="161" cy="37"/>
                <a:chOff x="808" y="2449"/>
                <a:chExt cx="161" cy="37"/>
              </a:xfrm>
            </p:grpSpPr>
            <p:sp>
              <p:nvSpPr>
                <p:cNvPr id="6175" name="Line 91"/>
                <p:cNvSpPr>
                  <a:spLocks noChangeShapeType="1"/>
                </p:cNvSpPr>
                <p:nvPr/>
              </p:nvSpPr>
              <p:spPr bwMode="auto">
                <a:xfrm>
                  <a:off x="873" y="246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6" name="Line 92"/>
                <p:cNvSpPr>
                  <a:spLocks noChangeShapeType="1"/>
                </p:cNvSpPr>
                <p:nvPr/>
              </p:nvSpPr>
              <p:spPr bwMode="auto">
                <a:xfrm rot="1795891">
                  <a:off x="808" y="2449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7" name="Line 93"/>
                <p:cNvSpPr>
                  <a:spLocks noChangeShapeType="1"/>
                </p:cNvSpPr>
                <p:nvPr/>
              </p:nvSpPr>
              <p:spPr bwMode="auto">
                <a:xfrm rot="19804109" flipH="1">
                  <a:off x="809" y="2486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167" name="Group 94"/>
              <p:cNvGrpSpPr>
                <a:grpSpLocks/>
              </p:cNvGrpSpPr>
              <p:nvPr/>
            </p:nvGrpSpPr>
            <p:grpSpPr bwMode="auto">
              <a:xfrm rot="-4391544">
                <a:off x="972" y="2580"/>
                <a:ext cx="161" cy="37"/>
                <a:chOff x="808" y="2449"/>
                <a:chExt cx="161" cy="37"/>
              </a:xfrm>
            </p:grpSpPr>
            <p:sp>
              <p:nvSpPr>
                <p:cNvPr id="6172" name="Line 95"/>
                <p:cNvSpPr>
                  <a:spLocks noChangeShapeType="1"/>
                </p:cNvSpPr>
                <p:nvPr/>
              </p:nvSpPr>
              <p:spPr bwMode="auto">
                <a:xfrm>
                  <a:off x="873" y="246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3" name="Line 96"/>
                <p:cNvSpPr>
                  <a:spLocks noChangeShapeType="1"/>
                </p:cNvSpPr>
                <p:nvPr/>
              </p:nvSpPr>
              <p:spPr bwMode="auto">
                <a:xfrm rot="1795891">
                  <a:off x="808" y="2449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4" name="Line 97"/>
                <p:cNvSpPr>
                  <a:spLocks noChangeShapeType="1"/>
                </p:cNvSpPr>
                <p:nvPr/>
              </p:nvSpPr>
              <p:spPr bwMode="auto">
                <a:xfrm rot="19804109" flipH="1">
                  <a:off x="809" y="2486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168" name="Group 98"/>
              <p:cNvGrpSpPr>
                <a:grpSpLocks/>
              </p:cNvGrpSpPr>
              <p:nvPr/>
            </p:nvGrpSpPr>
            <p:grpSpPr bwMode="auto">
              <a:xfrm rot="-4391544">
                <a:off x="2444" y="2908"/>
                <a:ext cx="161" cy="37"/>
                <a:chOff x="808" y="2449"/>
                <a:chExt cx="161" cy="37"/>
              </a:xfrm>
            </p:grpSpPr>
            <p:sp>
              <p:nvSpPr>
                <p:cNvPr id="6169" name="Line 99"/>
                <p:cNvSpPr>
                  <a:spLocks noChangeShapeType="1"/>
                </p:cNvSpPr>
                <p:nvPr/>
              </p:nvSpPr>
              <p:spPr bwMode="auto">
                <a:xfrm>
                  <a:off x="873" y="246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0" name="Line 100"/>
                <p:cNvSpPr>
                  <a:spLocks noChangeShapeType="1"/>
                </p:cNvSpPr>
                <p:nvPr/>
              </p:nvSpPr>
              <p:spPr bwMode="auto">
                <a:xfrm rot="1795891">
                  <a:off x="808" y="2449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71" name="Line 101"/>
                <p:cNvSpPr>
                  <a:spLocks noChangeShapeType="1"/>
                </p:cNvSpPr>
                <p:nvPr/>
              </p:nvSpPr>
              <p:spPr bwMode="auto">
                <a:xfrm rot="19804109" flipH="1">
                  <a:off x="809" y="2486"/>
                  <a:ext cx="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57" name="Picture 103" descr="nuclesome-ladd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00575" y="3148013"/>
              <a:ext cx="1474788" cy="211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8" name="AutoShape 106"/>
            <p:cNvSpPr>
              <a:spLocks noChangeArrowheads="1"/>
            </p:cNvSpPr>
            <p:nvPr/>
          </p:nvSpPr>
          <p:spPr bwMode="auto">
            <a:xfrm flipH="1">
              <a:off x="4686300" y="2995613"/>
              <a:ext cx="1035050" cy="111125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Text Box 108"/>
            <p:cNvSpPr txBox="1">
              <a:spLocks noChangeArrowheads="1"/>
            </p:cNvSpPr>
            <p:nvPr/>
          </p:nvSpPr>
          <p:spPr bwMode="auto">
            <a:xfrm>
              <a:off x="4857750" y="2713038"/>
              <a:ext cx="746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1400"/>
                <a:t>MNase</a:t>
              </a:r>
            </a:p>
          </p:txBody>
        </p:sp>
      </p:grpSp>
      <p:sp>
        <p:nvSpPr>
          <p:cNvPr id="6154" name="Text Box 109"/>
          <p:cNvSpPr txBox="1">
            <a:spLocks noChangeArrowheads="1"/>
          </p:cNvSpPr>
          <p:nvPr/>
        </p:nvSpPr>
        <p:spPr bwMode="auto">
          <a:xfrm>
            <a:off x="762000" y="4908550"/>
            <a:ext cx="189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000"/>
              <a:t>Orlando et al,</a:t>
            </a:r>
          </a:p>
          <a:p>
            <a:r>
              <a:rPr lang="nb-NO" sz="1000"/>
              <a:t>Methods (1997) 11(2):205-14. </a:t>
            </a:r>
          </a:p>
        </p:txBody>
      </p:sp>
    </p:spTree>
    <p:extLst>
      <p:ext uri="{BB962C8B-B14F-4D97-AF65-F5344CB8AC3E}">
        <p14:creationId xmlns:p14="http://schemas.microsoft.com/office/powerpoint/2010/main" val="10535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 cstate="print"/>
          <a:srcRect l="13017" t="57921" r="43622" b="31409"/>
          <a:stretch>
            <a:fillRect/>
          </a:stretch>
        </p:blipFill>
        <p:spPr bwMode="auto">
          <a:xfrm>
            <a:off x="514350" y="3702050"/>
            <a:ext cx="2425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401955" y="274955"/>
            <a:ext cx="49371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800" b="1" dirty="0" err="1"/>
              <a:t>ChIP</a:t>
            </a:r>
            <a:r>
              <a:rPr lang="de-DE" sz="2800" b="1" dirty="0"/>
              <a:t>: </a:t>
            </a:r>
            <a:r>
              <a:rPr lang="de-DE" sz="2800" b="1" dirty="0" err="1"/>
              <a:t>data</a:t>
            </a:r>
            <a:r>
              <a:rPr lang="de-DE" sz="2800" b="1" dirty="0"/>
              <a:t> </a:t>
            </a:r>
            <a:r>
              <a:rPr lang="de-DE" sz="2800" b="1" dirty="0" err="1" smtClean="0"/>
              <a:t>readout</a:t>
            </a:r>
            <a:endParaRPr lang="de-DE" sz="2800" b="1" dirty="0" smtClean="0"/>
          </a:p>
          <a:p>
            <a:r>
              <a:rPr lang="de-DE" sz="1800" b="1" dirty="0" smtClean="0"/>
              <a:t>(</a:t>
            </a:r>
            <a:r>
              <a:rPr lang="de-DE" sz="1800" b="1" dirty="0" err="1" smtClean="0"/>
              <a:t>Where</a:t>
            </a:r>
            <a:r>
              <a:rPr lang="de-DE" sz="1800" b="1" dirty="0" smtClean="0"/>
              <a:t> in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genome</a:t>
            </a:r>
            <a:r>
              <a:rPr lang="de-DE" sz="1800" b="1" dirty="0" smtClean="0"/>
              <a:t> was </a:t>
            </a:r>
            <a:r>
              <a:rPr lang="de-DE" sz="1800" b="1" dirty="0" err="1" smtClean="0"/>
              <a:t>my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protein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bound</a:t>
            </a:r>
            <a:r>
              <a:rPr lang="de-DE" sz="1800" b="1" dirty="0" smtClean="0"/>
              <a:t>?)</a:t>
            </a:r>
            <a:endParaRPr lang="de-DE" sz="1800" b="1" dirty="0"/>
          </a:p>
          <a:p>
            <a:endParaRPr lang="de-DE" sz="2800" i="1" dirty="0"/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6800" y="3298825"/>
            <a:ext cx="113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IP’d DNA</a:t>
            </a:r>
            <a:endParaRPr lang="en-GB"/>
          </a:p>
        </p:txBody>
      </p:sp>
      <p:grpSp>
        <p:nvGrpSpPr>
          <p:cNvPr id="5125" name="Group 13"/>
          <p:cNvGrpSpPr>
            <a:grpSpLocks/>
          </p:cNvGrpSpPr>
          <p:nvPr/>
        </p:nvGrpSpPr>
        <p:grpSpPr bwMode="auto">
          <a:xfrm>
            <a:off x="5430838" y="1220788"/>
            <a:ext cx="1055687" cy="1341437"/>
            <a:chOff x="5154507" y="1972733"/>
            <a:chExt cx="1117600" cy="1420707"/>
          </a:xfrm>
        </p:grpSpPr>
        <p:pic>
          <p:nvPicPr>
            <p:cNvPr id="5156" name="Picture 5" descr="journal-pgen-0020005-g002"/>
            <p:cNvPicPr>
              <a:picLocks noChangeAspect="1" noChangeArrowheads="1"/>
            </p:cNvPicPr>
            <p:nvPr/>
          </p:nvPicPr>
          <p:blipFill>
            <a:blip r:embed="rId3" cstate="print"/>
            <a:srcRect l="24117" t="6113" r="66817" b="47023"/>
            <a:stretch>
              <a:fillRect/>
            </a:stretch>
          </p:blipFill>
          <p:spPr bwMode="auto">
            <a:xfrm>
              <a:off x="5154507" y="1972733"/>
              <a:ext cx="518160" cy="1420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57" name="Picture 5" descr="journal-pgen-0020005-g002"/>
            <p:cNvPicPr>
              <a:picLocks noChangeAspect="1" noChangeArrowheads="1"/>
            </p:cNvPicPr>
            <p:nvPr/>
          </p:nvPicPr>
          <p:blipFill>
            <a:blip r:embed="rId3" cstate="print"/>
            <a:srcRect l="62338" t="6004" r="28416" b="48654"/>
            <a:stretch>
              <a:fillRect/>
            </a:stretch>
          </p:blipFill>
          <p:spPr bwMode="auto">
            <a:xfrm>
              <a:off x="5743787" y="1972733"/>
              <a:ext cx="528320" cy="141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4" cstate="print"/>
          <a:srcRect l="53809" r="323" b="88451"/>
          <a:stretch>
            <a:fillRect/>
          </a:stretch>
        </p:blipFill>
        <p:spPr bwMode="auto">
          <a:xfrm>
            <a:off x="6537325" y="1230313"/>
            <a:ext cx="24447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 l="53809" r="323" b="87868"/>
          <a:stretch>
            <a:fillRect/>
          </a:stretch>
        </p:blipFill>
        <p:spPr bwMode="auto">
          <a:xfrm>
            <a:off x="6535738" y="4154488"/>
            <a:ext cx="244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535738" y="1905000"/>
            <a:ext cx="243840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670675" y="2408238"/>
            <a:ext cx="444500" cy="47625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10413" y="2338388"/>
            <a:ext cx="309562" cy="117475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415213" y="2185988"/>
            <a:ext cx="914400" cy="269875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323263" y="2409825"/>
            <a:ext cx="252412" cy="46038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575675" y="2273300"/>
            <a:ext cx="346075" cy="182563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134" name="Picture 2" descr="http://www.m-medic.com/amp.jpg"/>
          <p:cNvPicPr>
            <a:picLocks noChangeAspect="1" noChangeArrowheads="1"/>
          </p:cNvPicPr>
          <p:nvPr/>
        </p:nvPicPr>
        <p:blipFill>
          <a:blip r:embed="rId5" cstate="print"/>
          <a:srcRect l="43179" t="7773" r="3590" b="10448"/>
          <a:stretch>
            <a:fillRect/>
          </a:stretch>
        </p:blipFill>
        <p:spPr bwMode="auto">
          <a:xfrm>
            <a:off x="5407025" y="2952750"/>
            <a:ext cx="10604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542088" y="2947988"/>
            <a:ext cx="2438400" cy="85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724775" y="3138488"/>
            <a:ext cx="82550" cy="61595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097838" y="3441700"/>
            <a:ext cx="73025" cy="312738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794500" y="3708400"/>
            <a:ext cx="73025" cy="46038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139" name="Picture 4" descr="http://www.nchu.edu.tw/~ibms/ibms1/JJW/microarra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4325" y="4160838"/>
            <a:ext cx="108902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0" name="Picture 7"/>
          <p:cNvPicPr>
            <a:picLocks noChangeAspect="1" noChangeArrowheads="1"/>
          </p:cNvPicPr>
          <p:nvPr/>
        </p:nvPicPr>
        <p:blipFill>
          <a:blip r:embed="rId4" cstate="print"/>
          <a:srcRect l="53809" t="21568" r="323" b="70351"/>
          <a:stretch>
            <a:fillRect/>
          </a:stretch>
        </p:blipFill>
        <p:spPr bwMode="auto">
          <a:xfrm>
            <a:off x="6537325" y="4792663"/>
            <a:ext cx="24447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1" name="Picture 6" descr="http://nar.oxfordjournals.org/content/38/6/1767/embed/inline-graphic-3.gif"/>
          <p:cNvPicPr>
            <a:picLocks noChangeAspect="1" noChangeArrowheads="1"/>
          </p:cNvPicPr>
          <p:nvPr/>
        </p:nvPicPr>
        <p:blipFill>
          <a:blip r:embed="rId7" cstate="print"/>
          <a:srcRect r="32027" b="38206"/>
          <a:stretch>
            <a:fillRect/>
          </a:stretch>
        </p:blipFill>
        <p:spPr bwMode="auto">
          <a:xfrm>
            <a:off x="5384800" y="5659438"/>
            <a:ext cx="10731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2" name="Picture 7"/>
          <p:cNvPicPr>
            <a:picLocks noChangeAspect="1" noChangeArrowheads="1"/>
          </p:cNvPicPr>
          <p:nvPr/>
        </p:nvPicPr>
        <p:blipFill>
          <a:blip r:embed="rId4" cstate="print"/>
          <a:srcRect l="53809" r="323" b="87868"/>
          <a:stretch>
            <a:fillRect/>
          </a:stretch>
        </p:blipFill>
        <p:spPr bwMode="auto">
          <a:xfrm>
            <a:off x="6526213" y="5659438"/>
            <a:ext cx="244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6551613" y="6348413"/>
            <a:ext cx="2438400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Chord 33"/>
          <p:cNvSpPr/>
          <p:nvPr/>
        </p:nvSpPr>
        <p:spPr>
          <a:xfrm rot="5400000">
            <a:off x="7289006" y="6703219"/>
            <a:ext cx="1038225" cy="204788"/>
          </a:xfrm>
          <a:prstGeom prst="chord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42088" y="6653213"/>
            <a:ext cx="2438400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6619875" y="6648450"/>
            <a:ext cx="2312988" cy="7938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7" name="TextBox 42"/>
          <p:cNvSpPr txBox="1">
            <a:spLocks noChangeArrowheads="1"/>
          </p:cNvSpPr>
          <p:nvPr/>
        </p:nvSpPr>
        <p:spPr bwMode="auto">
          <a:xfrm>
            <a:off x="3876675" y="1600200"/>
            <a:ext cx="1517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Southern</a:t>
            </a:r>
          </a:p>
          <a:p>
            <a:r>
              <a:rPr lang="nb-NO"/>
              <a:t>Hybridisation</a:t>
            </a:r>
            <a:endParaRPr lang="en-GB"/>
          </a:p>
        </p:txBody>
      </p:sp>
      <p:sp>
        <p:nvSpPr>
          <p:cNvPr id="5148" name="TextBox 43"/>
          <p:cNvSpPr txBox="1">
            <a:spLocks noChangeArrowheads="1"/>
          </p:cNvSpPr>
          <p:nvPr/>
        </p:nvSpPr>
        <p:spPr bwMode="auto">
          <a:xfrm>
            <a:off x="3876675" y="3181350"/>
            <a:ext cx="800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qPCR</a:t>
            </a:r>
            <a:endParaRPr lang="en-GB"/>
          </a:p>
        </p:txBody>
      </p:sp>
      <p:sp>
        <p:nvSpPr>
          <p:cNvPr id="5149" name="TextBox 44"/>
          <p:cNvSpPr txBox="1">
            <a:spLocks noChangeArrowheads="1"/>
          </p:cNvSpPr>
          <p:nvPr/>
        </p:nvSpPr>
        <p:spPr bwMode="auto">
          <a:xfrm>
            <a:off x="3876675" y="4343400"/>
            <a:ext cx="1350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Microarray</a:t>
            </a:r>
          </a:p>
          <a:p>
            <a:r>
              <a:rPr lang="nb-NO"/>
              <a:t>(ChIP-chip)</a:t>
            </a:r>
            <a:endParaRPr lang="en-GB"/>
          </a:p>
        </p:txBody>
      </p:sp>
      <p:sp>
        <p:nvSpPr>
          <p:cNvPr id="5150" name="TextBox 46"/>
          <p:cNvSpPr txBox="1">
            <a:spLocks noChangeArrowheads="1"/>
          </p:cNvSpPr>
          <p:nvPr/>
        </p:nvSpPr>
        <p:spPr bwMode="auto">
          <a:xfrm>
            <a:off x="3876675" y="5724525"/>
            <a:ext cx="1300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NGS</a:t>
            </a:r>
          </a:p>
          <a:p>
            <a:r>
              <a:rPr lang="nb-NO"/>
              <a:t>(ChIP-seq)</a:t>
            </a:r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743200" y="2419350"/>
            <a:ext cx="866775" cy="904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076575" y="3533775"/>
            <a:ext cx="6096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86100" y="4219575"/>
            <a:ext cx="571500" cy="1809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95575" y="4686300"/>
            <a:ext cx="942975" cy="885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TextBox 57"/>
          <p:cNvSpPr txBox="1">
            <a:spLocks noChangeArrowheads="1"/>
          </p:cNvSpPr>
          <p:nvPr/>
        </p:nvSpPr>
        <p:spPr bwMode="auto">
          <a:xfrm>
            <a:off x="5305425" y="933450"/>
            <a:ext cx="1185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Specific     IgG</a:t>
            </a:r>
          </a:p>
        </p:txBody>
      </p:sp>
    </p:spTree>
    <p:extLst>
      <p:ext uri="{BB962C8B-B14F-4D97-AF65-F5344CB8AC3E}">
        <p14:creationId xmlns:p14="http://schemas.microsoft.com/office/powerpoint/2010/main" val="21181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03213" y="395288"/>
            <a:ext cx="7286267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sz="2400" dirty="0" smtClean="0">
                <a:solidFill>
                  <a:srgbClr val="000000"/>
                </a:solidFill>
              </a:rPr>
              <a:t>A. </a:t>
            </a:r>
            <a:r>
              <a:rPr lang="nb-NO" sz="2400" dirty="0" err="1" smtClean="0">
                <a:solidFill>
                  <a:srgbClr val="000000"/>
                </a:solidFill>
              </a:rPr>
              <a:t>Low</a:t>
            </a:r>
            <a:r>
              <a:rPr lang="nb-NO" sz="2400" dirty="0" smtClean="0">
                <a:solidFill>
                  <a:srgbClr val="000000"/>
                </a:solidFill>
              </a:rPr>
              <a:t>-input Native-</a:t>
            </a:r>
            <a:r>
              <a:rPr lang="nb-NO" sz="2400" dirty="0" err="1" smtClean="0">
                <a:solidFill>
                  <a:srgbClr val="000000"/>
                </a:solidFill>
              </a:rPr>
              <a:t>ChIP</a:t>
            </a:r>
            <a:r>
              <a:rPr lang="nb-NO" sz="2400" dirty="0" smtClean="0">
                <a:solidFill>
                  <a:srgbClr val="000000"/>
                </a:solidFill>
              </a:rPr>
              <a:t>-</a:t>
            </a:r>
            <a:r>
              <a:rPr lang="nb-NO" sz="2400" dirty="0" err="1" smtClean="0">
                <a:solidFill>
                  <a:srgbClr val="000000"/>
                </a:solidFill>
              </a:rPr>
              <a:t>seq</a:t>
            </a:r>
            <a:r>
              <a:rPr lang="nb-NO" sz="2400" dirty="0" smtClean="0">
                <a:solidFill>
                  <a:srgbClr val="000000"/>
                </a:solidFill>
              </a:rPr>
              <a:t> </a:t>
            </a:r>
            <a:r>
              <a:rPr lang="nb-NO" sz="2400" dirty="0" err="1" smtClean="0">
                <a:solidFill>
                  <a:srgbClr val="000000"/>
                </a:solidFill>
              </a:rPr>
              <a:t>protocol</a:t>
            </a:r>
            <a:r>
              <a:rPr lang="nb-NO" sz="2400" dirty="0" smtClean="0">
                <a:solidFill>
                  <a:srgbClr val="000000"/>
                </a:solidFill>
              </a:rPr>
              <a:t> </a:t>
            </a:r>
            <a:r>
              <a:rPr lang="nb-NO" sz="2400" dirty="0" err="1" smtClean="0">
                <a:solidFill>
                  <a:srgbClr val="000000"/>
                </a:solidFill>
              </a:rPr>
              <a:t>development</a:t>
            </a:r>
            <a:endParaRPr lang="nb-NO" sz="24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b-NO" sz="24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sz="2400" dirty="0" err="1" smtClean="0">
                <a:solidFill>
                  <a:srgbClr val="000000"/>
                </a:solidFill>
              </a:rPr>
              <a:t>ChIP</a:t>
            </a:r>
            <a:r>
              <a:rPr lang="nb-NO" sz="2400" dirty="0" smtClean="0">
                <a:solidFill>
                  <a:srgbClr val="000000"/>
                </a:solidFill>
              </a:rPr>
              <a:t> </a:t>
            </a:r>
            <a:r>
              <a:rPr lang="nb-NO" sz="2400" dirty="0" err="1">
                <a:solidFill>
                  <a:srgbClr val="000000"/>
                </a:solidFill>
              </a:rPr>
              <a:t>with</a:t>
            </a:r>
            <a:r>
              <a:rPr lang="nb-NO" sz="2400" dirty="0">
                <a:solidFill>
                  <a:srgbClr val="000000"/>
                </a:solidFill>
              </a:rPr>
              <a:t> anti-H3K4me3 </a:t>
            </a:r>
            <a:r>
              <a:rPr lang="nb-NO" sz="2400" dirty="0" smtClean="0">
                <a:solidFill>
                  <a:srgbClr val="000000"/>
                </a:solidFill>
              </a:rPr>
              <a:t>antibody: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b-NO" sz="24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Figure 2.png"/>
          <p:cNvPicPr>
            <a:picLocks noChangeAspect="1"/>
          </p:cNvPicPr>
          <p:nvPr/>
        </p:nvPicPr>
        <p:blipFill>
          <a:blip r:embed="rId2" cstate="print"/>
          <a:srcRect t="52361" r="46133" b="12500"/>
          <a:stretch>
            <a:fillRect/>
          </a:stretch>
        </p:blipFill>
        <p:spPr>
          <a:xfrm>
            <a:off x="5076825" y="2619374"/>
            <a:ext cx="3733800" cy="3767425"/>
          </a:xfrm>
          <a:prstGeom prst="rect">
            <a:avLst/>
          </a:prstGeom>
        </p:spPr>
      </p:pic>
      <p:pic>
        <p:nvPicPr>
          <p:cNvPr id="10" name="Picture 9" descr="Figure 2.png"/>
          <p:cNvPicPr>
            <a:picLocks noChangeAspect="1"/>
          </p:cNvPicPr>
          <p:nvPr/>
        </p:nvPicPr>
        <p:blipFill>
          <a:blip r:embed="rId2" cstate="print"/>
          <a:srcRect t="10417" r="44844" b="57639"/>
          <a:stretch>
            <a:fillRect/>
          </a:stretch>
        </p:blipFill>
        <p:spPr>
          <a:xfrm>
            <a:off x="326308" y="2619374"/>
            <a:ext cx="4242354" cy="3800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650" y="22955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MHC (330 kb)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72050" y="22860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RPL30 </a:t>
            </a:r>
            <a:r>
              <a:rPr lang="nb-NO" dirty="0" err="1" smtClean="0"/>
              <a:t>locus</a:t>
            </a:r>
            <a:r>
              <a:rPr lang="nb-NO" dirty="0" smtClean="0"/>
              <a:t> (6 kb)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50113" y="2209800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err="1" smtClean="0"/>
              <a:t>Read</a:t>
            </a:r>
            <a:endParaRPr lang="nb-NO" sz="1200" dirty="0" smtClean="0"/>
          </a:p>
          <a:p>
            <a:pPr algn="r"/>
            <a:r>
              <a:rPr lang="nb-NO" sz="1200" dirty="0" err="1" smtClean="0"/>
              <a:t>Depth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4463" y="2181225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err="1" smtClean="0"/>
              <a:t>Read</a:t>
            </a:r>
            <a:endParaRPr lang="nb-NO" sz="1200" dirty="0" smtClean="0"/>
          </a:p>
          <a:p>
            <a:pPr algn="r"/>
            <a:r>
              <a:rPr lang="nb-NO" sz="1200" dirty="0" err="1" smtClean="0"/>
              <a:t>Depth</a:t>
            </a:r>
            <a:endParaRPr lang="en-GB" sz="1200" dirty="0"/>
          </a:p>
        </p:txBody>
      </p:sp>
      <p:sp>
        <p:nvSpPr>
          <p:cNvPr id="2" name="Rectangle 1"/>
          <p:cNvSpPr/>
          <p:nvPr/>
        </p:nvSpPr>
        <p:spPr>
          <a:xfrm>
            <a:off x="5746736" y="6434410"/>
            <a:ext cx="3001643" cy="389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nb-NO" sz="1600" dirty="0"/>
              <a:t>- </a:t>
            </a:r>
            <a:r>
              <a:rPr lang="en-GB" sz="1600" i="1" dirty="0"/>
              <a:t>BMC Genomics</a:t>
            </a:r>
            <a:r>
              <a:rPr lang="en-GB" sz="1600" dirty="0"/>
              <a:t> 2012, </a:t>
            </a:r>
            <a:r>
              <a:rPr lang="en-GB" sz="1600" b="1" dirty="0"/>
              <a:t>13</a:t>
            </a:r>
            <a:r>
              <a:rPr lang="en-GB" sz="1600" dirty="0"/>
              <a:t>:645 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8966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2" name="Text Box 51"/>
          <p:cNvSpPr txBox="1">
            <a:spLocks noChangeArrowheads="1"/>
          </p:cNvSpPr>
          <p:nvPr/>
        </p:nvSpPr>
        <p:spPr bwMode="auto">
          <a:xfrm>
            <a:off x="311150" y="395288"/>
            <a:ext cx="6954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sz="2400" dirty="0" err="1">
                <a:solidFill>
                  <a:srgbClr val="000000"/>
                </a:solidFill>
              </a:rPr>
              <a:t>Illumina</a:t>
            </a:r>
            <a:r>
              <a:rPr lang="nb-NO" sz="2400" dirty="0">
                <a:solidFill>
                  <a:srgbClr val="000000"/>
                </a:solidFill>
              </a:rPr>
              <a:t> </a:t>
            </a:r>
            <a:r>
              <a:rPr lang="nb-NO" sz="2400" dirty="0" err="1">
                <a:solidFill>
                  <a:srgbClr val="000000"/>
                </a:solidFill>
              </a:rPr>
              <a:t>reads</a:t>
            </a:r>
            <a:r>
              <a:rPr lang="nb-NO" sz="2400" dirty="0">
                <a:solidFill>
                  <a:srgbClr val="000000"/>
                </a:solidFill>
              </a:rPr>
              <a:t>: </a:t>
            </a:r>
            <a:r>
              <a:rPr lang="nb-NO" sz="2400" dirty="0" err="1">
                <a:solidFill>
                  <a:srgbClr val="000000"/>
                </a:solidFill>
              </a:rPr>
              <a:t>yield</a:t>
            </a:r>
            <a:r>
              <a:rPr lang="nb-NO" sz="2400" dirty="0">
                <a:solidFill>
                  <a:srgbClr val="000000"/>
                </a:solidFill>
              </a:rPr>
              <a:t> &amp; </a:t>
            </a:r>
            <a:r>
              <a:rPr lang="nb-NO" sz="2400" dirty="0" err="1">
                <a:solidFill>
                  <a:srgbClr val="000000"/>
                </a:solidFill>
              </a:rPr>
              <a:t>mapping</a:t>
            </a:r>
            <a:r>
              <a:rPr lang="nb-NO" sz="2400" dirty="0">
                <a:solidFill>
                  <a:srgbClr val="000000"/>
                </a:solidFill>
              </a:rPr>
              <a:t> to human </a:t>
            </a:r>
            <a:r>
              <a:rPr lang="nb-NO" sz="2400" dirty="0" err="1">
                <a:solidFill>
                  <a:srgbClr val="000000"/>
                </a:solidFill>
              </a:rPr>
              <a:t>genome</a:t>
            </a:r>
            <a:endParaRPr lang="nb-NO" sz="2400" dirty="0">
              <a:solidFill>
                <a:srgbClr val="000000"/>
              </a:solidFill>
            </a:endParaRP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347663" y="6254750"/>
            <a:ext cx="703139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sz="2000" dirty="0">
                <a:solidFill>
                  <a:srgbClr val="000000"/>
                </a:solidFill>
              </a:rPr>
              <a:t>Problems </a:t>
            </a:r>
            <a:r>
              <a:rPr lang="nb-NO" sz="2000" dirty="0" err="1">
                <a:solidFill>
                  <a:srgbClr val="000000"/>
                </a:solidFill>
              </a:rPr>
              <a:t>of</a:t>
            </a:r>
            <a:r>
              <a:rPr lang="nb-NO" sz="2000" dirty="0">
                <a:solidFill>
                  <a:srgbClr val="000000"/>
                </a:solidFill>
              </a:rPr>
              <a:t> </a:t>
            </a:r>
            <a:r>
              <a:rPr lang="nb-NO" sz="2000" dirty="0" err="1">
                <a:solidFill>
                  <a:srgbClr val="000000"/>
                </a:solidFill>
              </a:rPr>
              <a:t>scaling</a:t>
            </a:r>
            <a:r>
              <a:rPr lang="nb-NO" sz="2000" dirty="0">
                <a:solidFill>
                  <a:srgbClr val="000000"/>
                </a:solidFill>
              </a:rPr>
              <a:t> </a:t>
            </a:r>
            <a:r>
              <a:rPr lang="nb-NO" sz="2000" dirty="0" err="1">
                <a:solidFill>
                  <a:srgbClr val="000000"/>
                </a:solidFill>
              </a:rPr>
              <a:t>down</a:t>
            </a:r>
            <a:r>
              <a:rPr lang="nb-NO" sz="2000" dirty="0">
                <a:solidFill>
                  <a:srgbClr val="000000"/>
                </a:solidFill>
              </a:rPr>
              <a:t> </a:t>
            </a:r>
            <a:r>
              <a:rPr lang="nb-NO" sz="2000" dirty="0" smtClean="0">
                <a:solidFill>
                  <a:srgbClr val="000000"/>
                </a:solidFill>
              </a:rPr>
              <a:t>= </a:t>
            </a:r>
            <a:r>
              <a:rPr lang="nb-NO" sz="2000" dirty="0">
                <a:solidFill>
                  <a:srgbClr val="000000"/>
                </a:solidFill>
              </a:rPr>
              <a:t>PCR </a:t>
            </a:r>
            <a:r>
              <a:rPr lang="nb-NO" sz="2000" dirty="0" err="1">
                <a:solidFill>
                  <a:srgbClr val="000000"/>
                </a:solidFill>
              </a:rPr>
              <a:t>duplicates</a:t>
            </a:r>
            <a:r>
              <a:rPr lang="nb-NO" sz="2000" dirty="0">
                <a:solidFill>
                  <a:srgbClr val="000000"/>
                </a:solidFill>
              </a:rPr>
              <a:t>, PCR </a:t>
            </a:r>
            <a:r>
              <a:rPr lang="nb-NO" sz="2000" dirty="0" err="1" smtClean="0">
                <a:solidFill>
                  <a:srgbClr val="000000"/>
                </a:solidFill>
              </a:rPr>
              <a:t>nonsense</a:t>
            </a:r>
            <a:endParaRPr lang="nb-NO" sz="20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69373" y="4340672"/>
            <a:ext cx="2870095" cy="1766212"/>
            <a:chOff x="15026640" y="20833080"/>
            <a:chExt cx="4953000" cy="3048000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61938" t="33967" r="5562" b="61767"/>
            <a:stretch>
              <a:fillRect/>
            </a:stretch>
          </p:blipFill>
          <p:spPr bwMode="auto">
            <a:xfrm>
              <a:off x="15026640" y="20833080"/>
              <a:ext cx="4953000" cy="487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61938" t="50367" r="5562" b="45500"/>
            <a:stretch>
              <a:fillRect/>
            </a:stretch>
          </p:blipFill>
          <p:spPr bwMode="auto">
            <a:xfrm>
              <a:off x="15026640" y="21937980"/>
              <a:ext cx="4953000" cy="47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61938" t="42500" r="5562" b="52967"/>
            <a:stretch>
              <a:fillRect/>
            </a:stretch>
          </p:blipFill>
          <p:spPr bwMode="auto">
            <a:xfrm>
              <a:off x="15026640" y="21370290"/>
              <a:ext cx="4953000" cy="51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61938" t="66367" r="5562" b="28433"/>
            <a:stretch>
              <a:fillRect/>
            </a:stretch>
          </p:blipFill>
          <p:spPr bwMode="auto">
            <a:xfrm>
              <a:off x="15026640" y="23286720"/>
              <a:ext cx="4953000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61938" t="58233" r="5562" b="34967"/>
            <a:stretch>
              <a:fillRect/>
            </a:stretch>
          </p:blipFill>
          <p:spPr bwMode="auto">
            <a:xfrm>
              <a:off x="15026640" y="22459950"/>
              <a:ext cx="4953000" cy="77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3495675" y="1375886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b="1" dirty="0" smtClean="0"/>
              <a:t>% </a:t>
            </a:r>
            <a:r>
              <a:rPr lang="nb-NO" sz="1600" b="1" dirty="0" err="1" smtClean="0"/>
              <a:t>SequenceReads</a:t>
            </a:r>
            <a:endParaRPr lang="en-GB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1375886"/>
            <a:ext cx="26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err="1" smtClean="0"/>
              <a:t>ChIP</a:t>
            </a:r>
            <a:r>
              <a:rPr lang="nb-NO" sz="1600" b="1" dirty="0" smtClean="0"/>
              <a:t> &amp; Input </a:t>
            </a:r>
            <a:r>
              <a:rPr lang="nb-NO" sz="1600" b="1" dirty="0" err="1" smtClean="0"/>
              <a:t>cell</a:t>
            </a:r>
            <a:r>
              <a:rPr lang="nb-NO" sz="1600" b="1" dirty="0" smtClean="0"/>
              <a:t> </a:t>
            </a:r>
            <a:r>
              <a:rPr lang="nb-NO" sz="1600" b="1" dirty="0" err="1" smtClean="0"/>
              <a:t>number</a:t>
            </a:r>
            <a:endParaRPr lang="en-GB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9150" y="1979295"/>
            <a:ext cx="26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 smtClean="0"/>
              <a:t>Benchmark</a:t>
            </a:r>
            <a:endParaRPr lang="en-GB" sz="1600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54531" y="1979295"/>
            <a:ext cx="26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2.0 x 10</a:t>
            </a:r>
            <a:r>
              <a:rPr lang="nb-NO" sz="1600" baseline="30000" dirty="0" smtClean="0"/>
              <a:t>7</a:t>
            </a:r>
            <a:endParaRPr lang="en-GB" sz="1600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23635" y="1129665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Total </a:t>
            </a:r>
            <a:r>
              <a:rPr lang="nb-NO" sz="1600" b="1" dirty="0" err="1" smtClean="0"/>
              <a:t>read</a:t>
            </a:r>
            <a:r>
              <a:rPr lang="nb-NO" sz="1600" b="1" dirty="0" smtClean="0"/>
              <a:t> </a:t>
            </a:r>
            <a:r>
              <a:rPr lang="nb-NO" sz="1600" b="1" dirty="0" err="1" smtClean="0"/>
              <a:t>number</a:t>
            </a:r>
            <a:r>
              <a:rPr lang="nb-NO" sz="1600" b="1" dirty="0" smtClean="0"/>
              <a:t> (millions)</a:t>
            </a:r>
            <a:endParaRPr lang="en-GB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82691" y="1985010"/>
            <a:ext cx="26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13.4</a:t>
            </a:r>
            <a:endParaRPr lang="en-GB" sz="1600" baseline="30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819150" y="1676693"/>
            <a:ext cx="8084820" cy="2557850"/>
            <a:chOff x="819150" y="1676693"/>
            <a:chExt cx="8084820" cy="255785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35891" t="23500" r="12312" b="23970"/>
            <a:stretch>
              <a:fillRect/>
            </a:stretch>
          </p:blipFill>
          <p:spPr bwMode="auto">
            <a:xfrm>
              <a:off x="2905125" y="1676693"/>
              <a:ext cx="3362931" cy="25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819150" y="234668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New</a:t>
              </a:r>
              <a:endParaRPr lang="en-GB" sz="1600" baseline="30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9150" y="270863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New</a:t>
              </a:r>
              <a:endParaRPr lang="en-GB" sz="1600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9150" y="310297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New</a:t>
              </a:r>
              <a:endParaRPr lang="en-GB" sz="1600" baseline="30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150" y="347444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New</a:t>
              </a:r>
              <a:endParaRPr lang="en-GB" sz="1600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150" y="382687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New</a:t>
              </a:r>
              <a:endParaRPr lang="en-GB" sz="1600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54531" y="235621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2.0 x 10</a:t>
              </a:r>
              <a:r>
                <a:rPr lang="nb-NO" sz="1600" baseline="30000" dirty="0" smtClean="0"/>
                <a:t>7</a:t>
              </a:r>
              <a:endParaRPr lang="en-GB" sz="1600" baseline="30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4531" y="273721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2.5 x 10</a:t>
              </a:r>
              <a:r>
                <a:rPr lang="nb-NO" sz="1600" baseline="30000" dirty="0" smtClean="0"/>
                <a:t>6</a:t>
              </a:r>
              <a:endParaRPr lang="en-GB" sz="16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54531" y="310297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0.5 x 10</a:t>
              </a:r>
              <a:r>
                <a:rPr lang="nb-NO" sz="1600" baseline="30000" dirty="0" smtClean="0"/>
                <a:t>6</a:t>
              </a:r>
              <a:endParaRPr lang="en-GB" sz="1600" baseline="30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4531" y="345539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1.0 x 10</a:t>
              </a:r>
              <a:r>
                <a:rPr lang="nb-NO" sz="1600" baseline="30000" dirty="0" smtClean="0"/>
                <a:t>5</a:t>
              </a:r>
              <a:endParaRPr lang="en-GB" sz="1600" baseline="30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54531" y="382687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2.0 x 10</a:t>
              </a:r>
              <a:r>
                <a:rPr lang="nb-NO" sz="1600" baseline="30000" dirty="0" smtClean="0"/>
                <a:t>4</a:t>
              </a:r>
              <a:endParaRPr lang="en-GB" sz="1600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2691" y="234287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13.8</a:t>
              </a:r>
              <a:endParaRPr lang="en-GB" sz="1600" baseline="30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82691" y="271435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14.1</a:t>
              </a:r>
              <a:endParaRPr lang="en-GB" sz="1600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82691" y="308011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16.7</a:t>
              </a:r>
              <a:endParaRPr lang="en-GB" sz="16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82691" y="3467463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15.6</a:t>
              </a:r>
              <a:endParaRPr lang="en-GB" sz="1600" baseline="30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82691" y="3832588"/>
              <a:ext cx="262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 smtClean="0"/>
                <a:t>17.1</a:t>
              </a:r>
              <a:endParaRPr lang="en-GB" sz="1600" baseline="30000" dirty="0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 l="35891" t="23500" r="12312" b="63987"/>
          <a:stretch>
            <a:fillRect/>
          </a:stretch>
        </p:blipFill>
        <p:spPr bwMode="auto">
          <a:xfrm>
            <a:off x="2905128" y="1698462"/>
            <a:ext cx="3362931" cy="60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3669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igv_snapshot-CREBBP.png"/>
          <p:cNvPicPr>
            <a:picLocks noChangeAspect="1"/>
          </p:cNvPicPr>
          <p:nvPr/>
        </p:nvPicPr>
        <p:blipFill>
          <a:blip r:embed="rId2" cstate="print"/>
          <a:srcRect l="13256" t="13043" r="43411" b="63608"/>
          <a:stretch>
            <a:fillRect/>
          </a:stretch>
        </p:blipFill>
        <p:spPr>
          <a:xfrm>
            <a:off x="766243" y="3188605"/>
            <a:ext cx="7578659" cy="2722337"/>
          </a:xfrm>
          <a:prstGeom prst="rect">
            <a:avLst/>
          </a:prstGeom>
        </p:spPr>
      </p:pic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83983" y="564515"/>
            <a:ext cx="8840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2400" dirty="0" smtClean="0"/>
              <a:t>B. </a:t>
            </a:r>
            <a:r>
              <a:rPr lang="nb-NO" sz="2400" dirty="0" err="1" smtClean="0"/>
              <a:t>Epigenetic</a:t>
            </a:r>
            <a:r>
              <a:rPr lang="nb-NO" sz="2400" dirty="0" smtClean="0"/>
              <a:t> </a:t>
            </a:r>
            <a:r>
              <a:rPr lang="nb-NO" sz="2400" dirty="0" err="1" smtClean="0"/>
              <a:t>study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human MZ </a:t>
            </a:r>
            <a:r>
              <a:rPr lang="nb-NO" sz="2400" dirty="0" err="1" smtClean="0"/>
              <a:t>twins</a:t>
            </a:r>
            <a:r>
              <a:rPr lang="nb-NO" sz="2400" dirty="0" smtClean="0"/>
              <a:t> </a:t>
            </a:r>
            <a:r>
              <a:rPr lang="nb-NO" sz="2400" dirty="0" err="1" smtClean="0"/>
              <a:t>discordant</a:t>
            </a:r>
            <a:r>
              <a:rPr lang="nb-NO" sz="2400" dirty="0" smtClean="0"/>
              <a:t> for psoriasis:</a:t>
            </a:r>
            <a:endParaRPr lang="nb-NO" sz="2400" dirty="0"/>
          </a:p>
        </p:txBody>
      </p:sp>
      <p:pic>
        <p:nvPicPr>
          <p:cNvPr id="32776" name="Picture 5" descr="042204_fg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975" y="4060534"/>
            <a:ext cx="817771" cy="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7" name="Group 6"/>
          <p:cNvGrpSpPr>
            <a:grpSpLocks/>
          </p:cNvGrpSpPr>
          <p:nvPr/>
        </p:nvGrpSpPr>
        <p:grpSpPr bwMode="auto">
          <a:xfrm>
            <a:off x="3272923" y="3222171"/>
            <a:ext cx="765675" cy="774156"/>
            <a:chOff x="3171" y="1329"/>
            <a:chExt cx="632" cy="639"/>
          </a:xfrm>
        </p:grpSpPr>
        <p:pic>
          <p:nvPicPr>
            <p:cNvPr id="32779" name="Picture 7" descr="unhappy-face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1" y="1329"/>
              <a:ext cx="632" cy="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0" name="Oval 8"/>
            <p:cNvSpPr>
              <a:spLocks noChangeArrowheads="1"/>
            </p:cNvSpPr>
            <p:nvPr/>
          </p:nvSpPr>
          <p:spPr bwMode="auto">
            <a:xfrm>
              <a:off x="3189" y="1340"/>
              <a:ext cx="595" cy="6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1" name="Oval 9"/>
            <p:cNvSpPr>
              <a:spLocks noChangeArrowheads="1"/>
            </p:cNvSpPr>
            <p:nvPr/>
          </p:nvSpPr>
          <p:spPr bwMode="auto">
            <a:xfrm>
              <a:off x="3252" y="1503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2" name="Oval 10"/>
            <p:cNvSpPr>
              <a:spLocks noChangeArrowheads="1"/>
            </p:cNvSpPr>
            <p:nvPr/>
          </p:nvSpPr>
          <p:spPr bwMode="auto">
            <a:xfrm>
              <a:off x="3313" y="1645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3" name="Oval 11"/>
            <p:cNvSpPr>
              <a:spLocks noChangeArrowheads="1"/>
            </p:cNvSpPr>
            <p:nvPr/>
          </p:nvSpPr>
          <p:spPr bwMode="auto">
            <a:xfrm>
              <a:off x="3502" y="1426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4" name="Oval 12"/>
            <p:cNvSpPr>
              <a:spLocks noChangeArrowheads="1"/>
            </p:cNvSpPr>
            <p:nvPr/>
          </p:nvSpPr>
          <p:spPr bwMode="auto">
            <a:xfrm>
              <a:off x="3466" y="1777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5" name="Oval 13"/>
            <p:cNvSpPr>
              <a:spLocks noChangeArrowheads="1"/>
            </p:cNvSpPr>
            <p:nvPr/>
          </p:nvSpPr>
          <p:spPr bwMode="auto">
            <a:xfrm>
              <a:off x="3610" y="1600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6" name="Oval 14"/>
            <p:cNvSpPr>
              <a:spLocks noChangeArrowheads="1"/>
            </p:cNvSpPr>
            <p:nvPr/>
          </p:nvSpPr>
          <p:spPr bwMode="auto">
            <a:xfrm>
              <a:off x="3364" y="1849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7" name="Oval 15"/>
            <p:cNvSpPr>
              <a:spLocks noChangeArrowheads="1"/>
            </p:cNvSpPr>
            <p:nvPr/>
          </p:nvSpPr>
          <p:spPr bwMode="auto">
            <a:xfrm>
              <a:off x="3403" y="1375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8" name="Oval 16"/>
            <p:cNvSpPr>
              <a:spLocks noChangeArrowheads="1"/>
            </p:cNvSpPr>
            <p:nvPr/>
          </p:nvSpPr>
          <p:spPr bwMode="auto">
            <a:xfrm>
              <a:off x="3670" y="1513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9" name="Oval 17"/>
            <p:cNvSpPr>
              <a:spLocks noChangeArrowheads="1"/>
            </p:cNvSpPr>
            <p:nvPr/>
          </p:nvSpPr>
          <p:spPr bwMode="auto">
            <a:xfrm>
              <a:off x="3463" y="1609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0" name="Oval 18"/>
            <p:cNvSpPr>
              <a:spLocks noChangeArrowheads="1"/>
            </p:cNvSpPr>
            <p:nvPr/>
          </p:nvSpPr>
          <p:spPr bwMode="auto">
            <a:xfrm>
              <a:off x="3244" y="1714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1" name="Oval 19"/>
            <p:cNvSpPr>
              <a:spLocks noChangeArrowheads="1"/>
            </p:cNvSpPr>
            <p:nvPr/>
          </p:nvSpPr>
          <p:spPr bwMode="auto">
            <a:xfrm>
              <a:off x="3631" y="1825"/>
              <a:ext cx="56" cy="56"/>
            </a:xfrm>
            <a:prstGeom prst="ellipse">
              <a:avLst/>
            </a:pr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07503" y="1476383"/>
            <a:ext cx="709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 smtClean="0">
                <a:latin typeface="Arial" pitchFamily="34" charset="0"/>
                <a:cs typeface="Arial" pitchFamily="34" charset="0"/>
              </a:rPr>
              <a:t>Magnetic-isolated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CD4</a:t>
            </a:r>
            <a:r>
              <a:rPr lang="nb-NO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lymphocytes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Peaks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called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ChIPDiff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Differentially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methylated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site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displayed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in IGV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genome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browser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.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2308" y="326389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Arial" pitchFamily="34" charset="0"/>
                <a:cs typeface="Arial" pitchFamily="34" charset="0"/>
              </a:rPr>
              <a:t>Twin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2308" y="417829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Arial" pitchFamily="34" charset="0"/>
                <a:cs typeface="Arial" pitchFamily="34" charset="0"/>
              </a:rPr>
              <a:t>Twin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2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45760" y="333682"/>
            <a:ext cx="3642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2400" dirty="0" smtClean="0"/>
              <a:t>Strand-</a:t>
            </a:r>
            <a:r>
              <a:rPr lang="nb-NO" sz="2400" dirty="0" err="1" smtClean="0"/>
              <a:t>specific</a:t>
            </a:r>
            <a:r>
              <a:rPr lang="nb-NO" sz="2400" dirty="0" smtClean="0"/>
              <a:t> RNA-</a:t>
            </a:r>
            <a:r>
              <a:rPr lang="nb-NO" sz="2400" dirty="0" err="1" smtClean="0"/>
              <a:t>seq</a:t>
            </a:r>
            <a:endParaRPr lang="nb-NO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88104" y="47783"/>
            <a:ext cx="5266689" cy="6691427"/>
            <a:chOff x="5376042" y="-2373522"/>
            <a:chExt cx="10988566" cy="139611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t="7732" r="17414" b="5440"/>
            <a:stretch/>
          </p:blipFill>
          <p:spPr bwMode="auto">
            <a:xfrm>
              <a:off x="5376042" y="-2373522"/>
              <a:ext cx="10988566" cy="893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7" t="43219" r="17328" b="7893"/>
            <a:stretch/>
          </p:blipFill>
          <p:spPr bwMode="auto">
            <a:xfrm>
              <a:off x="5376042" y="6558456"/>
              <a:ext cx="10988566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33482</TotalTime>
  <Words>291</Words>
  <Application>Microsoft Office PowerPoint</Application>
  <PresentationFormat>On-screen Show (4:3)</PresentationFormat>
  <Paragraphs>107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Mutations in SLC9A6 cause X-linked mental retardation, ataxia and epilepsy – a phenotype resembling Angelmans Syndrome</dc:title>
  <dc:creator>Kaja</dc:creator>
  <cp:lastModifiedBy>Gregor</cp:lastModifiedBy>
  <cp:revision>279</cp:revision>
  <dcterms:created xsi:type="dcterms:W3CDTF">2007-10-17T08:01:58Z</dcterms:created>
  <dcterms:modified xsi:type="dcterms:W3CDTF">2016-09-07T12:31:08Z</dcterms:modified>
</cp:coreProperties>
</file>