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61" r:id="rId4"/>
    <p:sldId id="262" r:id="rId5"/>
    <p:sldId id="258" r:id="rId6"/>
    <p:sldId id="259" r:id="rId7"/>
    <p:sldId id="260"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581" autoAdjust="0"/>
  </p:normalViewPr>
  <p:slideViewPr>
    <p:cSldViewPr snapToGrid="0">
      <p:cViewPr>
        <p:scale>
          <a:sx n="66" d="100"/>
          <a:sy n="66" d="100"/>
        </p:scale>
        <p:origin x="-864" y="1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5718C-AB6C-4112-B7D2-C461060F76B3}" type="datetimeFigureOut">
              <a:rPr lang="en-US" smtClean="0"/>
              <a:t>3/20/2016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85725-D209-48B6-95E6-0EA205128A2E}" type="slidenum">
              <a:rPr lang="en-US" smtClean="0"/>
              <a:t>‹#›</a:t>
            </a:fld>
            <a:endParaRPr lang="en-US"/>
          </a:p>
        </p:txBody>
      </p:sp>
    </p:spTree>
    <p:extLst>
      <p:ext uri="{BB962C8B-B14F-4D97-AF65-F5344CB8AC3E}">
        <p14:creationId xmlns:p14="http://schemas.microsoft.com/office/powerpoint/2010/main" val="222828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using the builder pattern, the objects can have different internal representation. For example, the extra property of our house is different for all our concrete builders. It is also possible to control the steps of the construction process – first build the foundation and in the end the roof. If the number of objects is very big, it is easier to maintain the code and only the final product. The pattern provides encapsulation; therefore the fully constructed object will be available to the client</a:t>
            </a:r>
            <a:endParaRPr lang="en-US" dirty="0"/>
          </a:p>
        </p:txBody>
      </p:sp>
      <p:sp>
        <p:nvSpPr>
          <p:cNvPr id="4" name="Slide Number Placeholder 3"/>
          <p:cNvSpPr>
            <a:spLocks noGrp="1"/>
          </p:cNvSpPr>
          <p:nvPr>
            <p:ph type="sldNum" sz="quarter" idx="10"/>
          </p:nvPr>
        </p:nvSpPr>
        <p:spPr/>
        <p:txBody>
          <a:bodyPr/>
          <a:lstStyle/>
          <a:p>
            <a:fld id="{F4885725-D209-48B6-95E6-0EA205128A2E}" type="slidenum">
              <a:rPr lang="en-US" smtClean="0"/>
              <a:t>6</a:t>
            </a:fld>
            <a:endParaRPr lang="en-US"/>
          </a:p>
        </p:txBody>
      </p:sp>
    </p:spTree>
    <p:extLst>
      <p:ext uri="{BB962C8B-B14F-4D97-AF65-F5344CB8AC3E}">
        <p14:creationId xmlns:p14="http://schemas.microsoft.com/office/powerpoint/2010/main" val="4293095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main disadvantage of the builder pattern is that when a new type of product is added, a new concrete builder has to be added. Moreover, if the product is very complex then code duplication will be high.</a:t>
            </a:r>
          </a:p>
          <a:p>
            <a:endParaRPr lang="en-US" dirty="0"/>
          </a:p>
        </p:txBody>
      </p:sp>
      <p:sp>
        <p:nvSpPr>
          <p:cNvPr id="4" name="Slide Number Placeholder 3"/>
          <p:cNvSpPr>
            <a:spLocks noGrp="1"/>
          </p:cNvSpPr>
          <p:nvPr>
            <p:ph type="sldNum" sz="quarter" idx="10"/>
          </p:nvPr>
        </p:nvSpPr>
        <p:spPr/>
        <p:txBody>
          <a:bodyPr/>
          <a:lstStyle/>
          <a:p>
            <a:fld id="{F4885725-D209-48B6-95E6-0EA205128A2E}" type="slidenum">
              <a:rPr lang="en-US" smtClean="0"/>
              <a:t>7</a:t>
            </a:fld>
            <a:endParaRPr lang="en-US"/>
          </a:p>
        </p:txBody>
      </p:sp>
    </p:spTree>
    <p:extLst>
      <p:ext uri="{BB962C8B-B14F-4D97-AF65-F5344CB8AC3E}">
        <p14:creationId xmlns:p14="http://schemas.microsoft.com/office/powerpoint/2010/main" val="1415913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D7BD56-6EDD-49DC-B9C4-6A28665CFDD5}" type="datetimeFigureOut">
              <a:rPr lang="en-US" smtClean="0"/>
              <a:t>3/20/2016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3678226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D7BD56-6EDD-49DC-B9C4-6A28665CFDD5}" type="datetimeFigureOut">
              <a:rPr lang="en-US" smtClean="0"/>
              <a:t>3/20/2016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47583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D7BD56-6EDD-49DC-B9C4-6A28665CFDD5}" type="datetimeFigureOut">
              <a:rPr lang="en-US" smtClean="0"/>
              <a:t>3/20/2016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4C3BDD-8FF4-490B-A459-B758A4BE8B7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45983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BD7BD56-6EDD-49DC-B9C4-6A28665CFDD5}" type="datetimeFigureOut">
              <a:rPr lang="en-US" smtClean="0"/>
              <a:t>3/20/2016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1593796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BD7BD56-6EDD-49DC-B9C4-6A28665CFDD5}" type="datetimeFigureOut">
              <a:rPr lang="en-US" smtClean="0"/>
              <a:t>3/20/2016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4C3BDD-8FF4-490B-A459-B758A4BE8B7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3859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BD7BD56-6EDD-49DC-B9C4-6A28665CFDD5}" type="datetimeFigureOut">
              <a:rPr lang="en-US" smtClean="0"/>
              <a:t>3/20/2016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1606484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D7BD56-6EDD-49DC-B9C4-6A28665CFDD5}" type="datetimeFigureOut">
              <a:rPr lang="en-US" smtClean="0"/>
              <a:t>3/20/2016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3686387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D7BD56-6EDD-49DC-B9C4-6A28665CFDD5}" type="datetimeFigureOut">
              <a:rPr lang="en-US" smtClean="0"/>
              <a:t>3/20/2016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144262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D7BD56-6EDD-49DC-B9C4-6A28665CFDD5}" type="datetimeFigureOut">
              <a:rPr lang="en-US" smtClean="0"/>
              <a:t>3/20/2016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4294798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D7BD56-6EDD-49DC-B9C4-6A28665CFDD5}" type="datetimeFigureOut">
              <a:rPr lang="en-US" smtClean="0"/>
              <a:t>3/20/2016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3008848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D7BD56-6EDD-49DC-B9C4-6A28665CFDD5}" type="datetimeFigureOut">
              <a:rPr lang="en-US" smtClean="0"/>
              <a:t>3/20/2016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381231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D7BD56-6EDD-49DC-B9C4-6A28665CFDD5}" type="datetimeFigureOut">
              <a:rPr lang="en-US" smtClean="0"/>
              <a:t>3/20/2016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680526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D7BD56-6EDD-49DC-B9C4-6A28665CFDD5}" type="datetimeFigureOut">
              <a:rPr lang="en-US" smtClean="0"/>
              <a:t>3/20/2016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89049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7BD56-6EDD-49DC-B9C4-6A28665CFDD5}" type="datetimeFigureOut">
              <a:rPr lang="en-US" smtClean="0"/>
              <a:t>3/20/2016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260077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D7BD56-6EDD-49DC-B9C4-6A28665CFDD5}" type="datetimeFigureOut">
              <a:rPr lang="en-US" smtClean="0"/>
              <a:t>3/20/2016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2260590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D7BD56-6EDD-49DC-B9C4-6A28665CFDD5}" type="datetimeFigureOut">
              <a:rPr lang="en-US" smtClean="0"/>
              <a:t>3/20/2016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4234216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BD7BD56-6EDD-49DC-B9C4-6A28665CFDD5}" type="datetimeFigureOut">
              <a:rPr lang="en-US" smtClean="0"/>
              <a:t>3/20/2016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A4C3BDD-8FF4-490B-A459-B758A4BE8B75}" type="slidenum">
              <a:rPr lang="en-US" smtClean="0"/>
              <a:t>‹#›</a:t>
            </a:fld>
            <a:endParaRPr lang="en-US"/>
          </a:p>
        </p:txBody>
      </p:sp>
    </p:spTree>
    <p:extLst>
      <p:ext uri="{BB962C8B-B14F-4D97-AF65-F5344CB8AC3E}">
        <p14:creationId xmlns:p14="http://schemas.microsoft.com/office/powerpoint/2010/main" val="9162133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Builder pattern		</a:t>
            </a:r>
            <a:endParaRPr lang="en-US" dirty="0"/>
          </a:p>
        </p:txBody>
      </p:sp>
      <p:sp>
        <p:nvSpPr>
          <p:cNvPr id="3" name="Subtitle 2"/>
          <p:cNvSpPr>
            <a:spLocks noGrp="1"/>
          </p:cNvSpPr>
          <p:nvPr>
            <p:ph type="subTitle" idx="1"/>
          </p:nvPr>
        </p:nvSpPr>
        <p:spPr>
          <a:xfrm>
            <a:off x="2589213" y="4777379"/>
            <a:ext cx="8915399" cy="1876809"/>
          </a:xfrm>
        </p:spPr>
        <p:txBody>
          <a:bodyPr>
            <a:normAutofit lnSpcReduction="10000"/>
          </a:bodyPr>
          <a:lstStyle/>
          <a:p>
            <a:r>
              <a:rPr lang="en-GB" dirty="0" smtClean="0"/>
              <a:t>										</a:t>
            </a:r>
          </a:p>
          <a:p>
            <a:endParaRPr lang="en-GB" dirty="0"/>
          </a:p>
          <a:p>
            <a:r>
              <a:rPr lang="en-GB" dirty="0" smtClean="0"/>
              <a:t>													by Monica </a:t>
            </a:r>
            <a:r>
              <a:rPr lang="en-GB" dirty="0" err="1" smtClean="0"/>
              <a:t>Stoica</a:t>
            </a:r>
            <a:endParaRPr lang="en-GB" dirty="0" smtClean="0"/>
          </a:p>
          <a:p>
            <a:r>
              <a:rPr lang="en-GB" dirty="0"/>
              <a:t>	</a:t>
            </a:r>
            <a:r>
              <a:rPr lang="en-GB" dirty="0" smtClean="0"/>
              <a:t>												and Rosen </a:t>
            </a:r>
            <a:r>
              <a:rPr lang="en-GB" dirty="0" err="1" smtClean="0"/>
              <a:t>Danev</a:t>
            </a:r>
            <a:endParaRPr lang="en-GB" dirty="0" smtClean="0"/>
          </a:p>
          <a:p>
            <a:r>
              <a:rPr lang="en-GB" dirty="0"/>
              <a:t>	</a:t>
            </a:r>
            <a:r>
              <a:rPr lang="en-GB" dirty="0" smtClean="0"/>
              <a:t>															DPR course</a:t>
            </a:r>
          </a:p>
        </p:txBody>
      </p:sp>
    </p:spTree>
    <p:extLst>
      <p:ext uri="{BB962C8B-B14F-4D97-AF65-F5344CB8AC3E}">
        <p14:creationId xmlns:p14="http://schemas.microsoft.com/office/powerpoint/2010/main" val="543250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a:t>
            </a:r>
            <a:endParaRPr lang="en-US" dirty="0"/>
          </a:p>
        </p:txBody>
      </p:sp>
      <p:sp>
        <p:nvSpPr>
          <p:cNvPr id="3" name="Content Placeholder 2"/>
          <p:cNvSpPr>
            <a:spLocks noGrp="1"/>
          </p:cNvSpPr>
          <p:nvPr>
            <p:ph idx="1"/>
          </p:nvPr>
        </p:nvSpPr>
        <p:spPr>
          <a:xfrm>
            <a:off x="2905627" y="1676366"/>
            <a:ext cx="7649486" cy="3655719"/>
          </a:xfrm>
        </p:spPr>
        <p:txBody>
          <a:bodyPr/>
          <a:lstStyle/>
          <a:p>
            <a:r>
              <a:rPr lang="en-US" i="1" dirty="0"/>
              <a:t>The builder pattern is a design pattern that allows for the step-by-step creation of complex objects using the correct sequence of actions. The construction is controlled by a director object that only needs to know the type of object it is to create.</a:t>
            </a:r>
            <a:endParaRPr lang="en-US" dirty="0"/>
          </a:p>
        </p:txBody>
      </p:sp>
      <p:pic>
        <p:nvPicPr>
          <p:cNvPr id="1026" name="Picture 2" descr="http://upload.wikimedia.org/wikipedia/commons/9/98/Information_magnifier_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302" y="1264555"/>
            <a:ext cx="2393245" cy="212779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4348347" y="3040469"/>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t>Purpose:</a:t>
            </a:r>
            <a:endParaRPr lang="en-US" dirty="0"/>
          </a:p>
        </p:txBody>
      </p:sp>
      <p:sp>
        <p:nvSpPr>
          <p:cNvPr id="5" name="TextBox 4"/>
          <p:cNvSpPr txBox="1"/>
          <p:nvPr/>
        </p:nvSpPr>
        <p:spPr>
          <a:xfrm>
            <a:off x="2725005" y="4053089"/>
            <a:ext cx="7243084" cy="923330"/>
          </a:xfrm>
          <a:prstGeom prst="rect">
            <a:avLst/>
          </a:prstGeom>
          <a:noFill/>
        </p:spPr>
        <p:txBody>
          <a:bodyPr wrap="square" rtlCol="0">
            <a:spAutoFit/>
          </a:bodyPr>
          <a:lstStyle/>
          <a:p>
            <a:pPr algn="ctr"/>
            <a:r>
              <a:rPr lang="en-US" dirty="0" smtClean="0"/>
              <a:t>Separates </a:t>
            </a:r>
            <a:r>
              <a:rPr lang="en-US" dirty="0"/>
              <a:t>the construction of a complex objects from its representations so that the same construction process can create different representations.</a:t>
            </a:r>
          </a:p>
        </p:txBody>
      </p:sp>
    </p:spTree>
    <p:extLst>
      <p:ext uri="{BB962C8B-B14F-4D97-AF65-F5344CB8AC3E}">
        <p14:creationId xmlns:p14="http://schemas.microsoft.com/office/powerpoint/2010/main" val="406308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pattern</a:t>
            </a:r>
            <a:endParaRPr lang="en-GB" dirty="0"/>
          </a:p>
        </p:txBody>
      </p:sp>
      <p:sp>
        <p:nvSpPr>
          <p:cNvPr id="3" name="Content Placeholder 2"/>
          <p:cNvSpPr>
            <a:spLocks noGrp="1"/>
          </p:cNvSpPr>
          <p:nvPr>
            <p:ph idx="1"/>
          </p:nvPr>
        </p:nvSpPr>
        <p:spPr>
          <a:xfrm>
            <a:off x="2240870" y="1799771"/>
            <a:ext cx="3434217" cy="4107543"/>
          </a:xfrm>
        </p:spPr>
        <p:txBody>
          <a:bodyPr>
            <a:normAutofit fontScale="85000" lnSpcReduction="10000"/>
          </a:bodyPr>
          <a:lstStyle/>
          <a:p>
            <a:r>
              <a:rPr lang="en-US" dirty="0" smtClean="0"/>
              <a:t>-</a:t>
            </a:r>
            <a:r>
              <a:rPr lang="en-US" b="1" i="1" dirty="0"/>
              <a:t>Builder </a:t>
            </a:r>
            <a:r>
              <a:rPr lang="en-US" dirty="0"/>
              <a:t>(e.g. </a:t>
            </a:r>
            <a:r>
              <a:rPr lang="en-US" dirty="0" err="1"/>
              <a:t>IHouseBuiler</a:t>
            </a:r>
            <a:r>
              <a:rPr lang="en-US" dirty="0"/>
              <a:t>) interface which is in charge of creating pars of a Product object</a:t>
            </a:r>
            <a:endParaRPr lang="en-GB" dirty="0"/>
          </a:p>
          <a:p>
            <a:r>
              <a:rPr lang="en-US" b="1" i="1" dirty="0"/>
              <a:t>- </a:t>
            </a:r>
            <a:r>
              <a:rPr lang="en-US" b="1" i="1" dirty="0" err="1"/>
              <a:t>ConcreteBuiler</a:t>
            </a:r>
            <a:r>
              <a:rPr lang="en-US" dirty="0"/>
              <a:t>(</a:t>
            </a:r>
            <a:r>
              <a:rPr lang="en-US" dirty="0" err="1"/>
              <a:t>e.g.VacationHouseBuilder</a:t>
            </a:r>
            <a:r>
              <a:rPr lang="en-US" dirty="0"/>
              <a:t>)  class constructs and puts together parts by implementing the interface.</a:t>
            </a:r>
            <a:endParaRPr lang="en-GB" dirty="0"/>
          </a:p>
          <a:p>
            <a:r>
              <a:rPr lang="en-GB" b="1" i="1" dirty="0"/>
              <a:t>- Director </a:t>
            </a:r>
            <a:r>
              <a:rPr lang="en-GB" dirty="0"/>
              <a:t>(e.g. </a:t>
            </a:r>
            <a:r>
              <a:rPr lang="en-GB" dirty="0" err="1"/>
              <a:t>ArchitectDirector</a:t>
            </a:r>
            <a:r>
              <a:rPr lang="en-GB" dirty="0"/>
              <a:t>) class constructs the complex object using the Builder interface</a:t>
            </a:r>
          </a:p>
          <a:p>
            <a:r>
              <a:rPr lang="en-GB" dirty="0"/>
              <a:t> </a:t>
            </a:r>
            <a:r>
              <a:rPr lang="en-GB" b="1" dirty="0"/>
              <a:t>- Product</a:t>
            </a:r>
            <a:r>
              <a:rPr lang="en-GB" dirty="0"/>
              <a:t> (e.g. </a:t>
            </a:r>
            <a:r>
              <a:rPr lang="en-US" dirty="0"/>
              <a:t>House) represents the complex object that is being built.</a:t>
            </a:r>
            <a:endParaRPr lang="en-GB" dirty="0"/>
          </a:p>
        </p:txBody>
      </p:sp>
      <p:pic>
        <p:nvPicPr>
          <p:cNvPr id="3074" name="Picture 2" descr="http://www.dofactory.com/images/diagrams/net/build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9142" y="1783669"/>
            <a:ext cx="6432858" cy="271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803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 builder</a:t>
            </a:r>
            <a:endParaRPr lang="en-GB" dirty="0"/>
          </a:p>
        </p:txBody>
      </p:sp>
      <p:sp>
        <p:nvSpPr>
          <p:cNvPr id="3" name="Content Placeholder 2"/>
          <p:cNvSpPr>
            <a:spLocks noGrp="1"/>
          </p:cNvSpPr>
          <p:nvPr>
            <p:ph idx="1"/>
          </p:nvPr>
        </p:nvSpPr>
        <p:spPr/>
        <p:txBody>
          <a:bodyPr/>
          <a:lstStyle/>
          <a:p>
            <a:endParaRPr lang="en-GB"/>
          </a:p>
        </p:txBody>
      </p:sp>
      <p:pic>
        <p:nvPicPr>
          <p:cNvPr id="2050" name="Picture 2" descr="C:\Users\MonicaS\Desktop\housebuild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897" y="2113870"/>
            <a:ext cx="7497763"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89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UML Diagram</a:t>
            </a:r>
            <a:endParaRPr lang="en-US" dirty="0"/>
          </a:p>
        </p:txBody>
      </p:sp>
      <p:sp>
        <p:nvSpPr>
          <p:cNvPr id="3" name="Content Placeholder 2"/>
          <p:cNvSpPr>
            <a:spLocks noGrp="1"/>
          </p:cNvSpPr>
          <p:nvPr>
            <p:ph idx="1"/>
          </p:nvPr>
        </p:nvSpPr>
        <p:spPr/>
        <p:txBody>
          <a:bodyPr/>
          <a:lstStyle/>
          <a:p>
            <a:endParaRPr lang="en-US"/>
          </a:p>
        </p:txBody>
      </p:sp>
      <p:pic>
        <p:nvPicPr>
          <p:cNvPr id="1026" name="Picture 2" descr="D:\Documents\2015-2016\Block7\DPR\DPR\Builder\HouseBuilder\Builder pattern UM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1371599"/>
            <a:ext cx="6553200" cy="4914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068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a:t>
            </a:r>
            <a:endParaRPr lang="en-US" dirty="0"/>
          </a:p>
        </p:txBody>
      </p:sp>
      <p:sp>
        <p:nvSpPr>
          <p:cNvPr id="3" name="Content Placeholder 2"/>
          <p:cNvSpPr>
            <a:spLocks noGrp="1"/>
          </p:cNvSpPr>
          <p:nvPr>
            <p:ph idx="1"/>
          </p:nvPr>
        </p:nvSpPr>
        <p:spPr/>
        <p:txBody>
          <a:bodyPr/>
          <a:lstStyle/>
          <a:p>
            <a:r>
              <a:rPr lang="en-GB" dirty="0" smtClean="0"/>
              <a:t>Objects have different internal representation.</a:t>
            </a:r>
          </a:p>
          <a:p>
            <a:r>
              <a:rPr lang="en-GB" dirty="0" smtClean="0"/>
              <a:t>Control over the steps of the construction process.</a:t>
            </a:r>
          </a:p>
          <a:p>
            <a:r>
              <a:rPr lang="en-GB" dirty="0" smtClean="0"/>
              <a:t>Provides </a:t>
            </a:r>
            <a:r>
              <a:rPr lang="en-GB" dirty="0" smtClean="0"/>
              <a:t>encapsulation.</a:t>
            </a:r>
            <a:endParaRPr lang="en-US" dirty="0"/>
          </a:p>
        </p:txBody>
      </p:sp>
      <p:pic>
        <p:nvPicPr>
          <p:cNvPr id="2050" name="Picture 2" descr="https://familysearch.org/learn/wiki/en/images/d/dc/Green_Check_with_pers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0062" y="2715365"/>
            <a:ext cx="2781300" cy="368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530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Disadvantages:</a:t>
            </a:r>
            <a:endParaRPr lang="en-US" dirty="0"/>
          </a:p>
        </p:txBody>
      </p:sp>
      <p:sp>
        <p:nvSpPr>
          <p:cNvPr id="3" name="Content Placeholder 2"/>
          <p:cNvSpPr>
            <a:spLocks noGrp="1"/>
          </p:cNvSpPr>
          <p:nvPr>
            <p:ph idx="1"/>
          </p:nvPr>
        </p:nvSpPr>
        <p:spPr>
          <a:xfrm>
            <a:off x="2132012" y="2236248"/>
            <a:ext cx="8915400" cy="3777622"/>
          </a:xfrm>
        </p:spPr>
        <p:txBody>
          <a:bodyPr/>
          <a:lstStyle/>
          <a:p>
            <a:r>
              <a:rPr lang="en-GB" dirty="0" smtClean="0"/>
              <a:t>Duplication of code</a:t>
            </a:r>
          </a:p>
          <a:p>
            <a:r>
              <a:rPr lang="en-US" dirty="0" smtClean="0"/>
              <a:t>Becomes too complex when there are too many  concrete builders</a:t>
            </a:r>
            <a:endParaRPr lang="en-US" dirty="0"/>
          </a:p>
        </p:txBody>
      </p:sp>
      <p:pic>
        <p:nvPicPr>
          <p:cNvPr id="3074" name="Picture 2" descr="http://4.bp.blogspot.com/-lwllPqu4JCQ/TeVx9O4jVsI/AAAAAAAAAFM/M_PQdaMQWr4/s1600/tax-lien-disadvant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3368" y="3182092"/>
            <a:ext cx="3305175" cy="329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430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patterns</a:t>
            </a:r>
            <a:endParaRPr lang="en-GB" dirty="0"/>
          </a:p>
        </p:txBody>
      </p:sp>
      <p:sp>
        <p:nvSpPr>
          <p:cNvPr id="3" name="Content Placeholder 2"/>
          <p:cNvSpPr>
            <a:spLocks noGrp="1"/>
          </p:cNvSpPr>
          <p:nvPr>
            <p:ph idx="1"/>
          </p:nvPr>
        </p:nvSpPr>
        <p:spPr/>
        <p:txBody>
          <a:bodyPr/>
          <a:lstStyle/>
          <a:p>
            <a:r>
              <a:rPr lang="en-US" dirty="0" smtClean="0"/>
              <a:t>Abstract Factory</a:t>
            </a:r>
          </a:p>
          <a:p>
            <a:pPr lvl="1"/>
            <a:r>
              <a:rPr lang="en-GB" dirty="0" smtClean="0"/>
              <a:t>both separate the system </a:t>
            </a:r>
            <a:r>
              <a:rPr lang="en-GB" dirty="0"/>
              <a:t>from product creation and representation. </a:t>
            </a:r>
            <a:endParaRPr lang="en-GB" dirty="0" smtClean="0"/>
          </a:p>
          <a:p>
            <a:pPr lvl="1"/>
            <a:r>
              <a:rPr lang="en-US" dirty="0" smtClean="0"/>
              <a:t>Calls methods directly</a:t>
            </a:r>
            <a:endParaRPr lang="en-GB" dirty="0"/>
          </a:p>
        </p:txBody>
      </p:sp>
    </p:spTree>
    <p:extLst>
      <p:ext uri="{BB962C8B-B14F-4D97-AF65-F5344CB8AC3E}">
        <p14:creationId xmlns:p14="http://schemas.microsoft.com/office/powerpoint/2010/main" val="3032872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772224"/>
            <a:ext cx="8911687" cy="1280890"/>
          </a:xfrm>
        </p:spPr>
        <p:txBody>
          <a:bodyPr>
            <a:normAutofit/>
          </a:bodyPr>
          <a:lstStyle/>
          <a:p>
            <a:pPr algn="ctr"/>
            <a:r>
              <a:rPr lang="en-US" sz="4400" b="1" i="1" dirty="0" smtClean="0"/>
              <a:t>Questions?</a:t>
            </a:r>
            <a:endParaRPr lang="en-GB" sz="4400" b="1" i="1" dirty="0"/>
          </a:p>
        </p:txBody>
      </p:sp>
    </p:spTree>
    <p:extLst>
      <p:ext uri="{BB962C8B-B14F-4D97-AF65-F5344CB8AC3E}">
        <p14:creationId xmlns:p14="http://schemas.microsoft.com/office/powerpoint/2010/main" val="16610361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TotalTime>
  <Words>337</Words>
  <Application>Microsoft Office PowerPoint</Application>
  <PresentationFormat>Custom</PresentationFormat>
  <Paragraphs>33</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Wisp</vt:lpstr>
      <vt:lpstr>Builder pattern  </vt:lpstr>
      <vt:lpstr>Definition:</vt:lpstr>
      <vt:lpstr>Components of the pattern</vt:lpstr>
      <vt:lpstr>House builder</vt:lpstr>
      <vt:lpstr>UML Diagram</vt:lpstr>
      <vt:lpstr>Advantages: </vt:lpstr>
      <vt:lpstr>Disadvantages:</vt:lpstr>
      <vt:lpstr>Related patterns</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Builder pattern  </dc:title>
  <dc:creator>Rosen Danew</dc:creator>
  <cp:lastModifiedBy>Monica Stoica</cp:lastModifiedBy>
  <cp:revision>6</cp:revision>
  <dcterms:created xsi:type="dcterms:W3CDTF">2016-03-20T17:57:23Z</dcterms:created>
  <dcterms:modified xsi:type="dcterms:W3CDTF">2016-03-20T20:12:15Z</dcterms:modified>
</cp:coreProperties>
</file>