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261" r:id="rId5"/>
    <p:sldId id="298" r:id="rId6"/>
    <p:sldId id="265" r:id="rId7"/>
    <p:sldId id="299" r:id="rId8"/>
    <p:sldId id="300" r:id="rId9"/>
    <p:sldId id="294" r:id="rId10"/>
    <p:sldId id="301" r:id="rId11"/>
    <p:sldId id="269" r:id="rId12"/>
    <p:sldId id="27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72" r:id="rId23"/>
    <p:sldId id="312" r:id="rId24"/>
    <p:sldId id="311" r:id="rId25"/>
    <p:sldId id="295" r:id="rId26"/>
    <p:sldId id="316" r:id="rId27"/>
    <p:sldId id="317" r:id="rId28"/>
    <p:sldId id="273" r:id="rId29"/>
    <p:sldId id="313" r:id="rId30"/>
    <p:sldId id="314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262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85" d="100"/>
          <a:sy n="85" d="100"/>
        </p:scale>
        <p:origin x="954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B051-D9E7-4B21-AB66-98572A79AAA9}" type="datetimeFigureOut">
              <a:rPr lang="en-ID" smtClean="0"/>
              <a:t>09/03/2018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132A-AF8D-40C0-B94E-A21D3ED835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60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bject_oriented_databas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7256" y="1715274"/>
            <a:ext cx="5292080" cy="1712952"/>
          </a:xfrm>
        </p:spPr>
        <p:txBody>
          <a:bodyPr/>
          <a:lstStyle/>
          <a:p>
            <a:r>
              <a:rPr lang="en-US" sz="3600" dirty="0"/>
              <a:t>BASIS DATA - </a:t>
            </a:r>
            <a:r>
              <a:rPr lang="en-ID" sz="3600" dirty="0"/>
              <a:t>TI14KB21</a:t>
            </a:r>
          </a:p>
          <a:p>
            <a:r>
              <a:rPr lang="en-US" altLang="ko-KR" sz="3600" b="1" dirty="0"/>
              <a:t>Meeting 2</a:t>
            </a:r>
          </a:p>
          <a:p>
            <a:r>
              <a:rPr lang="en-US" altLang="ko-KR" sz="3600" b="1" dirty="0"/>
              <a:t>Database Architecture</a:t>
            </a:r>
          </a:p>
          <a:p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47256" y="4371950"/>
            <a:ext cx="5292080" cy="488816"/>
          </a:xfrm>
        </p:spPr>
        <p:txBody>
          <a:bodyPr/>
          <a:lstStyle/>
          <a:p>
            <a:pPr algn="ctr"/>
            <a:r>
              <a:rPr lang="en-US" dirty="0"/>
              <a:t>Bagus Kristomoyo </a:t>
            </a:r>
            <a:r>
              <a:rPr lang="en-US" dirty="0" err="1"/>
              <a:t>Kristanto</a:t>
            </a:r>
            <a:r>
              <a:rPr lang="en-US" dirty="0"/>
              <a:t> </a:t>
            </a:r>
            <a:r>
              <a:rPr lang="en-US" dirty="0" err="1"/>
              <a:t>S.Kom</a:t>
            </a:r>
            <a:r>
              <a:rPr lang="en-US" dirty="0"/>
              <a:t> , M.MT</a:t>
            </a:r>
          </a:p>
          <a:p>
            <a:pPr algn="ctr"/>
            <a:r>
              <a:rPr lang="en-US" dirty="0"/>
              <a:t>bagus.kristanto@stiki.ac.id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96A2-7B40-4339-9CE8-38AA2778D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Evolution of Database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Timeline of Database modeling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853" y="2696881"/>
            <a:ext cx="113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1960s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132" y="2696881"/>
            <a:ext cx="113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1970s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1030" y="2696881"/>
            <a:ext cx="108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1980s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8828" y="2696881"/>
            <a:ext cx="108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1990s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4091" y="2696881"/>
            <a:ext cx="1085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2000s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5918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198636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6199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725468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7853" y="3195125"/>
            <a:ext cx="1734772" cy="600761"/>
            <a:chOff x="421670" y="2818111"/>
            <a:chExt cx="1734772" cy="600761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charset="0"/>
                </a:rPr>
                <a:t>File-based</a:t>
              </a:r>
            </a:p>
            <a:p>
              <a:r>
                <a:rPr lang="en-US" sz="1200" b="1" dirty="0">
                  <a:cs typeface="Arial" charset="0"/>
                </a:rPr>
                <a:t>Hierarchical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718" y="3279776"/>
              <a:ext cx="968871" cy="1390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47194" y="2301608"/>
            <a:ext cx="792000" cy="432654"/>
            <a:chOff x="2063141" y="1130486"/>
            <a:chExt cx="1734772" cy="484029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30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cs typeface="Arial" charset="0"/>
                </a:rPr>
                <a:t>Network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130486"/>
              <a:ext cx="1524304" cy="174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32587" y="3177733"/>
            <a:ext cx="1738327" cy="830997"/>
            <a:chOff x="421670" y="2818111"/>
            <a:chExt cx="1759174" cy="1104021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10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cs typeface="Arial" charset="0"/>
                </a:rPr>
                <a:t>Relational</a:t>
              </a:r>
            </a:p>
            <a:p>
              <a:pPr algn="ctr">
                <a:defRPr/>
              </a:pPr>
              <a:r>
                <a:rPr lang="en-US" sz="1200" b="1" dirty="0">
                  <a:cs typeface="Arial" charset="0"/>
                </a:rPr>
                <a:t>Entity-Relationship</a:t>
              </a:r>
            </a:p>
            <a:p>
              <a:pPr algn="ctr">
                <a:defRPr/>
              </a:pPr>
              <a:endParaRPr lang="en-US" sz="1200" b="1" dirty="0"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6072" y="3452140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69415" y="3195125"/>
            <a:ext cx="1734772" cy="588244"/>
            <a:chOff x="421670" y="2818111"/>
            <a:chExt cx="1734772" cy="588244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cs typeface="Arial" charset="0"/>
                </a:rPr>
                <a:t>Web-based</a:t>
              </a:r>
              <a:endParaRPr lang="en-US" sz="1400" b="1" dirty="0">
                <a:cs typeface="Arial" charset="0"/>
              </a:endParaRPr>
            </a:p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6346" y="3277953"/>
              <a:ext cx="1119475" cy="1284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86696" y="2307198"/>
            <a:ext cx="1734772" cy="440278"/>
            <a:chOff x="2070597" y="1249014"/>
            <a:chExt cx="1734772" cy="440278"/>
          </a:xfrm>
        </p:grpSpPr>
        <p:sp>
          <p:nvSpPr>
            <p:cNvPr id="28" name="TextBox 27"/>
            <p:cNvSpPr txBox="1"/>
            <p:nvPr/>
          </p:nvSpPr>
          <p:spPr>
            <a:xfrm>
              <a:off x="2070597" y="1412293"/>
              <a:ext cx="1734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cs typeface="Arial" charset="0"/>
                </a:rPr>
                <a:t>Object-oriented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97367" y="1249014"/>
              <a:ext cx="1296144" cy="150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29562" y="1609765"/>
            <a:ext cx="190410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Hierarchical </a:t>
            </a:r>
          </a:p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Database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FE424E-B197-4A21-98B1-BC552F015652}"/>
              </a:ext>
            </a:extLst>
          </p:cNvPr>
          <p:cNvSpPr/>
          <p:nvPr/>
        </p:nvSpPr>
        <p:spPr>
          <a:xfrm>
            <a:off x="93206" y="190289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</a:t>
            </a:r>
            <a:endParaRPr lang="en-ID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4FCCD76-8D32-451E-97B1-F88403FC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3510" y="240565"/>
            <a:ext cx="5429821" cy="2363058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79E81F-F9FA-4D62-A06E-7E804EA23F76}"/>
              </a:ext>
            </a:extLst>
          </p:cNvPr>
          <p:cNvSpPr/>
          <p:nvPr/>
        </p:nvSpPr>
        <p:spPr>
          <a:xfrm>
            <a:off x="241661" y="2657798"/>
            <a:ext cx="64101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="1" dirty="0"/>
              <a:t>Background</a:t>
            </a:r>
          </a:p>
          <a:p>
            <a:pPr lvl="1"/>
            <a:r>
              <a:rPr lang="en-US" altLang="en-US" sz="1200" b="1" dirty="0"/>
              <a:t>Developed to manage large amount of data for complex manufacturing projects</a:t>
            </a:r>
          </a:p>
          <a:p>
            <a:pPr lvl="1"/>
            <a:r>
              <a:rPr lang="en-US" altLang="en-US" sz="1200" b="1" dirty="0"/>
              <a:t>e.g., Information Management System (IMS)</a:t>
            </a:r>
          </a:p>
          <a:p>
            <a:pPr lvl="2"/>
            <a:r>
              <a:rPr lang="en-US" altLang="en-US" sz="1200" dirty="0"/>
              <a:t>IBM-Rockwell joint venture</a:t>
            </a:r>
          </a:p>
          <a:p>
            <a:pPr lvl="2"/>
            <a:r>
              <a:rPr lang="en-US" altLang="en-US" sz="1200" dirty="0"/>
              <a:t>clustered related data together</a:t>
            </a:r>
          </a:p>
          <a:p>
            <a:pPr lvl="2"/>
            <a:r>
              <a:rPr lang="en-US" altLang="en-US" sz="1200" dirty="0"/>
              <a:t>hierarchically associated data clusters </a:t>
            </a:r>
            <a:r>
              <a:rPr lang="en-US" altLang="en-US" sz="1200" dirty="0">
                <a:solidFill>
                  <a:schemeClr val="hlink"/>
                </a:solidFill>
              </a:rPr>
              <a:t>using pointers</a:t>
            </a:r>
          </a:p>
          <a:p>
            <a:r>
              <a:rPr lang="en-US" altLang="en-US" sz="1200" b="1" dirty="0"/>
              <a:t>Hierarchical Database Model</a:t>
            </a:r>
          </a:p>
          <a:p>
            <a:pPr lvl="1"/>
            <a:r>
              <a:rPr lang="en-US" altLang="en-US" sz="1200" b="1" dirty="0"/>
              <a:t>Assumes data relationships are hierarchical</a:t>
            </a:r>
          </a:p>
          <a:p>
            <a:pPr lvl="2"/>
            <a:r>
              <a:rPr lang="en-US" altLang="en-US" sz="1200" dirty="0"/>
              <a:t>One-to-Many (</a:t>
            </a:r>
            <a:r>
              <a:rPr lang="en-US" altLang="en-US" sz="1200" dirty="0">
                <a:solidFill>
                  <a:schemeClr val="hlink"/>
                </a:solidFill>
              </a:rPr>
              <a:t>1:M</a:t>
            </a:r>
            <a:r>
              <a:rPr lang="en-US" altLang="en-US" sz="1200" dirty="0"/>
              <a:t>) relationships</a:t>
            </a:r>
          </a:p>
          <a:p>
            <a:pPr lvl="3"/>
            <a:r>
              <a:rPr lang="en-US" altLang="en-US" sz="1200" dirty="0"/>
              <a:t>Each parent can have many children</a:t>
            </a:r>
          </a:p>
          <a:p>
            <a:pPr lvl="3"/>
            <a:r>
              <a:rPr lang="en-US" altLang="en-US" sz="1200" dirty="0"/>
              <a:t>Each child has only one parent</a:t>
            </a:r>
          </a:p>
          <a:p>
            <a:pPr lvl="1"/>
            <a:r>
              <a:rPr lang="en-US" altLang="en-US" sz="1200" b="1" dirty="0"/>
              <a:t>Logically represented by an upside down tree</a:t>
            </a:r>
          </a:p>
        </p:txBody>
      </p:sp>
    </p:spTree>
    <p:extLst>
      <p:ext uri="{BB962C8B-B14F-4D97-AF65-F5344CB8AC3E}">
        <p14:creationId xmlns:p14="http://schemas.microsoft.com/office/powerpoint/2010/main" val="217013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29562" y="1609765"/>
            <a:ext cx="190410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Network</a:t>
            </a:r>
          </a:p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Database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FE424E-B197-4A21-98B1-BC552F015652}"/>
              </a:ext>
            </a:extLst>
          </p:cNvPr>
          <p:cNvSpPr/>
          <p:nvPr/>
        </p:nvSpPr>
        <p:spPr>
          <a:xfrm>
            <a:off x="93206" y="190289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9E81F-F9FA-4D62-A06E-7E804EA23F76}"/>
              </a:ext>
            </a:extLst>
          </p:cNvPr>
          <p:cNvSpPr/>
          <p:nvPr/>
        </p:nvSpPr>
        <p:spPr>
          <a:xfrm>
            <a:off x="241662" y="2285026"/>
            <a:ext cx="62302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="1" dirty="0"/>
              <a:t>Objectives</a:t>
            </a:r>
          </a:p>
          <a:p>
            <a:pPr lvl="1"/>
            <a:r>
              <a:rPr lang="en-US" altLang="en-US" sz="1200" b="1" dirty="0"/>
              <a:t>Represent more complex data relationships</a:t>
            </a:r>
          </a:p>
          <a:p>
            <a:pPr lvl="1"/>
            <a:r>
              <a:rPr lang="en-US" altLang="en-US" sz="1200" b="1" dirty="0"/>
              <a:t>Improve database performance</a:t>
            </a:r>
          </a:p>
          <a:p>
            <a:pPr lvl="1"/>
            <a:r>
              <a:rPr lang="en-US" altLang="en-US" sz="1200" b="1" dirty="0"/>
              <a:t>Impose a database standard</a:t>
            </a:r>
            <a:br>
              <a:rPr lang="en-US" altLang="en-US" sz="1200" dirty="0"/>
            </a:br>
            <a:endParaRPr lang="en-US" altLang="en-US" sz="1200" dirty="0"/>
          </a:p>
          <a:p>
            <a:r>
              <a:rPr lang="en-US" altLang="en-US" sz="1200" b="1" dirty="0"/>
              <a:t>Network Database Model</a:t>
            </a:r>
          </a:p>
          <a:p>
            <a:pPr lvl="1"/>
            <a:r>
              <a:rPr lang="en-US" altLang="en-US" sz="1200" b="1" dirty="0"/>
              <a:t>Similar to Hierarchical Model</a:t>
            </a:r>
          </a:p>
          <a:p>
            <a:pPr lvl="2"/>
            <a:r>
              <a:rPr lang="en-US" altLang="en-US" sz="1200" dirty="0"/>
              <a:t>Records linked by </a:t>
            </a:r>
            <a:r>
              <a:rPr lang="en-US" altLang="en-US" sz="1200" dirty="0">
                <a:solidFill>
                  <a:schemeClr val="hlink"/>
                </a:solidFill>
              </a:rPr>
              <a:t>pointers</a:t>
            </a:r>
            <a:endParaRPr lang="en-US" altLang="en-US" sz="1200" dirty="0"/>
          </a:p>
          <a:p>
            <a:pPr lvl="1"/>
            <a:r>
              <a:rPr lang="en-US" altLang="en-US" sz="1200" b="1" dirty="0"/>
              <a:t>Composed of sets</a:t>
            </a:r>
          </a:p>
          <a:p>
            <a:pPr lvl="2"/>
            <a:r>
              <a:rPr lang="en-US" altLang="en-US" sz="1200" dirty="0"/>
              <a:t>Each set consists of owner (parent) and member (child)</a:t>
            </a:r>
          </a:p>
          <a:p>
            <a:pPr lvl="1"/>
            <a:r>
              <a:rPr lang="en-US" altLang="en-US" sz="1200" b="1" dirty="0"/>
              <a:t>Many-to-Many</a:t>
            </a:r>
            <a:r>
              <a:rPr lang="en-US" altLang="en-US" sz="1200" b="1" dirty="0">
                <a:solidFill>
                  <a:schemeClr val="hlink"/>
                </a:solidFill>
              </a:rPr>
              <a:t> (M:N)</a:t>
            </a:r>
            <a:r>
              <a:rPr lang="en-US" altLang="en-US" sz="1200" b="1" dirty="0"/>
              <a:t> relationships representation</a:t>
            </a:r>
          </a:p>
          <a:p>
            <a:pPr lvl="2"/>
            <a:r>
              <a:rPr lang="en-US" altLang="en-US" sz="1200" dirty="0"/>
              <a:t>Each owner can have multiple members (1:M) </a:t>
            </a:r>
          </a:p>
          <a:p>
            <a:pPr lvl="2"/>
            <a:r>
              <a:rPr lang="en-US" altLang="en-US" sz="1200" dirty="0"/>
              <a:t>A member may have several owners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67D62F1C-0B53-400E-BCBF-9D71D0617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4698" y="267494"/>
            <a:ext cx="3544144" cy="1927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638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29562" y="1609765"/>
            <a:ext cx="190410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Relational </a:t>
            </a:r>
          </a:p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Database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FE424E-B197-4A21-98B1-BC552F015652}"/>
              </a:ext>
            </a:extLst>
          </p:cNvPr>
          <p:cNvSpPr/>
          <p:nvPr/>
        </p:nvSpPr>
        <p:spPr>
          <a:xfrm>
            <a:off x="93206" y="190289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9E81F-F9FA-4D62-A06E-7E804EA23F76}"/>
              </a:ext>
            </a:extLst>
          </p:cNvPr>
          <p:cNvSpPr/>
          <p:nvPr/>
        </p:nvSpPr>
        <p:spPr>
          <a:xfrm>
            <a:off x="319449" y="267494"/>
            <a:ext cx="6230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400" b="1" dirty="0"/>
              <a:t>Problems with legacy database systems</a:t>
            </a:r>
          </a:p>
          <a:p>
            <a:pPr lvl="1">
              <a:lnSpc>
                <a:spcPct val="90000"/>
              </a:lnSpc>
            </a:pPr>
            <a:r>
              <a:rPr lang="en-US" altLang="en-US" sz="1400" b="1" dirty="0"/>
              <a:t>Required excessive effort to maintain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Data manipulation (programs) too </a:t>
            </a:r>
            <a:r>
              <a:rPr lang="en-US" altLang="en-US" sz="1400" dirty="0">
                <a:solidFill>
                  <a:srgbClr val="0000FF"/>
                </a:solidFill>
              </a:rPr>
              <a:t>dependent on physical file structure</a:t>
            </a:r>
          </a:p>
          <a:p>
            <a:pPr lvl="1">
              <a:lnSpc>
                <a:spcPct val="90000"/>
              </a:lnSpc>
            </a:pPr>
            <a:r>
              <a:rPr lang="en-US" altLang="en-US" sz="1400" b="1" dirty="0"/>
              <a:t>Hard to manipulate by end-users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No capacity for ad-hoc query  (must rely on DB programmers).</a:t>
            </a:r>
            <a:br>
              <a:rPr lang="en-US" altLang="en-US" sz="1400" dirty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1400" b="1" dirty="0"/>
              <a:t>Evolution in Data Organization</a:t>
            </a:r>
            <a:endParaRPr lang="en-US" altLang="en-US" sz="1400" dirty="0"/>
          </a:p>
          <a:p>
            <a:pPr lvl="1">
              <a:lnSpc>
                <a:spcPct val="90000"/>
              </a:lnSpc>
            </a:pPr>
            <a:r>
              <a:rPr lang="en-US" altLang="en-US" sz="1400" b="1" dirty="0">
                <a:solidFill>
                  <a:srgbClr val="990000"/>
                </a:solidFill>
              </a:rPr>
              <a:t>E. F. Codd’s Relational Model </a:t>
            </a:r>
            <a:r>
              <a:rPr lang="en-US" altLang="en-US" sz="1400" b="1" dirty="0"/>
              <a:t>proposal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Separated the notion of physical representation (</a:t>
            </a:r>
            <a:r>
              <a:rPr lang="en-US" altLang="en-US" sz="1400" dirty="0">
                <a:solidFill>
                  <a:schemeClr val="hlink"/>
                </a:solidFill>
              </a:rPr>
              <a:t>machine-view</a:t>
            </a:r>
            <a:r>
              <a:rPr lang="en-US" altLang="en-US" sz="1400" dirty="0"/>
              <a:t>) </a:t>
            </a:r>
            <a:br>
              <a:rPr lang="en-US" altLang="en-US" sz="1400" dirty="0"/>
            </a:br>
            <a:r>
              <a:rPr lang="en-US" altLang="en-US" sz="1400" dirty="0"/>
              <a:t>from logical representation (</a:t>
            </a:r>
            <a:r>
              <a:rPr lang="en-US" altLang="en-US" sz="1400" dirty="0">
                <a:solidFill>
                  <a:schemeClr val="hlink"/>
                </a:solidFill>
              </a:rPr>
              <a:t>human-view</a:t>
            </a:r>
            <a:r>
              <a:rPr lang="en-US" altLang="en-US" sz="14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Considered ingenious but computationally impractical in 1970</a:t>
            </a:r>
            <a:br>
              <a:rPr lang="en-US" altLang="en-US" sz="1400" dirty="0"/>
            </a:br>
            <a:endParaRPr lang="en-US" altLang="en-US" sz="1400" dirty="0"/>
          </a:p>
          <a:p>
            <a:pPr lvl="1">
              <a:lnSpc>
                <a:spcPct val="90000"/>
              </a:lnSpc>
            </a:pPr>
            <a:r>
              <a:rPr lang="en-US" altLang="en-US" sz="1400" b="1" dirty="0"/>
              <a:t>Relational Database Model</a:t>
            </a:r>
          </a:p>
          <a:p>
            <a:pPr lvl="2">
              <a:lnSpc>
                <a:spcPct val="90000"/>
              </a:lnSpc>
            </a:pPr>
            <a:r>
              <a:rPr lang="en-US" altLang="en-US" sz="1400" b="1" dirty="0"/>
              <a:t>Dominant database model of today</a:t>
            </a:r>
          </a:p>
          <a:p>
            <a:pPr lvl="2">
              <a:lnSpc>
                <a:spcPct val="90000"/>
              </a:lnSpc>
            </a:pPr>
            <a:r>
              <a:rPr lang="en-US" altLang="en-US" sz="1400" b="1" dirty="0">
                <a:solidFill>
                  <a:schemeClr val="hlink"/>
                </a:solidFill>
              </a:rPr>
              <a:t>Eliminated pointers</a:t>
            </a:r>
            <a:r>
              <a:rPr lang="en-US" altLang="en-US" sz="1400" b="1" dirty="0"/>
              <a:t> and used tables to represent data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Tables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/>
              <a:t>flexible </a:t>
            </a:r>
            <a:r>
              <a:rPr lang="en-US" altLang="en-US" sz="1400" dirty="0">
                <a:solidFill>
                  <a:srgbClr val="990000"/>
                </a:solidFill>
              </a:rPr>
              <a:t>logical structure </a:t>
            </a:r>
            <a:r>
              <a:rPr lang="en-US" altLang="en-US" sz="1400" dirty="0"/>
              <a:t>for data representation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/>
              <a:t>a series of row/column intersections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/>
              <a:t>related by sharing common entity characteristic(s)</a:t>
            </a:r>
          </a:p>
        </p:txBody>
      </p:sp>
    </p:spTree>
    <p:extLst>
      <p:ext uri="{BB962C8B-B14F-4D97-AF65-F5344CB8AC3E}">
        <p14:creationId xmlns:p14="http://schemas.microsoft.com/office/powerpoint/2010/main" val="175219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29562" y="1609765"/>
            <a:ext cx="190410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Example :</a:t>
            </a:r>
          </a:p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Relational </a:t>
            </a:r>
          </a:p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Database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FE424E-B197-4A21-98B1-BC552F015652}"/>
              </a:ext>
            </a:extLst>
          </p:cNvPr>
          <p:cNvSpPr/>
          <p:nvPr/>
        </p:nvSpPr>
        <p:spPr>
          <a:xfrm>
            <a:off x="93206" y="190289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</a:t>
            </a:r>
            <a:endParaRPr lang="en-ID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38C1EDD-7539-4DFD-869E-ADCF7A712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71" y="269667"/>
            <a:ext cx="6472204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dirty="0"/>
              <a:t>Provides a </a:t>
            </a:r>
            <a:r>
              <a:rPr lang="en-US" altLang="en-US" dirty="0">
                <a:solidFill>
                  <a:schemeClr val="hlink"/>
                </a:solidFill>
              </a:rPr>
              <a:t>logical</a:t>
            </a:r>
            <a:r>
              <a:rPr lang="en-US" altLang="en-US" dirty="0"/>
              <a:t> “human-level” </a:t>
            </a:r>
            <a:r>
              <a:rPr lang="en-US" altLang="en-US" dirty="0">
                <a:solidFill>
                  <a:srgbClr val="0000FF"/>
                </a:solidFill>
              </a:rPr>
              <a:t>view of the data and associations </a:t>
            </a:r>
            <a:r>
              <a:rPr lang="en-US" altLang="en-US" dirty="0"/>
              <a:t>among groups of data </a:t>
            </a:r>
            <a:r>
              <a:rPr lang="en-US" altLang="en-US" sz="1600" dirty="0"/>
              <a:t>(i.e., tables)</a:t>
            </a:r>
            <a:endParaRPr lang="en-US" altLang="en-US" dirty="0"/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24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A8F1C11-E209-4826-85E3-9AF3941AE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748774"/>
              </p:ext>
            </p:extLst>
          </p:nvPr>
        </p:nvGraphicFramePr>
        <p:xfrm>
          <a:off x="698500" y="1006381"/>
          <a:ext cx="41989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Worksheet" r:id="rId4" imgW="2886075" imgH="495402" progId="Excel.Sheet.8">
                  <p:embed/>
                </p:oleObj>
              </mc:Choice>
              <mc:Fallback>
                <p:oleObj name="Worksheet" r:id="rId4" imgW="2886075" imgH="495402" progId="Excel.Sheet.8">
                  <p:embed/>
                  <p:pic>
                    <p:nvPicPr>
                      <p:cNvPr id="1026" name="Object 9">
                        <a:extLst>
                          <a:ext uri="{FF2B5EF4-FFF2-40B4-BE49-F238E27FC236}">
                            <a16:creationId xmlns:a16="http://schemas.microsoft.com/office/drawing/2014/main" id="{823F149D-077E-48BD-A3F0-7D368B5C1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006381"/>
                        <a:ext cx="4198938" cy="7191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C213FF-2F21-462C-A009-04DC99611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31448"/>
              </p:ext>
            </p:extLst>
          </p:nvPr>
        </p:nvGraphicFramePr>
        <p:xfrm>
          <a:off x="1942420" y="2508270"/>
          <a:ext cx="4198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Worksheet" r:id="rId6" imgW="3496056" imgH="495605" progId="Excel.Sheet.8">
                  <p:embed/>
                </p:oleObj>
              </mc:Choice>
              <mc:Fallback>
                <p:oleObj name="Worksheet" r:id="rId6" imgW="3496056" imgH="495605" progId="Excel.Sheet.8">
                  <p:embed/>
                  <p:pic>
                    <p:nvPicPr>
                      <p:cNvPr id="1027" name="Object 10">
                        <a:extLst>
                          <a:ext uri="{FF2B5EF4-FFF2-40B4-BE49-F238E27FC236}">
                            <a16:creationId xmlns:a16="http://schemas.microsoft.com/office/drawing/2014/main" id="{F4559219-B202-4151-BA76-77214B8C5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420" y="2508270"/>
                        <a:ext cx="4198938" cy="571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E7F9919-1CBF-4104-A2C1-4D066BD64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847436"/>
              </p:ext>
            </p:extLst>
          </p:nvPr>
        </p:nvGraphicFramePr>
        <p:xfrm>
          <a:off x="415555" y="3563958"/>
          <a:ext cx="6036181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Worksheet" r:id="rId8" imgW="4515307" imgH="495605" progId="Excel.Sheet.8">
                  <p:embed/>
                </p:oleObj>
              </mc:Choice>
              <mc:Fallback>
                <p:oleObj name="Worksheet" r:id="rId8" imgW="4515307" imgH="495605" progId="Excel.Sheet.8">
                  <p:embed/>
                  <p:pic>
                    <p:nvPicPr>
                      <p:cNvPr id="1028" name="Object 11">
                        <a:extLst>
                          <a:ext uri="{FF2B5EF4-FFF2-40B4-BE49-F238E27FC236}">
                            <a16:creationId xmlns:a16="http://schemas.microsoft.com/office/drawing/2014/main" id="{53518AF6-5CBC-4E1B-B592-F782ED711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55" y="3563958"/>
                        <a:ext cx="6036181" cy="6080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2">
            <a:extLst>
              <a:ext uri="{FF2B5EF4-FFF2-40B4-BE49-F238E27FC236}">
                <a16:creationId xmlns:a16="http://schemas.microsoft.com/office/drawing/2014/main" id="{0505943A-E945-4236-92C1-BA4115286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541" y="1735158"/>
            <a:ext cx="457200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B3A6C2FE-30F6-49B8-BF12-20A562234B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1243" y="1735158"/>
            <a:ext cx="990600" cy="178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233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946590" y="1707654"/>
            <a:ext cx="2161791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Entity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Relational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Database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FE424E-B197-4A21-98B1-BC552F015652}"/>
              </a:ext>
            </a:extLst>
          </p:cNvPr>
          <p:cNvSpPr/>
          <p:nvPr/>
        </p:nvSpPr>
        <p:spPr>
          <a:xfrm>
            <a:off x="93206" y="190289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</a:t>
            </a:r>
            <a:endParaRPr lang="en-ID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38C1EDD-7539-4DFD-869E-ADCF7A712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70" y="269667"/>
            <a:ext cx="647220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990000"/>
                </a:solidFill>
              </a:rPr>
              <a:t>Peter Chen</a:t>
            </a:r>
            <a:r>
              <a:rPr lang="en-US" altLang="en-US" b="1" dirty="0"/>
              <a:t>’s Landmark Paper in 1976</a:t>
            </a:r>
          </a:p>
          <a:p>
            <a:pPr lvl="1" indent="-471488">
              <a:lnSpc>
                <a:spcPct val="90000"/>
              </a:lnSpc>
            </a:pPr>
            <a:r>
              <a:rPr lang="en-US" altLang="en-US" sz="1200" b="1" dirty="0"/>
              <a:t>“The Relationship Model: Toward a Unified View of Data”</a:t>
            </a:r>
          </a:p>
          <a:p>
            <a:pPr lvl="1" indent="-471488">
              <a:lnSpc>
                <a:spcPct val="90000"/>
              </a:lnSpc>
            </a:pPr>
            <a:r>
              <a:rPr lang="en-US" altLang="en-US" sz="1600" b="1" dirty="0">
                <a:solidFill>
                  <a:schemeClr val="hlink"/>
                </a:solidFill>
              </a:rPr>
              <a:t>Graphical representation</a:t>
            </a:r>
            <a:r>
              <a:rPr lang="en-US" altLang="en-US" sz="1600" b="1" dirty="0"/>
              <a:t> of entities and their relationships</a:t>
            </a: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Entity Relationship (ER) Model</a:t>
            </a:r>
            <a:br>
              <a:rPr lang="en-US" altLang="en-US" dirty="0"/>
            </a:br>
            <a:endParaRPr lang="en-US" altLang="en-US" sz="700" dirty="0"/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Based on </a:t>
            </a:r>
            <a:r>
              <a:rPr lang="en-US" altLang="en-US" sz="1600" b="1" dirty="0">
                <a:solidFill>
                  <a:schemeClr val="hlink"/>
                </a:solidFill>
              </a:rPr>
              <a:t>Entity, Attributes &amp; Relationships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Entity is a </a:t>
            </a:r>
            <a:r>
              <a:rPr lang="en-US" altLang="en-US" sz="1200" dirty="0">
                <a:solidFill>
                  <a:srgbClr val="990000"/>
                </a:solidFill>
              </a:rPr>
              <a:t>thing</a:t>
            </a:r>
            <a:r>
              <a:rPr lang="en-US" altLang="en-US" sz="1200" dirty="0"/>
              <a:t> about which data are to be collected and stored</a:t>
            </a:r>
          </a:p>
          <a:p>
            <a:pPr lvl="3">
              <a:lnSpc>
                <a:spcPct val="90000"/>
              </a:lnSpc>
            </a:pPr>
            <a:r>
              <a:rPr lang="en-US" altLang="en-US" sz="1100" dirty="0"/>
              <a:t>e.g. EMPLOYEE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Attributes are </a:t>
            </a:r>
            <a:r>
              <a:rPr lang="en-US" altLang="en-US" sz="1200" dirty="0">
                <a:solidFill>
                  <a:srgbClr val="990000"/>
                </a:solidFill>
              </a:rPr>
              <a:t>characteristics</a:t>
            </a:r>
            <a:r>
              <a:rPr lang="en-US" altLang="en-US" sz="1200" dirty="0"/>
              <a:t> of the entity</a:t>
            </a:r>
          </a:p>
          <a:p>
            <a:pPr lvl="3">
              <a:lnSpc>
                <a:spcPct val="90000"/>
              </a:lnSpc>
            </a:pPr>
            <a:r>
              <a:rPr lang="en-US" altLang="en-US" sz="1100" dirty="0"/>
              <a:t>e.g. SSN, last name, first name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Relationships describe an </a:t>
            </a:r>
            <a:r>
              <a:rPr lang="en-US" altLang="en-US" sz="1200" dirty="0">
                <a:solidFill>
                  <a:srgbClr val="990000"/>
                </a:solidFill>
              </a:rPr>
              <a:t>associations</a:t>
            </a:r>
            <a:r>
              <a:rPr lang="en-US" altLang="en-US" sz="1200" dirty="0"/>
              <a:t> between entities</a:t>
            </a:r>
          </a:p>
          <a:p>
            <a:pPr lvl="3">
              <a:lnSpc>
                <a:spcPct val="90000"/>
              </a:lnSpc>
            </a:pPr>
            <a:r>
              <a:rPr lang="en-US" altLang="en-US" sz="1100" dirty="0"/>
              <a:t>i.e. 1:M, M:N, 1:1</a:t>
            </a:r>
            <a:br>
              <a:rPr lang="en-US" altLang="en-US" sz="1100" dirty="0"/>
            </a:br>
            <a:endParaRPr lang="en-US" altLang="en-US" sz="700" dirty="0"/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Complements the relational data model concepts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Helps to visualize structure and content of data groups</a:t>
            </a:r>
          </a:p>
          <a:p>
            <a:pPr lvl="3">
              <a:lnSpc>
                <a:spcPct val="90000"/>
              </a:lnSpc>
            </a:pPr>
            <a:r>
              <a:rPr lang="en-US" altLang="en-US" sz="1100" dirty="0"/>
              <a:t>entity is mapped to a relational table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Tool for conceptual data modeling (higher level representation)</a:t>
            </a:r>
            <a:br>
              <a:rPr lang="en-US" altLang="en-US" sz="1200" dirty="0"/>
            </a:br>
            <a:endParaRPr lang="en-US" altLang="en-US" sz="700" b="1" dirty="0"/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Represented in an Entity Relationship Diagram (ERD)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Formalizes a way to describe relationships between groups of data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293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29562" y="1609765"/>
            <a:ext cx="190410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dirty="0">
                <a:solidFill>
                  <a:schemeClr val="bg1"/>
                </a:solidFill>
              </a:rPr>
              <a:t>E-R </a:t>
            </a:r>
          </a:p>
          <a:p>
            <a:pPr marL="0" indent="0" algn="r">
              <a:buNone/>
            </a:pPr>
            <a:r>
              <a:rPr lang="en-US" altLang="en-US" dirty="0">
                <a:solidFill>
                  <a:schemeClr val="bg1"/>
                </a:solidFill>
              </a:rPr>
              <a:t>Diagram: </a:t>
            </a:r>
            <a:r>
              <a:rPr lang="en-US" altLang="en-US" sz="2000" dirty="0">
                <a:solidFill>
                  <a:schemeClr val="bg1"/>
                </a:solidFill>
              </a:rPr>
              <a:t>Chen Model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FE424E-B197-4A21-98B1-BC552F015652}"/>
              </a:ext>
            </a:extLst>
          </p:cNvPr>
          <p:cNvSpPr/>
          <p:nvPr/>
        </p:nvSpPr>
        <p:spPr>
          <a:xfrm>
            <a:off x="93206" y="190289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</a:t>
            </a:r>
            <a:endParaRPr lang="en-ID" dirty="0"/>
          </a:p>
        </p:txBody>
      </p:sp>
      <p:pic>
        <p:nvPicPr>
          <p:cNvPr id="16" name="Picture 7" descr="lec2-1">
            <a:extLst>
              <a:ext uri="{FF2B5EF4-FFF2-40B4-BE49-F238E27FC236}">
                <a16:creationId xmlns:a16="http://schemas.microsoft.com/office/drawing/2014/main" id="{E5F5F9E7-587C-44D5-A716-232D544F4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010" y="310153"/>
            <a:ext cx="4106426" cy="4248472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E61C2-D979-463D-A91F-3E175C6277BB}"/>
              </a:ext>
            </a:extLst>
          </p:cNvPr>
          <p:cNvSpPr/>
          <p:nvPr/>
        </p:nvSpPr>
        <p:spPr>
          <a:xfrm>
            <a:off x="4380236" y="580353"/>
            <a:ext cx="227142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Entity</a:t>
            </a:r>
          </a:p>
          <a:p>
            <a:pPr marL="0" lvl="1">
              <a:lnSpc>
                <a:spcPct val="90000"/>
              </a:lnSpc>
            </a:pPr>
            <a:r>
              <a:rPr lang="en-US" altLang="en-US" sz="1400" dirty="0"/>
              <a:t>represented by a </a:t>
            </a:r>
          </a:p>
          <a:p>
            <a:pPr marL="0" lvl="1">
              <a:lnSpc>
                <a:spcPct val="90000"/>
              </a:lnSpc>
            </a:pPr>
            <a:r>
              <a:rPr lang="en-US" altLang="en-US" sz="1400" dirty="0"/>
              <a:t>rectangle with its </a:t>
            </a:r>
            <a:r>
              <a:rPr lang="en-US" altLang="en-US" sz="1400" dirty="0">
                <a:solidFill>
                  <a:srgbClr val="990000"/>
                </a:solidFill>
              </a:rPr>
              <a:t>name in capital </a:t>
            </a:r>
            <a:r>
              <a:rPr lang="en-US" altLang="en-US" sz="1400" dirty="0"/>
              <a:t>letters</a:t>
            </a:r>
            <a:r>
              <a:rPr lang="en-US" altLang="en-US" sz="1600" dirty="0"/>
              <a:t>.</a:t>
            </a: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Relationships</a:t>
            </a:r>
          </a:p>
          <a:p>
            <a:pPr marL="0" lvl="1">
              <a:lnSpc>
                <a:spcPct val="90000"/>
              </a:lnSpc>
            </a:pPr>
            <a:r>
              <a:rPr lang="en-US" altLang="en-US" sz="1400" dirty="0"/>
              <a:t>represented by </a:t>
            </a:r>
          </a:p>
          <a:p>
            <a:pPr marL="0" lvl="1">
              <a:lnSpc>
                <a:spcPct val="90000"/>
              </a:lnSpc>
            </a:pPr>
            <a:r>
              <a:rPr lang="en-US" altLang="en-US" sz="1400" dirty="0"/>
              <a:t>an active or passive </a:t>
            </a:r>
          </a:p>
          <a:p>
            <a:pPr marL="0" lvl="1">
              <a:lnSpc>
                <a:spcPct val="9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verb inside the </a:t>
            </a:r>
          </a:p>
          <a:p>
            <a:pPr marL="0" lvl="1">
              <a:lnSpc>
                <a:spcPct val="9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diamond </a:t>
            </a:r>
            <a:r>
              <a:rPr lang="en-US" altLang="en-US" sz="1400" dirty="0"/>
              <a:t>that connects the related entities</a:t>
            </a:r>
            <a:r>
              <a:rPr lang="en-US" altLang="en-US" sz="1600" dirty="0"/>
              <a:t>.</a:t>
            </a: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000" dirty="0" err="1">
                <a:solidFill>
                  <a:schemeClr val="hlink"/>
                </a:solidFill>
              </a:rPr>
              <a:t>Connectivities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marL="0" lvl="1">
              <a:lnSpc>
                <a:spcPct val="90000"/>
              </a:lnSpc>
            </a:pPr>
            <a:r>
              <a:rPr lang="en-US" altLang="en-US" sz="1400" dirty="0"/>
              <a:t>i.e., types of relationship written next to each entity box.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575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29562" y="1609765"/>
            <a:ext cx="190410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dirty="0">
                <a:solidFill>
                  <a:schemeClr val="bg1"/>
                </a:solidFill>
              </a:rPr>
              <a:t>E-R </a:t>
            </a:r>
          </a:p>
          <a:p>
            <a:pPr marL="0" indent="0" algn="r">
              <a:buNone/>
            </a:pPr>
            <a:r>
              <a:rPr lang="en-US" altLang="en-US" dirty="0">
                <a:solidFill>
                  <a:schemeClr val="bg1"/>
                </a:solidFill>
              </a:rPr>
              <a:t>Diagram </a:t>
            </a:r>
            <a:r>
              <a:rPr lang="en-US" altLang="en-US" sz="2000" dirty="0">
                <a:solidFill>
                  <a:schemeClr val="bg1"/>
                </a:solidFill>
              </a:rPr>
              <a:t>Crow’s Foot Model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FE424E-B197-4A21-98B1-BC552F015652}"/>
              </a:ext>
            </a:extLst>
          </p:cNvPr>
          <p:cNvSpPr/>
          <p:nvPr/>
        </p:nvSpPr>
        <p:spPr>
          <a:xfrm>
            <a:off x="93206" y="190289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E61C2-D979-463D-A91F-3E175C6277BB}"/>
              </a:ext>
            </a:extLst>
          </p:cNvPr>
          <p:cNvSpPr/>
          <p:nvPr/>
        </p:nvSpPr>
        <p:spPr>
          <a:xfrm>
            <a:off x="4380236" y="580353"/>
            <a:ext cx="234932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Entity</a:t>
            </a:r>
          </a:p>
          <a:p>
            <a:pPr marL="0" lvl="1" indent="6350"/>
            <a:r>
              <a:rPr lang="en-US" altLang="en-US" sz="1400" dirty="0"/>
              <a:t>represented by a rectangle with its name in capital </a:t>
            </a:r>
          </a:p>
          <a:p>
            <a:pPr marL="0" lvl="1" indent="6350"/>
            <a:r>
              <a:rPr lang="en-US" altLang="en-US" sz="1400" dirty="0"/>
              <a:t>letters.</a:t>
            </a:r>
            <a:br>
              <a:rPr lang="en-US" altLang="en-US" sz="1400" dirty="0"/>
            </a:br>
            <a:endParaRPr lang="en-US" altLang="en-US" sz="1400" dirty="0"/>
          </a:p>
          <a:p>
            <a:r>
              <a:rPr lang="en-US" altLang="en-US" dirty="0">
                <a:solidFill>
                  <a:schemeClr val="hlink"/>
                </a:solidFill>
              </a:rPr>
              <a:t>Relationships</a:t>
            </a:r>
          </a:p>
          <a:p>
            <a:pPr marL="0" lvl="1"/>
            <a:r>
              <a:rPr lang="en-US" altLang="en-US" sz="1400" dirty="0"/>
              <a:t>represented by an active or passive verb that connects the related entities.</a:t>
            </a:r>
            <a:br>
              <a:rPr lang="en-US" altLang="en-US" sz="1400" dirty="0"/>
            </a:br>
            <a:endParaRPr lang="en-US" altLang="en-US" sz="1400" dirty="0"/>
          </a:p>
          <a:p>
            <a:r>
              <a:rPr lang="en-US" altLang="en-US" dirty="0" err="1">
                <a:solidFill>
                  <a:schemeClr val="hlink"/>
                </a:solidFill>
              </a:rPr>
              <a:t>Connectivities</a:t>
            </a:r>
            <a:endParaRPr lang="en-US" altLang="en-US" dirty="0">
              <a:solidFill>
                <a:schemeClr val="hlink"/>
              </a:solidFill>
            </a:endParaRPr>
          </a:p>
          <a:p>
            <a:pPr marL="0" lvl="1"/>
            <a:r>
              <a:rPr lang="en-US" altLang="en-US" sz="1400" dirty="0"/>
              <a:t>indicated by symbols next</a:t>
            </a:r>
          </a:p>
          <a:p>
            <a:pPr marL="0" lvl="1"/>
            <a:r>
              <a:rPr lang="en-US" altLang="en-US" sz="1400" dirty="0"/>
              <a:t> to entities.</a:t>
            </a:r>
          </a:p>
          <a:p>
            <a:pPr marL="180975" lvl="2"/>
            <a:r>
              <a:rPr lang="en-US" altLang="en-US" sz="1200" dirty="0"/>
              <a:t>2 vertical lines for 1</a:t>
            </a:r>
          </a:p>
          <a:p>
            <a:pPr marL="180975" lvl="2"/>
            <a:r>
              <a:rPr lang="en-US" altLang="en-US" sz="1200" dirty="0"/>
              <a:t>“crow’s foot” for M</a:t>
            </a:r>
            <a:endParaRPr lang="en-US" altLang="en-US" sz="14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B054AFFD-C7C2-438C-9CB1-AC9A3CEB4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4408"/>
            <a:ext cx="40290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65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5993495" y="1609765"/>
            <a:ext cx="2545433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Object </a:t>
            </a:r>
          </a:p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Oriented </a:t>
            </a:r>
          </a:p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Database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E61C2-D979-463D-A91F-3E175C6277BB}"/>
              </a:ext>
            </a:extLst>
          </p:cNvPr>
          <p:cNvSpPr/>
          <p:nvPr/>
        </p:nvSpPr>
        <p:spPr>
          <a:xfrm>
            <a:off x="276673" y="267494"/>
            <a:ext cx="6375102" cy="438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rgbClr val="990000"/>
                </a:solidFill>
              </a:rPr>
              <a:t>Semantic</a:t>
            </a:r>
            <a:r>
              <a:rPr lang="en-US" b="1" dirty="0"/>
              <a:t> Data Model (SDM)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400" dirty="0"/>
              <a:t>Modeled both data and their relationships in a single structure (object)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200" dirty="0"/>
              <a:t>Developed by Hammer &amp; McLeod in 1981</a:t>
            </a:r>
            <a:br>
              <a:rPr lang="en-US" sz="1200" dirty="0"/>
            </a:br>
            <a:endParaRPr lang="en-US" sz="10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b="1" dirty="0"/>
              <a:t>Object-oriented concepts became popular in 1990s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400" dirty="0"/>
              <a:t>Modularity facilitated program reuse and construction of complex structures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400" dirty="0"/>
              <a:t>Ability to handle complex data types (e.g. multimedia data)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14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1000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b="1" dirty="0">
                <a:hlinkClick r:id="rId3"/>
              </a:rPr>
              <a:t>Object-Oriented Database Model</a:t>
            </a:r>
            <a:r>
              <a:rPr lang="en-US" b="1" dirty="0"/>
              <a:t> (OODBM)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400" b="1" dirty="0"/>
              <a:t>Maintains the advantages of the ER model but adds </a:t>
            </a:r>
            <a:r>
              <a:rPr lang="en-US" sz="1400" b="1" dirty="0">
                <a:solidFill>
                  <a:schemeClr val="hlink"/>
                </a:solidFill>
              </a:rPr>
              <a:t>more features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400" b="1" dirty="0"/>
              <a:t>Object = entity + relationships (between &amp; within entity) 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200" dirty="0"/>
              <a:t>consists of</a:t>
            </a:r>
            <a:r>
              <a:rPr lang="en-US" sz="1200" dirty="0">
                <a:solidFill>
                  <a:srgbClr val="FF6600"/>
                </a:solidFill>
              </a:rPr>
              <a:t>  </a:t>
            </a:r>
            <a:r>
              <a:rPr lang="en-US" sz="1200" dirty="0"/>
              <a:t>attributes &amp; methods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200" dirty="0">
                <a:solidFill>
                  <a:srgbClr val="0000FF"/>
                </a:solidFill>
              </a:rPr>
              <a:t>attributes</a:t>
            </a:r>
            <a:r>
              <a:rPr lang="en-US" sz="1200" dirty="0"/>
              <a:t> describe properties of an object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200" dirty="0">
                <a:solidFill>
                  <a:srgbClr val="0000FF"/>
                </a:solidFill>
              </a:rPr>
              <a:t>methods</a:t>
            </a:r>
            <a:r>
              <a:rPr lang="en-US" sz="1200" dirty="0"/>
              <a:t> are all relevant operations that can be performed on an object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200" dirty="0">
                <a:solidFill>
                  <a:schemeClr val="hlink"/>
                </a:solidFill>
              </a:rPr>
              <a:t>self-contained</a:t>
            </a:r>
            <a:r>
              <a:rPr lang="en-US" sz="1200" dirty="0"/>
              <a:t> abstraction of real-world entity 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12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600" b="1" dirty="0"/>
              <a:t>Class = collection of similar objects with shared attributes and methods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200" dirty="0"/>
              <a:t>e.g. EMPLOYEE class = (employ1 object, employ2 object, …)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200" dirty="0"/>
              <a:t>organized in a class hierarchy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050" dirty="0"/>
              <a:t>e.g. PERSON &gt; EMPLOYEE, CUSTOMER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105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600" b="1" dirty="0"/>
              <a:t>Incorporates the notion of inheritance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200" dirty="0"/>
              <a:t>attributes and methods of a class are inherited by its descendent classes</a:t>
            </a:r>
          </a:p>
        </p:txBody>
      </p:sp>
    </p:spTree>
    <p:extLst>
      <p:ext uri="{BB962C8B-B14F-4D97-AF65-F5344CB8AC3E}">
        <p14:creationId xmlns:p14="http://schemas.microsoft.com/office/powerpoint/2010/main" val="262489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62163" y="1609765"/>
            <a:ext cx="2064423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OO Database Model</a:t>
            </a:r>
          </a:p>
          <a:p>
            <a:pPr marL="0" indent="0" algn="ct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 vs. </a:t>
            </a:r>
          </a:p>
          <a:p>
            <a:pPr marL="0" indent="0" algn="ct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E-R Model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7" name="Picture 15" descr="Fig02-07">
            <a:extLst>
              <a:ext uri="{FF2B5EF4-FFF2-40B4-BE49-F238E27FC236}">
                <a16:creationId xmlns:a16="http://schemas.microsoft.com/office/drawing/2014/main" id="{F7249762-1669-4CFB-A343-78E1247A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6" y="1351138"/>
            <a:ext cx="6149003" cy="354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01067B-7668-4175-845D-B84E04555AA4}"/>
              </a:ext>
            </a:extLst>
          </p:cNvPr>
          <p:cNvSpPr/>
          <p:nvPr/>
        </p:nvSpPr>
        <p:spPr>
          <a:xfrm>
            <a:off x="346431" y="242938"/>
            <a:ext cx="68036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OODBM: </a:t>
            </a:r>
            <a:br>
              <a:rPr lang="en-US" altLang="en-US" sz="1600" dirty="0"/>
            </a:br>
            <a:r>
              <a:rPr lang="en-US" altLang="en-US" sz="1600" dirty="0"/>
              <a:t>- can accommodate relationships within a object</a:t>
            </a:r>
            <a:br>
              <a:rPr lang="en-US" altLang="en-US" sz="1600" dirty="0"/>
            </a:br>
            <a:r>
              <a:rPr lang="en-US" altLang="en-US" sz="1600" dirty="0"/>
              <a:t>- objects to be used as building blocks for autonomous structures</a:t>
            </a:r>
          </a:p>
        </p:txBody>
      </p:sp>
    </p:spTree>
    <p:extLst>
      <p:ext uri="{BB962C8B-B14F-4D97-AF65-F5344CB8AC3E}">
        <p14:creationId xmlns:p14="http://schemas.microsoft.com/office/powerpoint/2010/main" val="120359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38512" y="17532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Outline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14576" y="1111428"/>
            <a:ext cx="5256584" cy="884178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0330" y="2050858"/>
            <a:ext cx="5256584" cy="832848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576" y="1111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4576" y="1192070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 Architecture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en-US" sz="1200" b="1" dirty="0">
                  <a:latin typeface="Times" panose="02020603050405020304" pitchFamily="18" charset="0"/>
                </a:rPr>
                <a:t>Purpose of three-level database architecture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076248"/>
            <a:ext cx="4392568" cy="730890"/>
            <a:chOff x="3851840" y="1181943"/>
            <a:chExt cx="4392568" cy="730890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181943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 Life Cycle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451168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Development process for creating database based on requirement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098992"/>
            <a:ext cx="4408296" cy="592090"/>
            <a:chOff x="3851840" y="1310382"/>
            <a:chExt cx="4408296" cy="592090"/>
          </a:xfrm>
        </p:grpSpPr>
        <p:sp>
          <p:nvSpPr>
            <p:cNvPr id="40" name="TextBox 39"/>
            <p:cNvSpPr txBox="1"/>
            <p:nvPr/>
          </p:nvSpPr>
          <p:spPr>
            <a:xfrm>
              <a:off x="3867569" y="1310382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Centralized vs Distributed Database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 Cons Centralized and Distributed Database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Quiz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716A9C0-D7EB-47A0-A073-A5133C711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Database Lifecycle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907074" y="917331"/>
            <a:ext cx="3672408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en-US" sz="1600" b="1" dirty="0"/>
              <a:t>Application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8E8036-6DE8-491F-9BB3-A9CF1C1C447F}"/>
              </a:ext>
            </a:extLst>
          </p:cNvPr>
          <p:cNvGrpSpPr/>
          <p:nvPr/>
        </p:nvGrpSpPr>
        <p:grpSpPr>
          <a:xfrm>
            <a:off x="3189888" y="802017"/>
            <a:ext cx="642872" cy="576064"/>
            <a:chOff x="4124003" y="1076272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4157407" y="107627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24003" y="113347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AC74862-CE21-4588-AD4F-FFECF31C877F}"/>
              </a:ext>
            </a:extLst>
          </p:cNvPr>
          <p:cNvSpPr txBox="1"/>
          <p:nvPr/>
        </p:nvSpPr>
        <p:spPr>
          <a:xfrm>
            <a:off x="4890910" y="1510745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/>
              <a:t>Physical Creation </a:t>
            </a:r>
            <a:endParaRPr lang="en-ID" sz="16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4B28D5-F671-44EB-9EE2-FACFCA135F5B}"/>
              </a:ext>
            </a:extLst>
          </p:cNvPr>
          <p:cNvGrpSpPr/>
          <p:nvPr/>
        </p:nvGrpSpPr>
        <p:grpSpPr>
          <a:xfrm>
            <a:off x="4138454" y="1425659"/>
            <a:ext cx="642872" cy="576064"/>
            <a:chOff x="4124003" y="1076272"/>
            <a:chExt cx="642872" cy="57606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FD4A91D-1740-44C4-9184-F21DC4102593}"/>
                </a:ext>
              </a:extLst>
            </p:cNvPr>
            <p:cNvSpPr/>
            <p:nvPr/>
          </p:nvSpPr>
          <p:spPr>
            <a:xfrm>
              <a:off x="4157407" y="107627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24C9A55-06CA-48E1-B2C9-8606F9D2E1DA}"/>
                </a:ext>
              </a:extLst>
            </p:cNvPr>
            <p:cNvSpPr txBox="1"/>
            <p:nvPr/>
          </p:nvSpPr>
          <p:spPr>
            <a:xfrm>
              <a:off x="4124003" y="113347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2EC055D-73EB-465E-98C4-C00492D532CE}"/>
              </a:ext>
            </a:extLst>
          </p:cNvPr>
          <p:cNvSpPr txBox="1"/>
          <p:nvPr/>
        </p:nvSpPr>
        <p:spPr>
          <a:xfrm>
            <a:off x="3907074" y="2203307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/>
              <a:t>Conversion </a:t>
            </a:r>
            <a:endParaRPr lang="en-ID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802AE23-0EFD-4417-A052-0A3257C27071}"/>
              </a:ext>
            </a:extLst>
          </p:cNvPr>
          <p:cNvGrpSpPr/>
          <p:nvPr/>
        </p:nvGrpSpPr>
        <p:grpSpPr>
          <a:xfrm>
            <a:off x="3189888" y="2087993"/>
            <a:ext cx="642872" cy="576064"/>
            <a:chOff x="4124003" y="1076272"/>
            <a:chExt cx="642872" cy="57606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CEE70B4-0441-4597-BFCB-B930C4A40348}"/>
                </a:ext>
              </a:extLst>
            </p:cNvPr>
            <p:cNvSpPr/>
            <p:nvPr/>
          </p:nvSpPr>
          <p:spPr>
            <a:xfrm>
              <a:off x="4157407" y="107627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9DEDF0B-34BA-4798-B48A-CD6BE678A0C1}"/>
                </a:ext>
              </a:extLst>
            </p:cNvPr>
            <p:cNvSpPr txBox="1"/>
            <p:nvPr/>
          </p:nvSpPr>
          <p:spPr>
            <a:xfrm>
              <a:off x="4124003" y="113347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B12A9D0-6612-4731-BB87-A5B77C50B094}"/>
              </a:ext>
            </a:extLst>
          </p:cNvPr>
          <p:cNvSpPr txBox="1"/>
          <p:nvPr/>
        </p:nvSpPr>
        <p:spPr>
          <a:xfrm>
            <a:off x="4855640" y="297737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/>
              <a:t>Integration </a:t>
            </a:r>
            <a:endParaRPr lang="en-ID" sz="16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36E5155-3AC9-4B4B-A410-9DA6C163099D}"/>
              </a:ext>
            </a:extLst>
          </p:cNvPr>
          <p:cNvGrpSpPr/>
          <p:nvPr/>
        </p:nvGrpSpPr>
        <p:grpSpPr>
          <a:xfrm>
            <a:off x="4138454" y="2818429"/>
            <a:ext cx="642872" cy="576064"/>
            <a:chOff x="4124003" y="1076272"/>
            <a:chExt cx="642872" cy="57606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4B73F-4202-4214-BDC7-4DC33EBED9A3}"/>
                </a:ext>
              </a:extLst>
            </p:cNvPr>
            <p:cNvSpPr/>
            <p:nvPr/>
          </p:nvSpPr>
          <p:spPr>
            <a:xfrm>
              <a:off x="4157407" y="107627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9341F47-2CA1-4788-9D09-DD2D91304C7E}"/>
                </a:ext>
              </a:extLst>
            </p:cNvPr>
            <p:cNvSpPr txBox="1"/>
            <p:nvPr/>
          </p:nvSpPr>
          <p:spPr>
            <a:xfrm>
              <a:off x="4124003" y="113347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FFA5D9B-7258-4514-9F71-FAC32EA2B306}"/>
              </a:ext>
            </a:extLst>
          </p:cNvPr>
          <p:cNvSpPr txBox="1"/>
          <p:nvPr/>
        </p:nvSpPr>
        <p:spPr>
          <a:xfrm>
            <a:off x="4024724" y="3530101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/>
              <a:t>Operation </a:t>
            </a:r>
            <a:endParaRPr lang="en-GB" altLang="en-US" sz="1200" b="1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C3A240-57F8-4459-A591-0027953A9D56}"/>
              </a:ext>
            </a:extLst>
          </p:cNvPr>
          <p:cNvGrpSpPr/>
          <p:nvPr/>
        </p:nvGrpSpPr>
        <p:grpSpPr>
          <a:xfrm>
            <a:off x="3307538" y="3414787"/>
            <a:ext cx="642872" cy="576064"/>
            <a:chOff x="4124003" y="1076272"/>
            <a:chExt cx="642872" cy="57606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676F5BC-4AFD-40B0-9CF2-71E5B5FE0DA5}"/>
                </a:ext>
              </a:extLst>
            </p:cNvPr>
            <p:cNvSpPr/>
            <p:nvPr/>
          </p:nvSpPr>
          <p:spPr>
            <a:xfrm>
              <a:off x="4157407" y="107627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2E01987-8C9C-453A-9B63-C6BD1FD6AF65}"/>
                </a:ext>
              </a:extLst>
            </p:cNvPr>
            <p:cNvSpPr txBox="1"/>
            <p:nvPr/>
          </p:nvSpPr>
          <p:spPr>
            <a:xfrm>
              <a:off x="4124003" y="113347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A45C26C-5664-4373-BCDA-EB1B534F9EF6}"/>
              </a:ext>
            </a:extLst>
          </p:cNvPr>
          <p:cNvSpPr txBox="1"/>
          <p:nvPr/>
        </p:nvSpPr>
        <p:spPr>
          <a:xfrm>
            <a:off x="4890910" y="42707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/>
              <a:t>Growth change &amp; Maintenance </a:t>
            </a:r>
            <a:endParaRPr lang="en-ID" sz="16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3C33647-BDAB-415E-AB68-65E7B4312B96}"/>
              </a:ext>
            </a:extLst>
          </p:cNvPr>
          <p:cNvGrpSpPr/>
          <p:nvPr/>
        </p:nvGrpSpPr>
        <p:grpSpPr>
          <a:xfrm>
            <a:off x="4173724" y="4155420"/>
            <a:ext cx="642872" cy="576064"/>
            <a:chOff x="4124003" y="1076272"/>
            <a:chExt cx="642872" cy="57606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B8B0C83-83CF-4F5F-8524-9D3DBB316177}"/>
                </a:ext>
              </a:extLst>
            </p:cNvPr>
            <p:cNvSpPr/>
            <p:nvPr/>
          </p:nvSpPr>
          <p:spPr>
            <a:xfrm>
              <a:off x="4157407" y="107627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3AF759-7FA3-4331-8950-01A58E2151CE}"/>
                </a:ext>
              </a:extLst>
            </p:cNvPr>
            <p:cNvSpPr txBox="1"/>
            <p:nvPr/>
          </p:nvSpPr>
          <p:spPr>
            <a:xfrm>
              <a:off x="4124003" y="113347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941FC940-03E2-40A0-AAE8-7A89314B0B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7"/>
            <a:ext cx="8712968" cy="4939639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33613" y="0"/>
            <a:ext cx="163438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881586" y="1609765"/>
            <a:ext cx="193843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Database </a:t>
            </a:r>
          </a:p>
          <a:p>
            <a:pPr marL="0" indent="0" algn="ct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Lifecycle</a:t>
            </a:r>
          </a:p>
          <a:p>
            <a:pPr marL="0" indent="0" algn="ctr">
              <a:buNone/>
            </a:pP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8" name="타원 100">
            <a:extLst>
              <a:ext uri="{FF2B5EF4-FFF2-40B4-BE49-F238E27FC236}">
                <a16:creationId xmlns:a16="http://schemas.microsoft.com/office/drawing/2014/main" id="{DF9B3A58-3B1F-492E-BADC-C8791A83188D}"/>
              </a:ext>
            </a:extLst>
          </p:cNvPr>
          <p:cNvSpPr/>
          <p:nvPr/>
        </p:nvSpPr>
        <p:spPr>
          <a:xfrm>
            <a:off x="-2177776" y="776276"/>
            <a:ext cx="3581424" cy="3581424"/>
          </a:xfrm>
          <a:prstGeom prst="ellipse">
            <a:avLst/>
          </a:prstGeom>
          <a:noFill/>
          <a:ln w="15875">
            <a:solidFill>
              <a:schemeClr val="accent1"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타원 34">
            <a:extLst>
              <a:ext uri="{FF2B5EF4-FFF2-40B4-BE49-F238E27FC236}">
                <a16:creationId xmlns:a16="http://schemas.microsoft.com/office/drawing/2014/main" id="{1CE6AB9A-9C24-46F9-981E-CA628B60E7F2}"/>
              </a:ext>
            </a:extLst>
          </p:cNvPr>
          <p:cNvSpPr/>
          <p:nvPr/>
        </p:nvSpPr>
        <p:spPr>
          <a:xfrm>
            <a:off x="-1887262" y="1066789"/>
            <a:ext cx="3000396" cy="3000396"/>
          </a:xfrm>
          <a:prstGeom prst="ellipse">
            <a:avLst/>
          </a:prstGeom>
          <a:solidFill>
            <a:schemeClr val="bg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1" name="Picture 10" descr="G:\2010년-kim's file\BIZDESIGN-MARKETING\다이어그램 부속이미지\지구01.png">
            <a:extLst>
              <a:ext uri="{FF2B5EF4-FFF2-40B4-BE49-F238E27FC236}">
                <a16:creationId xmlns:a16="http://schemas.microsoft.com/office/drawing/2014/main" id="{1FF80E41-B222-4244-80AD-B530DD8A7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01523" y="1252528"/>
            <a:ext cx="26289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51" name="Picture 50" descr="DS3-Figure 09-01">
            <a:extLst>
              <a:ext uri="{FF2B5EF4-FFF2-40B4-BE49-F238E27FC236}">
                <a16:creationId xmlns:a16="http://schemas.microsoft.com/office/drawing/2014/main" id="{989D145E-66FC-4AFD-BCDD-F80D1515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99" y="273772"/>
            <a:ext cx="5298041" cy="47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4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7"/>
            <a:ext cx="8712968" cy="4939639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33613" y="0"/>
            <a:ext cx="168446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7033614" y="1609765"/>
            <a:ext cx="1650226" cy="20495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Design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Steps Of Database Project 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12" name="모서리가 둥근 직사각형 36">
            <a:extLst>
              <a:ext uri="{FF2B5EF4-FFF2-40B4-BE49-F238E27FC236}">
                <a16:creationId xmlns:a16="http://schemas.microsoft.com/office/drawing/2014/main" id="{EA152346-AED6-468E-B198-6847AA224DEA}"/>
              </a:ext>
            </a:extLst>
          </p:cNvPr>
          <p:cNvSpPr/>
          <p:nvPr/>
        </p:nvSpPr>
        <p:spPr>
          <a:xfrm>
            <a:off x="1566790" y="1117341"/>
            <a:ext cx="5200010" cy="642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모서리가 둥근 직사각형 37">
            <a:extLst>
              <a:ext uri="{FF2B5EF4-FFF2-40B4-BE49-F238E27FC236}">
                <a16:creationId xmlns:a16="http://schemas.microsoft.com/office/drawing/2014/main" id="{CB36A579-0079-4137-B167-AF833E5B3A3F}"/>
              </a:ext>
            </a:extLst>
          </p:cNvPr>
          <p:cNvSpPr/>
          <p:nvPr/>
        </p:nvSpPr>
        <p:spPr>
          <a:xfrm>
            <a:off x="1638414" y="2098755"/>
            <a:ext cx="5200010" cy="642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모서리가 둥근 직사각형 38">
            <a:extLst>
              <a:ext uri="{FF2B5EF4-FFF2-40B4-BE49-F238E27FC236}">
                <a16:creationId xmlns:a16="http://schemas.microsoft.com/office/drawing/2014/main" id="{E96F82A8-6776-4C5B-B827-81ADC0C31390}"/>
              </a:ext>
            </a:extLst>
          </p:cNvPr>
          <p:cNvSpPr/>
          <p:nvPr/>
        </p:nvSpPr>
        <p:spPr>
          <a:xfrm>
            <a:off x="1663152" y="3108301"/>
            <a:ext cx="5200010" cy="642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모서리가 둥근 직사각형 39">
            <a:extLst>
              <a:ext uri="{FF2B5EF4-FFF2-40B4-BE49-F238E27FC236}">
                <a16:creationId xmlns:a16="http://schemas.microsoft.com/office/drawing/2014/main" id="{AAC2357C-062E-4C51-A4E5-88336044659A}"/>
              </a:ext>
            </a:extLst>
          </p:cNvPr>
          <p:cNvSpPr/>
          <p:nvPr/>
        </p:nvSpPr>
        <p:spPr>
          <a:xfrm>
            <a:off x="992256" y="4089482"/>
            <a:ext cx="5200010" cy="642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모서리가 둥근 직사각형 40">
            <a:extLst>
              <a:ext uri="{FF2B5EF4-FFF2-40B4-BE49-F238E27FC236}">
                <a16:creationId xmlns:a16="http://schemas.microsoft.com/office/drawing/2014/main" id="{5985F9A7-3739-41E3-8AB3-3D18761DDB6E}"/>
              </a:ext>
            </a:extLst>
          </p:cNvPr>
          <p:cNvSpPr/>
          <p:nvPr/>
        </p:nvSpPr>
        <p:spPr>
          <a:xfrm>
            <a:off x="957405" y="274551"/>
            <a:ext cx="5200010" cy="642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EFE84CD6-2365-46B0-A00B-09273779E5D9}"/>
              </a:ext>
            </a:extLst>
          </p:cNvPr>
          <p:cNvSpPr txBox="1"/>
          <p:nvPr/>
        </p:nvSpPr>
        <p:spPr>
          <a:xfrm>
            <a:off x="1618762" y="67166"/>
            <a:ext cx="4969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200" dirty="0"/>
          </a:p>
          <a:p>
            <a:r>
              <a:rPr lang="en-US" sz="1600" dirty="0"/>
              <a:t>Identifying the vital entities for the enterprise </a:t>
            </a:r>
            <a:endParaRPr lang="en-ID" sz="1600" dirty="0"/>
          </a:p>
          <a:p>
            <a:r>
              <a:rPr lang="en-US" sz="1600" dirty="0"/>
              <a:t>Identifying potential application for the database </a:t>
            </a:r>
            <a:endParaRPr kumimoji="1" lang="ko-KR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78381672-993C-4695-B19D-DAB2FC7FAD82}"/>
              </a:ext>
            </a:extLst>
          </p:cNvPr>
          <p:cNvSpPr txBox="1"/>
          <p:nvPr/>
        </p:nvSpPr>
        <p:spPr>
          <a:xfrm>
            <a:off x="2263437" y="1224709"/>
            <a:ext cx="41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Defining The entities And the relationship </a:t>
            </a:r>
            <a:endParaRPr kumimoji="1" lang="ko-KR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5DB0924B-6175-4358-9DCD-3F4F72B1CC97}"/>
              </a:ext>
            </a:extLst>
          </p:cNvPr>
          <p:cNvSpPr txBox="1"/>
          <p:nvPr/>
        </p:nvSpPr>
        <p:spPr>
          <a:xfrm>
            <a:off x="2416154" y="1932939"/>
            <a:ext cx="34939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  <a:p>
            <a:r>
              <a:rPr lang="en-ID" sz="1600" dirty="0"/>
              <a:t>Building a data dictionary </a:t>
            </a:r>
            <a:endParaRPr kumimoji="1" lang="ko-KR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3" name="TextBox 46">
            <a:extLst>
              <a:ext uri="{FF2B5EF4-FFF2-40B4-BE49-F238E27FC236}">
                <a16:creationId xmlns:a16="http://schemas.microsoft.com/office/drawing/2014/main" id="{145FD511-83A9-415D-A0E8-ECB2DD35F6DB}"/>
              </a:ext>
            </a:extLst>
          </p:cNvPr>
          <p:cNvSpPr txBox="1"/>
          <p:nvPr/>
        </p:nvSpPr>
        <p:spPr>
          <a:xfrm>
            <a:off x="2365912" y="3135379"/>
            <a:ext cx="433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Building a conceptual model , a logical model , and a physical model </a:t>
            </a:r>
            <a:endParaRPr kumimoji="1" lang="ko-KR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4" name="TextBox 66">
            <a:extLst>
              <a:ext uri="{FF2B5EF4-FFF2-40B4-BE49-F238E27FC236}">
                <a16:creationId xmlns:a16="http://schemas.microsoft.com/office/drawing/2014/main" id="{B3910EEC-860B-463C-BA49-E9989CC43B8F}"/>
              </a:ext>
            </a:extLst>
          </p:cNvPr>
          <p:cNvSpPr txBox="1"/>
          <p:nvPr/>
        </p:nvSpPr>
        <p:spPr>
          <a:xfrm>
            <a:off x="1743350" y="4237835"/>
            <a:ext cx="349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/>
              <a:t>Review &amp; evaluation </a:t>
            </a:r>
            <a:endParaRPr kumimoji="1" lang="ko-KR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25" name="그룹 86">
            <a:extLst>
              <a:ext uri="{FF2B5EF4-FFF2-40B4-BE49-F238E27FC236}">
                <a16:creationId xmlns:a16="http://schemas.microsoft.com/office/drawing/2014/main" id="{C78BE361-FCBC-4BFE-BFFB-CB6FE7B87E33}"/>
              </a:ext>
            </a:extLst>
          </p:cNvPr>
          <p:cNvGrpSpPr/>
          <p:nvPr/>
        </p:nvGrpSpPr>
        <p:grpSpPr>
          <a:xfrm>
            <a:off x="933592" y="222404"/>
            <a:ext cx="721068" cy="742956"/>
            <a:chOff x="2104977" y="4186242"/>
            <a:chExt cx="1285884" cy="1285884"/>
          </a:xfrm>
        </p:grpSpPr>
        <p:sp>
          <p:nvSpPr>
            <p:cNvPr id="43" name="타원 84">
              <a:extLst>
                <a:ext uri="{FF2B5EF4-FFF2-40B4-BE49-F238E27FC236}">
                  <a16:creationId xmlns:a16="http://schemas.microsoft.com/office/drawing/2014/main" id="{4527CEFD-FB2E-47C6-B0F1-EED78C5C19CB}"/>
                </a:ext>
              </a:extLst>
            </p:cNvPr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도넛 85">
              <a:extLst>
                <a:ext uri="{FF2B5EF4-FFF2-40B4-BE49-F238E27FC236}">
                  <a16:creationId xmlns:a16="http://schemas.microsoft.com/office/drawing/2014/main" id="{40672D3D-5264-49C5-A18E-2CB68D8650D2}"/>
                </a:ext>
              </a:extLst>
            </p:cNvPr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6" name="TextBox 75">
            <a:extLst>
              <a:ext uri="{FF2B5EF4-FFF2-40B4-BE49-F238E27FC236}">
                <a16:creationId xmlns:a16="http://schemas.microsoft.com/office/drawing/2014/main" id="{C4DAE828-C3AE-4334-A627-0C300B4FC524}"/>
              </a:ext>
            </a:extLst>
          </p:cNvPr>
          <p:cNvSpPr txBox="1"/>
          <p:nvPr/>
        </p:nvSpPr>
        <p:spPr>
          <a:xfrm>
            <a:off x="1127176" y="364720"/>
            <a:ext cx="34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그룹 87">
            <a:extLst>
              <a:ext uri="{FF2B5EF4-FFF2-40B4-BE49-F238E27FC236}">
                <a16:creationId xmlns:a16="http://schemas.microsoft.com/office/drawing/2014/main" id="{68E0473B-B0C7-4630-895B-941F077B3BD7}"/>
              </a:ext>
            </a:extLst>
          </p:cNvPr>
          <p:cNvGrpSpPr/>
          <p:nvPr/>
        </p:nvGrpSpPr>
        <p:grpSpPr>
          <a:xfrm>
            <a:off x="1514402" y="1084244"/>
            <a:ext cx="721068" cy="742956"/>
            <a:chOff x="2104977" y="4186242"/>
            <a:chExt cx="1285884" cy="1285884"/>
          </a:xfrm>
        </p:grpSpPr>
        <p:sp>
          <p:nvSpPr>
            <p:cNvPr id="41" name="타원 88">
              <a:extLst>
                <a:ext uri="{FF2B5EF4-FFF2-40B4-BE49-F238E27FC236}">
                  <a16:creationId xmlns:a16="http://schemas.microsoft.com/office/drawing/2014/main" id="{6978D790-04C4-4184-B01E-1791166DEDA9}"/>
                </a:ext>
              </a:extLst>
            </p:cNvPr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6100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508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도넛 89">
              <a:extLst>
                <a:ext uri="{FF2B5EF4-FFF2-40B4-BE49-F238E27FC236}">
                  <a16:creationId xmlns:a16="http://schemas.microsoft.com/office/drawing/2014/main" id="{617C3AEA-9663-42B5-860F-8FB737CA333A}"/>
                </a:ext>
              </a:extLst>
            </p:cNvPr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8" name="그룹 91">
            <a:extLst>
              <a:ext uri="{FF2B5EF4-FFF2-40B4-BE49-F238E27FC236}">
                <a16:creationId xmlns:a16="http://schemas.microsoft.com/office/drawing/2014/main" id="{7EDDFF9A-CE3C-46A0-AB03-716CF027AC5E}"/>
              </a:ext>
            </a:extLst>
          </p:cNvPr>
          <p:cNvGrpSpPr/>
          <p:nvPr/>
        </p:nvGrpSpPr>
        <p:grpSpPr>
          <a:xfrm>
            <a:off x="1605077" y="2063737"/>
            <a:ext cx="721068" cy="742956"/>
            <a:chOff x="2104977" y="4186242"/>
            <a:chExt cx="1285884" cy="1285884"/>
          </a:xfrm>
        </p:grpSpPr>
        <p:sp>
          <p:nvSpPr>
            <p:cNvPr id="39" name="타원 92">
              <a:extLst>
                <a:ext uri="{FF2B5EF4-FFF2-40B4-BE49-F238E27FC236}">
                  <a16:creationId xmlns:a16="http://schemas.microsoft.com/office/drawing/2014/main" id="{6B3E6884-020E-4F49-A19E-2CE9B264043B}"/>
                </a:ext>
              </a:extLst>
            </p:cNvPr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6100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도넛 93">
              <a:extLst>
                <a:ext uri="{FF2B5EF4-FFF2-40B4-BE49-F238E27FC236}">
                  <a16:creationId xmlns:a16="http://schemas.microsoft.com/office/drawing/2014/main" id="{C4736AEB-0C24-4AF5-AC41-ACD31A9170A7}"/>
                </a:ext>
              </a:extLst>
            </p:cNvPr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9" name="그룹 94">
            <a:extLst>
              <a:ext uri="{FF2B5EF4-FFF2-40B4-BE49-F238E27FC236}">
                <a16:creationId xmlns:a16="http://schemas.microsoft.com/office/drawing/2014/main" id="{50B58CD3-19E5-47B6-9102-D490456B1E6C}"/>
              </a:ext>
            </a:extLst>
          </p:cNvPr>
          <p:cNvGrpSpPr/>
          <p:nvPr/>
        </p:nvGrpSpPr>
        <p:grpSpPr>
          <a:xfrm>
            <a:off x="1620289" y="3072404"/>
            <a:ext cx="721068" cy="742956"/>
            <a:chOff x="2104977" y="4186242"/>
            <a:chExt cx="1285884" cy="1285884"/>
          </a:xfrm>
        </p:grpSpPr>
        <p:sp>
          <p:nvSpPr>
            <p:cNvPr id="37" name="타원 95">
              <a:extLst>
                <a:ext uri="{FF2B5EF4-FFF2-40B4-BE49-F238E27FC236}">
                  <a16:creationId xmlns:a16="http://schemas.microsoft.com/office/drawing/2014/main" id="{7D618848-5E08-4F17-AD4B-9C5AE6CE160F}"/>
                </a:ext>
              </a:extLst>
            </p:cNvPr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6100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도넛 96">
              <a:extLst>
                <a:ext uri="{FF2B5EF4-FFF2-40B4-BE49-F238E27FC236}">
                  <a16:creationId xmlns:a16="http://schemas.microsoft.com/office/drawing/2014/main" id="{7CB946DC-ECE7-42B4-A75B-55D0C56856BA}"/>
                </a:ext>
              </a:extLst>
            </p:cNvPr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0" name="그룹 97">
            <a:extLst>
              <a:ext uri="{FF2B5EF4-FFF2-40B4-BE49-F238E27FC236}">
                <a16:creationId xmlns:a16="http://schemas.microsoft.com/office/drawing/2014/main" id="{0448519B-FC30-4BDC-9E57-A1DCC6D2025D}"/>
              </a:ext>
            </a:extLst>
          </p:cNvPr>
          <p:cNvGrpSpPr/>
          <p:nvPr/>
        </p:nvGrpSpPr>
        <p:grpSpPr>
          <a:xfrm>
            <a:off x="949393" y="4051382"/>
            <a:ext cx="721068" cy="742956"/>
            <a:chOff x="2104977" y="4186242"/>
            <a:chExt cx="1285884" cy="1285884"/>
          </a:xfrm>
        </p:grpSpPr>
        <p:sp>
          <p:nvSpPr>
            <p:cNvPr id="35" name="타원 98">
              <a:extLst>
                <a:ext uri="{FF2B5EF4-FFF2-40B4-BE49-F238E27FC236}">
                  <a16:creationId xmlns:a16="http://schemas.microsoft.com/office/drawing/2014/main" id="{972BE231-2638-4EA4-95C9-99E589E2DE75}"/>
                </a:ext>
              </a:extLst>
            </p:cNvPr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61000">
                  <a:schemeClr val="accent6">
                    <a:lumMod val="75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도넛 99">
              <a:extLst>
                <a:ext uri="{FF2B5EF4-FFF2-40B4-BE49-F238E27FC236}">
                  <a16:creationId xmlns:a16="http://schemas.microsoft.com/office/drawing/2014/main" id="{78B061FD-F4A8-4859-B168-22CA3C221383}"/>
                </a:ext>
              </a:extLst>
            </p:cNvPr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TextBox 77">
            <a:extLst>
              <a:ext uri="{FF2B5EF4-FFF2-40B4-BE49-F238E27FC236}">
                <a16:creationId xmlns:a16="http://schemas.microsoft.com/office/drawing/2014/main" id="{363D6341-686A-459B-B616-6822082E03E1}"/>
              </a:ext>
            </a:extLst>
          </p:cNvPr>
          <p:cNvSpPr txBox="1"/>
          <p:nvPr/>
        </p:nvSpPr>
        <p:spPr>
          <a:xfrm>
            <a:off x="1718349" y="1216193"/>
            <a:ext cx="34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79">
            <a:extLst>
              <a:ext uri="{FF2B5EF4-FFF2-40B4-BE49-F238E27FC236}">
                <a16:creationId xmlns:a16="http://schemas.microsoft.com/office/drawing/2014/main" id="{884AEFEC-4E92-409D-8253-0D1F0CC6BF75}"/>
              </a:ext>
            </a:extLst>
          </p:cNvPr>
          <p:cNvSpPr txBox="1"/>
          <p:nvPr/>
        </p:nvSpPr>
        <p:spPr>
          <a:xfrm>
            <a:off x="1789127" y="2196524"/>
            <a:ext cx="34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81">
            <a:extLst>
              <a:ext uri="{FF2B5EF4-FFF2-40B4-BE49-F238E27FC236}">
                <a16:creationId xmlns:a16="http://schemas.microsoft.com/office/drawing/2014/main" id="{D58AD3FB-B679-4DDD-A819-D6166F3C2457}"/>
              </a:ext>
            </a:extLst>
          </p:cNvPr>
          <p:cNvSpPr txBox="1"/>
          <p:nvPr/>
        </p:nvSpPr>
        <p:spPr>
          <a:xfrm>
            <a:off x="1805746" y="3197624"/>
            <a:ext cx="34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83">
            <a:extLst>
              <a:ext uri="{FF2B5EF4-FFF2-40B4-BE49-F238E27FC236}">
                <a16:creationId xmlns:a16="http://schemas.microsoft.com/office/drawing/2014/main" id="{501B82F1-F14D-4185-A418-C80AA242C5AF}"/>
              </a:ext>
            </a:extLst>
          </p:cNvPr>
          <p:cNvSpPr txBox="1"/>
          <p:nvPr/>
        </p:nvSpPr>
        <p:spPr>
          <a:xfrm>
            <a:off x="1135132" y="4186405"/>
            <a:ext cx="34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75">
            <a:extLst>
              <a:ext uri="{FF2B5EF4-FFF2-40B4-BE49-F238E27FC236}">
                <a16:creationId xmlns:a16="http://schemas.microsoft.com/office/drawing/2014/main" id="{36D861C6-147F-4D1D-8DF9-E9301FD144E1}"/>
              </a:ext>
            </a:extLst>
          </p:cNvPr>
          <p:cNvSpPr txBox="1"/>
          <p:nvPr/>
        </p:nvSpPr>
        <p:spPr>
          <a:xfrm>
            <a:off x="707840" y="4378736"/>
            <a:ext cx="34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타원 100">
            <a:extLst>
              <a:ext uri="{FF2B5EF4-FFF2-40B4-BE49-F238E27FC236}">
                <a16:creationId xmlns:a16="http://schemas.microsoft.com/office/drawing/2014/main" id="{665E3899-177E-41EA-9C3D-E44E78C6F31D}"/>
              </a:ext>
            </a:extLst>
          </p:cNvPr>
          <p:cNvSpPr/>
          <p:nvPr/>
        </p:nvSpPr>
        <p:spPr>
          <a:xfrm>
            <a:off x="-2177776" y="776276"/>
            <a:ext cx="3581424" cy="3581424"/>
          </a:xfrm>
          <a:prstGeom prst="ellipse">
            <a:avLst/>
          </a:prstGeom>
          <a:noFill/>
          <a:ln w="15875">
            <a:solidFill>
              <a:schemeClr val="accent1"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34">
            <a:extLst>
              <a:ext uri="{FF2B5EF4-FFF2-40B4-BE49-F238E27FC236}">
                <a16:creationId xmlns:a16="http://schemas.microsoft.com/office/drawing/2014/main" id="{734C7410-EC93-44FC-A315-70FFA947DFE9}"/>
              </a:ext>
            </a:extLst>
          </p:cNvPr>
          <p:cNvSpPr/>
          <p:nvPr/>
        </p:nvSpPr>
        <p:spPr>
          <a:xfrm>
            <a:off x="-1887262" y="1066789"/>
            <a:ext cx="3000396" cy="3000396"/>
          </a:xfrm>
          <a:prstGeom prst="ellipse">
            <a:avLst/>
          </a:prstGeom>
          <a:solidFill>
            <a:schemeClr val="bg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6" name="Picture 55" descr="G:\2010년-kim's file\BIZDESIGN-MARKETING\다이어그램 부속이미지\지구01.png">
            <a:extLst>
              <a:ext uri="{FF2B5EF4-FFF2-40B4-BE49-F238E27FC236}">
                <a16:creationId xmlns:a16="http://schemas.microsoft.com/office/drawing/2014/main" id="{8852EF71-8998-4A22-83B3-56B46DDE8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01523" y="1252528"/>
            <a:ext cx="2628900" cy="26289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0035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2536" y="233754"/>
            <a:ext cx="8647855" cy="576064"/>
          </a:xfrm>
        </p:spPr>
        <p:txBody>
          <a:bodyPr/>
          <a:lstStyle/>
          <a:p>
            <a:r>
              <a:rPr lang="en-US" altLang="ko-KR" sz="2800" dirty="0"/>
              <a:t>Three Importance Things of Database Design</a:t>
            </a:r>
            <a:endParaRPr lang="ko-KR" alt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54508"/>
              </p:ext>
            </p:extLst>
          </p:nvPr>
        </p:nvGraphicFramePr>
        <p:xfrm>
          <a:off x="179512" y="1018316"/>
          <a:ext cx="3384375" cy="177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Conceptual Design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dirty="0"/>
                        <a:t>Context Diagram</a:t>
                      </a:r>
                    </a:p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dirty="0"/>
                        <a:t>DFD ( Data Flow Diagram )</a:t>
                      </a:r>
                    </a:p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dirty="0"/>
                        <a:t>Model Entity Relationship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7F62E2B-FD18-44AA-A3C3-E66B024DE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03063"/>
              </p:ext>
            </p:extLst>
          </p:nvPr>
        </p:nvGraphicFramePr>
        <p:xfrm>
          <a:off x="5292080" y="998824"/>
          <a:ext cx="3384375" cy="177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3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Logical Design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636"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dirty="0"/>
                        <a:t>Translating ER model to Relational Model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D9A5A2-26F3-498A-B442-BBB1C0C5B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49129"/>
              </p:ext>
            </p:extLst>
          </p:nvPr>
        </p:nvGraphicFramePr>
        <p:xfrm>
          <a:off x="2267744" y="3291830"/>
          <a:ext cx="4392488" cy="1437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Physical Design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dirty="0"/>
                        <a:t>Creation of databases, relationships, and any related things with physical form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B66EF20-7C7C-4E2F-8D20-8C4AE0F88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/>
              <a:t>Context Diagram</a:t>
            </a:r>
            <a:endParaRPr lang="ko-KR" altLang="en-US" sz="3200" dirty="0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66EF20-7C7C-4E2F-8D20-8C4AE0F88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D5D50A0-AC3E-404A-B2B3-32445139778A}"/>
              </a:ext>
            </a:extLst>
          </p:cNvPr>
          <p:cNvGrpSpPr/>
          <p:nvPr/>
        </p:nvGrpSpPr>
        <p:grpSpPr>
          <a:xfrm>
            <a:off x="1187624" y="813003"/>
            <a:ext cx="6330567" cy="4029952"/>
            <a:chOff x="655712" y="1419622"/>
            <a:chExt cx="7543800" cy="480060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49C8E5-96DA-428E-874B-00E8571E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912" y="1419622"/>
              <a:ext cx="14478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dirty="0" err="1"/>
                <a:t>Bagian</a:t>
              </a:r>
              <a:r>
                <a:rPr lang="en-US" altLang="en-US" dirty="0"/>
                <a:t> </a:t>
              </a:r>
            </a:p>
            <a:p>
              <a:pPr algn="ctr"/>
              <a:r>
                <a:rPr lang="en-US" altLang="en-US" dirty="0" err="1"/>
                <a:t>Penjualan</a:t>
              </a:r>
              <a:endParaRPr lang="en-US" altLang="en-US" dirty="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093AB4C-D5D9-402F-B789-4955973F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12" y="3248422"/>
              <a:ext cx="14478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/>
                <a:t>Manajer</a:t>
              </a:r>
            </a:p>
            <a:p>
              <a:pPr algn="ctr"/>
              <a:r>
                <a:rPr lang="en-US" altLang="en-US"/>
                <a:t>Keuangan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17D627F3-1617-459A-9D4D-725860F2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712" y="3324622"/>
              <a:ext cx="14478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/>
                <a:t>Bank</a:t>
              </a: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BBFADA7-22F2-4E10-A85E-A861765A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112" y="5534422"/>
              <a:ext cx="14478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/>
                <a:t>Pengarang</a:t>
              </a:r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470AA792-3123-4840-827A-3DE954540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512" y="2867422"/>
              <a:ext cx="1905000" cy="1828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dirty="0" err="1"/>
                <a:t>Sistem</a:t>
              </a:r>
              <a:endParaRPr lang="en-US" altLang="en-US" dirty="0"/>
            </a:p>
            <a:p>
              <a:pPr algn="ctr"/>
              <a:r>
                <a:rPr lang="en-US" altLang="en-US" dirty="0" err="1"/>
                <a:t>Pembayaran</a:t>
              </a:r>
              <a:endParaRPr lang="en-US" altLang="en-US" dirty="0"/>
            </a:p>
            <a:p>
              <a:pPr algn="ctr"/>
              <a:r>
                <a:rPr lang="en-US" altLang="en-US" dirty="0" err="1"/>
                <a:t>Royalti</a:t>
              </a:r>
              <a:endParaRPr lang="en-US" altLang="en-US" dirty="0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97991E42-1C74-42B1-8374-3D77356C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725" y="2105422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283DC6C6-49E6-4401-A531-124E99F86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512" y="3477022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70FAFF1E-7608-427F-8D18-D920DBB31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3512" y="3705622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3B2251F0-EE21-4D97-98DD-1A0E0997E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112" y="4696222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E28628B2-2654-456E-8105-4994D4752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6312" y="3477022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E9901BFB-F062-4A04-86A6-701E36C55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2512" y="3781822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96A7316A-F5E0-43C1-8F9C-397C1C9B5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311" y="2257822"/>
              <a:ext cx="2262071" cy="43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err="1"/>
                <a:t>Laporan</a:t>
              </a:r>
              <a:r>
                <a:rPr lang="en-US" altLang="en-US" dirty="0"/>
                <a:t> </a:t>
              </a:r>
              <a:r>
                <a:rPr lang="en-US" altLang="en-US" dirty="0" err="1"/>
                <a:t>penjualan</a:t>
              </a:r>
              <a:endParaRPr lang="en-US" altLang="en-US" dirty="0"/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4EF38D24-C3B5-4A49-9FB3-58725824C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512" y="2943622"/>
              <a:ext cx="1676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Transfer</a:t>
              </a:r>
            </a:p>
          </p:txBody>
        </p:sp>
        <p:sp>
          <p:nvSpPr>
            <p:cNvPr id="26" name="Text Box 17">
              <a:extLst>
                <a:ext uri="{FF2B5EF4-FFF2-40B4-BE49-F238E27FC236}">
                  <a16:creationId xmlns:a16="http://schemas.microsoft.com/office/drawing/2014/main" id="{F84D81B3-F765-4C1D-922E-CA6356318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712" y="3934222"/>
              <a:ext cx="1676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err="1"/>
                <a:t>Bukti</a:t>
              </a:r>
              <a:r>
                <a:rPr lang="en-US" altLang="en-US" dirty="0"/>
                <a:t> transfer</a:t>
              </a:r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B956E8E2-B120-4BB5-927C-EDCDAD121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981" y="2454540"/>
              <a:ext cx="1905000" cy="769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Daftar </a:t>
              </a:r>
              <a:r>
                <a:rPr lang="en-US" altLang="en-US" dirty="0" err="1"/>
                <a:t>rencana</a:t>
              </a:r>
              <a:r>
                <a:rPr lang="en-US" altLang="en-US" dirty="0"/>
                <a:t> </a:t>
              </a:r>
              <a:r>
                <a:rPr lang="en-US" altLang="en-US" dirty="0" err="1"/>
                <a:t>pembayaran</a:t>
              </a:r>
              <a:endParaRPr lang="en-US" altLang="en-US" dirty="0"/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FCBEC6D6-5AA1-4A58-A106-BE7B4A341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912" y="3705622"/>
              <a:ext cx="1676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err="1"/>
                <a:t>Persetujuan</a:t>
              </a:r>
              <a:endParaRPr lang="en-US" altLang="en-US" dirty="0"/>
            </a:p>
          </p:txBody>
        </p:sp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DF66F312-8718-405D-B599-2B1F1E6CA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104" y="4933441"/>
              <a:ext cx="2438399" cy="43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Surat </a:t>
              </a:r>
              <a:r>
                <a:rPr lang="en-US" altLang="en-US" dirty="0" err="1"/>
                <a:t>pemberitahuan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8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19" y="19962"/>
            <a:ext cx="9144000" cy="576064"/>
          </a:xfrm>
        </p:spPr>
        <p:txBody>
          <a:bodyPr/>
          <a:lstStyle/>
          <a:p>
            <a:r>
              <a:rPr lang="en-US" altLang="ko-KR" sz="2800" dirty="0"/>
              <a:t>Data Flow Diagram</a:t>
            </a:r>
            <a:endParaRPr lang="ko-KR" altLang="en-US" sz="2800" dirty="0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66EF20-7C7C-4E2F-8D20-8C4AE0F88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B64D8F-2D68-4E54-95E3-D58BF6BD305A}"/>
              </a:ext>
            </a:extLst>
          </p:cNvPr>
          <p:cNvGrpSpPr/>
          <p:nvPr/>
        </p:nvGrpSpPr>
        <p:grpSpPr>
          <a:xfrm>
            <a:off x="611560" y="699542"/>
            <a:ext cx="8827133" cy="4285434"/>
            <a:chOff x="1524000" y="914400"/>
            <a:chExt cx="7159624" cy="5684838"/>
          </a:xfrm>
        </p:grpSpPr>
        <p:sp>
          <p:nvSpPr>
            <p:cNvPr id="30" name="Text Box 4">
              <a:extLst>
                <a:ext uri="{FF2B5EF4-FFF2-40B4-BE49-F238E27FC236}">
                  <a16:creationId xmlns:a16="http://schemas.microsoft.com/office/drawing/2014/main" id="{CB26C751-9B98-4F48-B0E5-A7C814338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914400"/>
              <a:ext cx="1676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Laporan penjualan</a:t>
              </a: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43314F3-DA33-4E43-9708-F662D8A4E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1295400"/>
              <a:ext cx="1143000" cy="1066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  <a:p>
              <a:pPr algn="ctr"/>
              <a:r>
                <a:rPr lang="en-US" altLang="en-US" sz="1400"/>
                <a:t>Mencatat</a:t>
              </a:r>
            </a:p>
            <a:p>
              <a:pPr algn="ctr"/>
              <a:r>
                <a:rPr lang="en-US" altLang="en-US" sz="1400"/>
                <a:t>buku terjual</a:t>
              </a:r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FF063A34-25F9-46CF-834C-AA05A88A6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2133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FFB77B39-21AC-48C1-8271-EA6C2F54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375" y="914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C212A15A-DDF0-4247-836B-1D78BCAD2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2514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76FFCEC8-A6C7-4FB3-AE2B-0C7A2AE57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239963"/>
              <a:ext cx="1676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Catatan royalti</a:t>
              </a: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BAE52CD7-AD3D-4ACF-A9BC-02E77D13D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1752600"/>
              <a:ext cx="1219200" cy="381000"/>
            </a:xfrm>
            <a:custGeom>
              <a:avLst/>
              <a:gdLst>
                <a:gd name="T0" fmla="*/ 0 w 768"/>
                <a:gd name="T1" fmla="*/ 0 h 240"/>
                <a:gd name="T2" fmla="*/ 576 w 768"/>
                <a:gd name="T3" fmla="*/ 48 h 240"/>
                <a:gd name="T4" fmla="*/ 768 w 768"/>
                <a:gd name="T5" fmla="*/ 24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0" y="0"/>
                  </a:moveTo>
                  <a:cubicBezTo>
                    <a:pt x="224" y="4"/>
                    <a:pt x="448" y="8"/>
                    <a:pt x="576" y="48"/>
                  </a:cubicBezTo>
                  <a:cubicBezTo>
                    <a:pt x="704" y="88"/>
                    <a:pt x="736" y="164"/>
                    <a:pt x="768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0D013C98-FB5B-4848-845C-57196F4A1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752600"/>
              <a:ext cx="1676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Data buku terjual</a:t>
              </a: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22471A52-4D34-4DAE-8CC5-C63C09A8D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514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58F50811-A475-487B-B67B-815EBE4AD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895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1DFFEAAB-4F25-4FA7-B0D8-15C53B5BA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2620963"/>
              <a:ext cx="1676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Jadwal pembayaran</a:t>
              </a:r>
            </a:p>
          </p:txBody>
        </p:sp>
        <p:sp>
          <p:nvSpPr>
            <p:cNvPr id="41" name="Oval 17">
              <a:extLst>
                <a:ext uri="{FF2B5EF4-FFF2-40B4-BE49-F238E27FC236}">
                  <a16:creationId xmlns:a16="http://schemas.microsoft.com/office/drawing/2014/main" id="{1038DFAC-D058-466D-84F7-BAB77A2E3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352800"/>
              <a:ext cx="1295400" cy="1295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2</a:t>
              </a:r>
            </a:p>
            <a:p>
              <a:pPr algn="ctr"/>
              <a:r>
                <a:rPr lang="en-US" altLang="en-US" sz="1400" dirty="0" err="1"/>
                <a:t>Membuat</a:t>
              </a:r>
              <a:endParaRPr lang="en-US" altLang="en-US" sz="1400" dirty="0"/>
            </a:p>
            <a:p>
              <a:pPr algn="ctr"/>
              <a:r>
                <a:rPr lang="en-US" altLang="en-US" sz="1400" dirty="0" err="1"/>
                <a:t>Laporan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royalti</a:t>
              </a:r>
              <a:endParaRPr lang="en-US" altLang="en-US" sz="1400" dirty="0"/>
            </a:p>
            <a:p>
              <a:pPr algn="ctr"/>
              <a:r>
                <a:rPr lang="en-US" altLang="en-US" sz="1400" dirty="0" err="1"/>
                <a:t>Jatuh</a:t>
              </a:r>
              <a:r>
                <a:rPr lang="en-US" altLang="en-US" sz="1400" dirty="0"/>
                <a:t> tempo</a:t>
              </a:r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E5B7EF7D-0DBE-4510-AB2C-72E388EA1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2895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3A3EC886-8D6D-4229-82F4-E41C69C69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2971800"/>
              <a:ext cx="152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Waktu pembayaran</a:t>
              </a: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0E057800-81E6-4C44-9A9F-2EDA96A23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0" y="2525713"/>
              <a:ext cx="1716088" cy="1360487"/>
            </a:xfrm>
            <a:custGeom>
              <a:avLst/>
              <a:gdLst>
                <a:gd name="T0" fmla="*/ 1081 w 1081"/>
                <a:gd name="T1" fmla="*/ 0 h 857"/>
                <a:gd name="T2" fmla="*/ 673 w 1081"/>
                <a:gd name="T3" fmla="*/ 612 h 857"/>
                <a:gd name="T4" fmla="*/ 0 w 1081"/>
                <a:gd name="T5" fmla="*/ 857 h 857"/>
                <a:gd name="T6" fmla="*/ 0 60000 65536"/>
                <a:gd name="T7" fmla="*/ 0 60000 65536"/>
                <a:gd name="T8" fmla="*/ 0 60000 65536"/>
                <a:gd name="T9" fmla="*/ 0 w 1081"/>
                <a:gd name="T10" fmla="*/ 0 h 857"/>
                <a:gd name="T11" fmla="*/ 1081 w 1081"/>
                <a:gd name="T12" fmla="*/ 857 h 8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1" h="857">
                  <a:moveTo>
                    <a:pt x="1081" y="0"/>
                  </a:moveTo>
                  <a:cubicBezTo>
                    <a:pt x="1015" y="102"/>
                    <a:pt x="853" y="469"/>
                    <a:pt x="673" y="612"/>
                  </a:cubicBezTo>
                  <a:cubicBezTo>
                    <a:pt x="493" y="755"/>
                    <a:pt x="140" y="806"/>
                    <a:pt x="0" y="85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Oval 21">
              <a:extLst>
                <a:ext uri="{FF2B5EF4-FFF2-40B4-BE49-F238E27FC236}">
                  <a16:creationId xmlns:a16="http://schemas.microsoft.com/office/drawing/2014/main" id="{E60566FC-AB5A-467E-85D6-4D2EB4348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295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  <a:p>
              <a:pPr algn="ctr"/>
              <a:r>
                <a:rPr lang="en-US" altLang="en-US" sz="1400"/>
                <a:t>Memproses</a:t>
              </a:r>
            </a:p>
            <a:p>
              <a:pPr algn="ctr"/>
              <a:r>
                <a:rPr lang="en-US" altLang="en-US" sz="1400"/>
                <a:t>pembayaran</a:t>
              </a: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1D34080B-B3B5-4EF1-947D-938C99DE6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000" y="2540000"/>
              <a:ext cx="92075" cy="1916113"/>
            </a:xfrm>
            <a:custGeom>
              <a:avLst/>
              <a:gdLst>
                <a:gd name="T0" fmla="*/ 0 w 58"/>
                <a:gd name="T1" fmla="*/ 0 h 1207"/>
                <a:gd name="T2" fmla="*/ 55 w 58"/>
                <a:gd name="T3" fmla="*/ 741 h 1207"/>
                <a:gd name="T4" fmla="*/ 18 w 58"/>
                <a:gd name="T5" fmla="*/ 1207 h 1207"/>
                <a:gd name="T6" fmla="*/ 0 60000 65536"/>
                <a:gd name="T7" fmla="*/ 0 60000 65536"/>
                <a:gd name="T8" fmla="*/ 0 60000 65536"/>
                <a:gd name="T9" fmla="*/ 0 w 58"/>
                <a:gd name="T10" fmla="*/ 0 h 1207"/>
                <a:gd name="T11" fmla="*/ 58 w 58"/>
                <a:gd name="T12" fmla="*/ 1207 h 1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1207">
                  <a:moveTo>
                    <a:pt x="0" y="0"/>
                  </a:moveTo>
                  <a:cubicBezTo>
                    <a:pt x="9" y="123"/>
                    <a:pt x="52" y="540"/>
                    <a:pt x="55" y="741"/>
                  </a:cubicBezTo>
                  <a:cubicBezTo>
                    <a:pt x="58" y="942"/>
                    <a:pt x="26" y="1110"/>
                    <a:pt x="18" y="12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78213C8-40BB-440D-9746-486D54D81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400" y="2514600"/>
              <a:ext cx="76200" cy="2057400"/>
            </a:xfrm>
            <a:custGeom>
              <a:avLst/>
              <a:gdLst>
                <a:gd name="T0" fmla="*/ 0 w 58"/>
                <a:gd name="T1" fmla="*/ 0 h 1207"/>
                <a:gd name="T2" fmla="*/ 55 w 58"/>
                <a:gd name="T3" fmla="*/ 741 h 1207"/>
                <a:gd name="T4" fmla="*/ 18 w 58"/>
                <a:gd name="T5" fmla="*/ 1207 h 1207"/>
                <a:gd name="T6" fmla="*/ 0 60000 65536"/>
                <a:gd name="T7" fmla="*/ 0 60000 65536"/>
                <a:gd name="T8" fmla="*/ 0 60000 65536"/>
                <a:gd name="T9" fmla="*/ 0 w 58"/>
                <a:gd name="T10" fmla="*/ 0 h 1207"/>
                <a:gd name="T11" fmla="*/ 58 w 58"/>
                <a:gd name="T12" fmla="*/ 1207 h 1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1207">
                  <a:moveTo>
                    <a:pt x="0" y="0"/>
                  </a:moveTo>
                  <a:cubicBezTo>
                    <a:pt x="9" y="123"/>
                    <a:pt x="52" y="540"/>
                    <a:pt x="55" y="741"/>
                  </a:cubicBezTo>
                  <a:cubicBezTo>
                    <a:pt x="58" y="942"/>
                    <a:pt x="26" y="1110"/>
                    <a:pt x="18" y="12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Text Box 24">
              <a:extLst>
                <a:ext uri="{FF2B5EF4-FFF2-40B4-BE49-F238E27FC236}">
                  <a16:creationId xmlns:a16="http://schemas.microsoft.com/office/drawing/2014/main" id="{A25F1B63-92FB-4B57-B016-CF8F5565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743200"/>
              <a:ext cx="1676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Royalti terbayar</a:t>
              </a:r>
            </a:p>
          </p:txBody>
        </p:sp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B0F981F1-8F81-49B8-B49D-72AB6C126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352800"/>
              <a:ext cx="1295400" cy="367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 err="1"/>
                <a:t>Royalti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belum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terbayar</a:t>
              </a:r>
              <a:endParaRPr lang="en-US" altLang="en-US" sz="1200" dirty="0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06FF59AC-4D17-4F46-A635-E8F6D90DC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5380038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339C7A23-04F5-442D-94F7-FCBEF2235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5761038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2" name="Text Box 28">
              <a:extLst>
                <a:ext uri="{FF2B5EF4-FFF2-40B4-BE49-F238E27FC236}">
                  <a16:creationId xmlns:a16="http://schemas.microsoft.com/office/drawing/2014/main" id="{C1F383FA-E056-470E-8D49-A33890C32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5486400"/>
              <a:ext cx="1676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Pengarang</a:t>
              </a: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2D3ACFEC-FCF0-4DB9-BF1B-5F23C58E7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989638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926583A5-56FB-4564-9D09-848F8287F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370638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7766767E-B297-4B29-BD90-BB6D5FBEF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6096000"/>
              <a:ext cx="1676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Rekening bank</a:t>
              </a: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0C9A1168-517D-4A24-A73E-E4F2A3399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6218238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33ECEAF8-0BD9-4FBB-894A-F2B8E020B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6599238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B6ED5196-91D4-4652-BA23-84EF58D2E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6324600"/>
              <a:ext cx="1676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Pembayaran</a:t>
              </a:r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6A15CDB1-BDA8-4D26-AF77-46BE910D8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00" y="5819775"/>
              <a:ext cx="304800" cy="406400"/>
            </a:xfrm>
            <a:custGeom>
              <a:avLst/>
              <a:gdLst>
                <a:gd name="T0" fmla="*/ 192 w 192"/>
                <a:gd name="T1" fmla="*/ 0 h 256"/>
                <a:gd name="T2" fmla="*/ 137 w 192"/>
                <a:gd name="T3" fmla="*/ 110 h 256"/>
                <a:gd name="T4" fmla="*/ 0 w 192"/>
                <a:gd name="T5" fmla="*/ 256 h 256"/>
                <a:gd name="T6" fmla="*/ 0 60000 65536"/>
                <a:gd name="T7" fmla="*/ 0 60000 65536"/>
                <a:gd name="T8" fmla="*/ 0 60000 65536"/>
                <a:gd name="T9" fmla="*/ 0 w 192"/>
                <a:gd name="T10" fmla="*/ 0 h 256"/>
                <a:gd name="T11" fmla="*/ 192 w 192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56">
                  <a:moveTo>
                    <a:pt x="192" y="0"/>
                  </a:moveTo>
                  <a:cubicBezTo>
                    <a:pt x="181" y="18"/>
                    <a:pt x="169" y="67"/>
                    <a:pt x="137" y="110"/>
                  </a:cubicBezTo>
                  <a:cubicBezTo>
                    <a:pt x="105" y="153"/>
                    <a:pt x="29" y="226"/>
                    <a:pt x="0" y="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7F719C6A-AAC3-4FB3-A818-0F186AC96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5500688"/>
              <a:ext cx="922338" cy="468312"/>
            </a:xfrm>
            <a:custGeom>
              <a:avLst/>
              <a:gdLst>
                <a:gd name="T0" fmla="*/ 581 w 581"/>
                <a:gd name="T1" fmla="*/ 0 h 295"/>
                <a:gd name="T2" fmla="*/ 334 w 581"/>
                <a:gd name="T3" fmla="*/ 183 h 295"/>
                <a:gd name="T4" fmla="*/ 0 w 581"/>
                <a:gd name="T5" fmla="*/ 295 h 295"/>
                <a:gd name="T6" fmla="*/ 0 60000 65536"/>
                <a:gd name="T7" fmla="*/ 0 60000 65536"/>
                <a:gd name="T8" fmla="*/ 0 60000 65536"/>
                <a:gd name="T9" fmla="*/ 0 w 581"/>
                <a:gd name="T10" fmla="*/ 0 h 295"/>
                <a:gd name="T11" fmla="*/ 581 w 581"/>
                <a:gd name="T12" fmla="*/ 295 h 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1" h="295">
                  <a:moveTo>
                    <a:pt x="581" y="0"/>
                  </a:moveTo>
                  <a:cubicBezTo>
                    <a:pt x="540" y="31"/>
                    <a:pt x="431" y="134"/>
                    <a:pt x="334" y="183"/>
                  </a:cubicBezTo>
                  <a:cubicBezTo>
                    <a:pt x="237" y="232"/>
                    <a:pt x="70" y="272"/>
                    <a:pt x="0" y="29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79B7768E-6707-4389-AF99-B30B42032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313" y="4803775"/>
              <a:ext cx="1944687" cy="552450"/>
            </a:xfrm>
            <a:custGeom>
              <a:avLst/>
              <a:gdLst>
                <a:gd name="T0" fmla="*/ 1225 w 1225"/>
                <a:gd name="T1" fmla="*/ 0 h 348"/>
                <a:gd name="T2" fmla="*/ 704 w 1225"/>
                <a:gd name="T3" fmla="*/ 101 h 348"/>
                <a:gd name="T4" fmla="*/ 338 w 1225"/>
                <a:gd name="T5" fmla="*/ 238 h 348"/>
                <a:gd name="T6" fmla="*/ 0 w 1225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348"/>
                <a:gd name="T14" fmla="*/ 1225 w 1225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348">
                  <a:moveTo>
                    <a:pt x="1225" y="0"/>
                  </a:moveTo>
                  <a:cubicBezTo>
                    <a:pt x="1138" y="17"/>
                    <a:pt x="852" y="61"/>
                    <a:pt x="704" y="101"/>
                  </a:cubicBezTo>
                  <a:cubicBezTo>
                    <a:pt x="556" y="141"/>
                    <a:pt x="455" y="197"/>
                    <a:pt x="338" y="238"/>
                  </a:cubicBezTo>
                  <a:cubicBezTo>
                    <a:pt x="221" y="279"/>
                    <a:pt x="70" y="325"/>
                    <a:pt x="0" y="3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4E2C6EEE-D261-4DCD-9BD9-3BBFE7E70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5105400"/>
              <a:ext cx="950913" cy="874713"/>
            </a:xfrm>
            <a:custGeom>
              <a:avLst/>
              <a:gdLst>
                <a:gd name="T0" fmla="*/ 0 w 599"/>
                <a:gd name="T1" fmla="*/ 0 h 551"/>
                <a:gd name="T2" fmla="*/ 379 w 599"/>
                <a:gd name="T3" fmla="*/ 249 h 551"/>
                <a:gd name="T4" fmla="*/ 599 w 599"/>
                <a:gd name="T5" fmla="*/ 551 h 551"/>
                <a:gd name="T6" fmla="*/ 0 60000 65536"/>
                <a:gd name="T7" fmla="*/ 0 60000 65536"/>
                <a:gd name="T8" fmla="*/ 0 60000 65536"/>
                <a:gd name="T9" fmla="*/ 0 w 599"/>
                <a:gd name="T10" fmla="*/ 0 h 551"/>
                <a:gd name="T11" fmla="*/ 599 w 599"/>
                <a:gd name="T12" fmla="*/ 551 h 5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9" h="551">
                  <a:moveTo>
                    <a:pt x="0" y="0"/>
                  </a:moveTo>
                  <a:cubicBezTo>
                    <a:pt x="63" y="42"/>
                    <a:pt x="279" y="157"/>
                    <a:pt x="379" y="249"/>
                  </a:cubicBezTo>
                  <a:cubicBezTo>
                    <a:pt x="479" y="341"/>
                    <a:pt x="553" y="488"/>
                    <a:pt x="599" y="5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Text Box 39">
              <a:extLst>
                <a:ext uri="{FF2B5EF4-FFF2-40B4-BE49-F238E27FC236}">
                  <a16:creationId xmlns:a16="http://schemas.microsoft.com/office/drawing/2014/main" id="{DD821E53-6161-4BF7-BFA6-1092A4869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3399" y="5363369"/>
              <a:ext cx="1676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Surat </a:t>
              </a:r>
              <a:r>
                <a:rPr lang="en-US" altLang="en-US" sz="1200" dirty="0" err="1"/>
                <a:t>pemberitahuan</a:t>
              </a:r>
              <a:endParaRPr lang="en-US" altLang="en-US" sz="1200" dirty="0"/>
            </a:p>
          </p:txBody>
        </p:sp>
        <p:sp>
          <p:nvSpPr>
            <p:cNvPr id="64" name="Text Box 40">
              <a:extLst>
                <a:ext uri="{FF2B5EF4-FFF2-40B4-BE49-F238E27FC236}">
                  <a16:creationId xmlns:a16="http://schemas.microsoft.com/office/drawing/2014/main" id="{0DFEB1C9-E72E-40A7-978F-C9B2CDC4B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588" y="3276600"/>
              <a:ext cx="8382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Royalti belum terbayar</a:t>
              </a:r>
            </a:p>
          </p:txBody>
        </p:sp>
        <p:sp>
          <p:nvSpPr>
            <p:cNvPr id="65" name="Text Box 41">
              <a:extLst>
                <a:ext uri="{FF2B5EF4-FFF2-40B4-BE49-F238E27FC236}">
                  <a16:creationId xmlns:a16="http://schemas.microsoft.com/office/drawing/2014/main" id="{CC3D04A4-7C90-49D5-94C1-C1949806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199" y="4651376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Data </a:t>
              </a:r>
              <a:r>
                <a:rPr lang="en-US" altLang="en-US" sz="1200" dirty="0" err="1"/>
                <a:t>pengarang</a:t>
              </a:r>
              <a:endParaRPr lang="en-US" altLang="en-US" sz="1200" dirty="0"/>
            </a:p>
          </p:txBody>
        </p:sp>
        <p:sp>
          <p:nvSpPr>
            <p:cNvPr id="66" name="Text Box 42">
              <a:extLst>
                <a:ext uri="{FF2B5EF4-FFF2-40B4-BE49-F238E27FC236}">
                  <a16:creationId xmlns:a16="http://schemas.microsoft.com/office/drawing/2014/main" id="{1657BEA3-E8E5-4B50-94E6-182CDF23F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382" y="5215732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 err="1"/>
                <a:t>Nomor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rekening</a:t>
              </a:r>
              <a:endParaRPr lang="en-US" altLang="en-US" sz="1200" dirty="0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E987C034-7B66-477E-97F8-0BDAF1201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263" y="4411663"/>
              <a:ext cx="1670050" cy="323850"/>
            </a:xfrm>
            <a:custGeom>
              <a:avLst/>
              <a:gdLst>
                <a:gd name="T0" fmla="*/ 1052 w 1052"/>
                <a:gd name="T1" fmla="*/ 183 h 204"/>
                <a:gd name="T2" fmla="*/ 540 w 1052"/>
                <a:gd name="T3" fmla="*/ 174 h 204"/>
                <a:gd name="T4" fmla="*/ 0 w 1052"/>
                <a:gd name="T5" fmla="*/ 0 h 204"/>
                <a:gd name="T6" fmla="*/ 0 60000 65536"/>
                <a:gd name="T7" fmla="*/ 0 60000 65536"/>
                <a:gd name="T8" fmla="*/ 0 60000 65536"/>
                <a:gd name="T9" fmla="*/ 0 w 1052"/>
                <a:gd name="T10" fmla="*/ 0 h 204"/>
                <a:gd name="T11" fmla="*/ 1052 w 1052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2" h="204">
                  <a:moveTo>
                    <a:pt x="1052" y="183"/>
                  </a:moveTo>
                  <a:cubicBezTo>
                    <a:pt x="965" y="183"/>
                    <a:pt x="715" y="204"/>
                    <a:pt x="540" y="174"/>
                  </a:cubicBezTo>
                  <a:cubicBezTo>
                    <a:pt x="365" y="144"/>
                    <a:pt x="112" y="3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" name="Text Box 44">
              <a:extLst>
                <a:ext uri="{FF2B5EF4-FFF2-40B4-BE49-F238E27FC236}">
                  <a16:creationId xmlns:a16="http://schemas.microsoft.com/office/drawing/2014/main" id="{8FD632CF-ECA9-45B7-95C9-2186BC866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4114800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Ringkasan royalti</a:t>
              </a:r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725DC58F-4668-4FB8-8E28-4DFE3448C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4572000"/>
              <a:ext cx="1270000" cy="406400"/>
            </a:xfrm>
            <a:custGeom>
              <a:avLst/>
              <a:gdLst>
                <a:gd name="T0" fmla="*/ 192 w 192"/>
                <a:gd name="T1" fmla="*/ 0 h 256"/>
                <a:gd name="T2" fmla="*/ 137 w 192"/>
                <a:gd name="T3" fmla="*/ 110 h 256"/>
                <a:gd name="T4" fmla="*/ 0 w 192"/>
                <a:gd name="T5" fmla="*/ 256 h 256"/>
                <a:gd name="T6" fmla="*/ 0 60000 65536"/>
                <a:gd name="T7" fmla="*/ 0 60000 65536"/>
                <a:gd name="T8" fmla="*/ 0 60000 65536"/>
                <a:gd name="T9" fmla="*/ 0 w 192"/>
                <a:gd name="T10" fmla="*/ 0 h 256"/>
                <a:gd name="T11" fmla="*/ 192 w 192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56">
                  <a:moveTo>
                    <a:pt x="192" y="0"/>
                  </a:moveTo>
                  <a:cubicBezTo>
                    <a:pt x="181" y="18"/>
                    <a:pt x="169" y="67"/>
                    <a:pt x="137" y="110"/>
                  </a:cubicBezTo>
                  <a:cubicBezTo>
                    <a:pt x="105" y="153"/>
                    <a:pt x="29" y="226"/>
                    <a:pt x="0" y="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027C42B3-7AB9-421B-91A2-E13280251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9025" y="4203700"/>
              <a:ext cx="1219200" cy="571500"/>
            </a:xfrm>
            <a:custGeom>
              <a:avLst/>
              <a:gdLst>
                <a:gd name="T0" fmla="*/ 768 w 768"/>
                <a:gd name="T1" fmla="*/ 13 h 360"/>
                <a:gd name="T2" fmla="*/ 402 w 768"/>
                <a:gd name="T3" fmla="*/ 58 h 360"/>
                <a:gd name="T4" fmla="*/ 0 w 768"/>
                <a:gd name="T5" fmla="*/ 360 h 360"/>
                <a:gd name="T6" fmla="*/ 0 60000 65536"/>
                <a:gd name="T7" fmla="*/ 0 60000 65536"/>
                <a:gd name="T8" fmla="*/ 0 60000 65536"/>
                <a:gd name="T9" fmla="*/ 0 w 768"/>
                <a:gd name="T10" fmla="*/ 0 h 360"/>
                <a:gd name="T11" fmla="*/ 768 w 768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60">
                  <a:moveTo>
                    <a:pt x="768" y="13"/>
                  </a:moveTo>
                  <a:cubicBezTo>
                    <a:pt x="707" y="20"/>
                    <a:pt x="530" y="0"/>
                    <a:pt x="402" y="58"/>
                  </a:cubicBezTo>
                  <a:cubicBezTo>
                    <a:pt x="274" y="116"/>
                    <a:pt x="84" y="297"/>
                    <a:pt x="0" y="3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" name="Text Box 47">
              <a:extLst>
                <a:ext uri="{FF2B5EF4-FFF2-40B4-BE49-F238E27FC236}">
                  <a16:creationId xmlns:a16="http://schemas.microsoft.com/office/drawing/2014/main" id="{77FD8C60-DC01-47FB-A692-6FDC4B34C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343400"/>
              <a:ext cx="1676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Transfer</a:t>
              </a:r>
            </a:p>
          </p:txBody>
        </p:sp>
        <p:sp>
          <p:nvSpPr>
            <p:cNvPr id="72" name="Text Box 48">
              <a:extLst>
                <a:ext uri="{FF2B5EF4-FFF2-40B4-BE49-F238E27FC236}">
                  <a16:creationId xmlns:a16="http://schemas.microsoft.com/office/drawing/2014/main" id="{4ADE6B19-AB7A-416D-B13C-9067876C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7224" y="4709320"/>
              <a:ext cx="1676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 err="1"/>
                <a:t>Bukti</a:t>
              </a:r>
              <a:r>
                <a:rPr lang="en-US" altLang="en-US" sz="1200" dirty="0"/>
                <a:t> transfer</a:t>
              </a:r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6B93FF2F-7237-4083-8146-6715C9389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974975"/>
              <a:ext cx="1633538" cy="1597025"/>
            </a:xfrm>
            <a:custGeom>
              <a:avLst/>
              <a:gdLst>
                <a:gd name="T0" fmla="*/ 1029 w 1029"/>
                <a:gd name="T1" fmla="*/ 0 h 1006"/>
                <a:gd name="T2" fmla="*/ 325 w 1029"/>
                <a:gd name="T3" fmla="*/ 375 h 1006"/>
                <a:gd name="T4" fmla="*/ 0 w 1029"/>
                <a:gd name="T5" fmla="*/ 1006 h 1006"/>
                <a:gd name="T6" fmla="*/ 0 60000 65536"/>
                <a:gd name="T7" fmla="*/ 0 60000 65536"/>
                <a:gd name="T8" fmla="*/ 0 60000 65536"/>
                <a:gd name="T9" fmla="*/ 0 w 1029"/>
                <a:gd name="T10" fmla="*/ 0 h 1006"/>
                <a:gd name="T11" fmla="*/ 1029 w 1029"/>
                <a:gd name="T12" fmla="*/ 1006 h 1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9" h="1006">
                  <a:moveTo>
                    <a:pt x="1029" y="0"/>
                  </a:moveTo>
                  <a:cubicBezTo>
                    <a:pt x="912" y="62"/>
                    <a:pt x="497" y="207"/>
                    <a:pt x="325" y="375"/>
                  </a:cubicBezTo>
                  <a:cubicBezTo>
                    <a:pt x="153" y="543"/>
                    <a:pt x="68" y="875"/>
                    <a:pt x="0" y="10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D8EBD2E8-4D90-4754-92F9-DF8D08FAB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425" y="3251200"/>
              <a:ext cx="1727200" cy="1379538"/>
            </a:xfrm>
            <a:custGeom>
              <a:avLst/>
              <a:gdLst>
                <a:gd name="T0" fmla="*/ 1088 w 1088"/>
                <a:gd name="T1" fmla="*/ 0 h 869"/>
                <a:gd name="T2" fmla="*/ 704 w 1088"/>
                <a:gd name="T3" fmla="*/ 357 h 869"/>
                <a:gd name="T4" fmla="*/ 0 w 1088"/>
                <a:gd name="T5" fmla="*/ 869 h 869"/>
                <a:gd name="T6" fmla="*/ 0 60000 65536"/>
                <a:gd name="T7" fmla="*/ 0 60000 65536"/>
                <a:gd name="T8" fmla="*/ 0 60000 65536"/>
                <a:gd name="T9" fmla="*/ 0 w 1088"/>
                <a:gd name="T10" fmla="*/ 0 h 869"/>
                <a:gd name="T11" fmla="*/ 1088 w 1088"/>
                <a:gd name="T12" fmla="*/ 869 h 8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869">
                  <a:moveTo>
                    <a:pt x="1088" y="0"/>
                  </a:moveTo>
                  <a:cubicBezTo>
                    <a:pt x="1022" y="60"/>
                    <a:pt x="885" y="212"/>
                    <a:pt x="704" y="357"/>
                  </a:cubicBezTo>
                  <a:cubicBezTo>
                    <a:pt x="523" y="502"/>
                    <a:pt x="147" y="762"/>
                    <a:pt x="0" y="86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Text Box 51">
              <a:extLst>
                <a:ext uri="{FF2B5EF4-FFF2-40B4-BE49-F238E27FC236}">
                  <a16:creationId xmlns:a16="http://schemas.microsoft.com/office/drawing/2014/main" id="{B930F7F1-3F2A-4D1B-A798-70741209A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2004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Daftar rencana pembayaran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2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80389" y="2493163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80389" y="2999574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04300" y="113958"/>
            <a:ext cx="9144000" cy="576064"/>
          </a:xfrm>
        </p:spPr>
        <p:txBody>
          <a:bodyPr/>
          <a:lstStyle/>
          <a:p>
            <a:r>
              <a:rPr lang="en-US" altLang="ko-KR" dirty="0"/>
              <a:t>Distributed vs Centralized Database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9936" y="1191335"/>
            <a:ext cx="9144000" cy="390476"/>
          </a:xfrm>
        </p:spPr>
        <p:txBody>
          <a:bodyPr/>
          <a:lstStyle/>
          <a:p>
            <a:pPr lvl="0"/>
            <a:r>
              <a:rPr lang="en-US" altLang="ko-KR" sz="3600" dirty="0"/>
              <a:t>PRO				CONS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7794" y="2537774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8791" y="2996807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4" y="2026498"/>
            <a:ext cx="337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Software Cost and Complexity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5233" y="254798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Processing Overhead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9205" y="304623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Data Integrity Exposure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1750" y="2024277"/>
            <a:ext cx="3397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Increased Reliability / Availability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2547988"/>
            <a:ext cx="331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Local control over data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568" y="3049252"/>
            <a:ext cx="338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Modular Growth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F7906-01EE-4CFC-A861-46D43B9206D5}"/>
              </a:ext>
            </a:extLst>
          </p:cNvPr>
          <p:cNvSpPr/>
          <p:nvPr/>
        </p:nvSpPr>
        <p:spPr>
          <a:xfrm>
            <a:off x="672791" y="3469770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872AF4-EE6C-4D7C-A076-EE4477F0CD97}"/>
              </a:ext>
            </a:extLst>
          </p:cNvPr>
          <p:cNvSpPr txBox="1"/>
          <p:nvPr/>
        </p:nvSpPr>
        <p:spPr>
          <a:xfrm>
            <a:off x="667568" y="3522215"/>
            <a:ext cx="370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Lower Communication Cost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08074-7191-4EDF-9EFA-37F97E23310F}"/>
              </a:ext>
            </a:extLst>
          </p:cNvPr>
          <p:cNvSpPr/>
          <p:nvPr/>
        </p:nvSpPr>
        <p:spPr>
          <a:xfrm>
            <a:off x="683568" y="3964294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0AC95-6D85-4E20-BD87-27FDDFCF0518}"/>
              </a:ext>
            </a:extLst>
          </p:cNvPr>
          <p:cNvSpPr txBox="1"/>
          <p:nvPr/>
        </p:nvSpPr>
        <p:spPr>
          <a:xfrm>
            <a:off x="678345" y="4016739"/>
            <a:ext cx="338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Faster Response for certain Queries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F40207-0E81-4ADB-B3C4-128BEC2AAB36}"/>
              </a:ext>
            </a:extLst>
          </p:cNvPr>
          <p:cNvSpPr/>
          <p:nvPr/>
        </p:nvSpPr>
        <p:spPr>
          <a:xfrm>
            <a:off x="4864710" y="3487711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84DD35-4669-49D0-9C37-5BABC5A06685}"/>
              </a:ext>
            </a:extLst>
          </p:cNvPr>
          <p:cNvSpPr txBox="1"/>
          <p:nvPr/>
        </p:nvSpPr>
        <p:spPr>
          <a:xfrm>
            <a:off x="5073526" y="3534368"/>
            <a:ext cx="370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Slower Response for Certain Queries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0216C0-1122-42E6-97B2-A302EA993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97961" y="1609765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Centralized Database System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289568-F3B0-42C0-BB87-C51814A98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1" y="707814"/>
            <a:ext cx="5861475" cy="37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25702" y="1609765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Distributed Database System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15A905-C61C-4C3C-92D0-BCBF8A8A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84827"/>
            <a:ext cx="4880750" cy="37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97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434" y="1609765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Centralized </a:t>
            </a:r>
          </a:p>
          <a:p>
            <a:pPr marL="0" indent="0" algn="r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Database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E61C2-D979-463D-A91F-3E175C6277BB}"/>
              </a:ext>
            </a:extLst>
          </p:cNvPr>
          <p:cNvSpPr/>
          <p:nvPr/>
        </p:nvSpPr>
        <p:spPr>
          <a:xfrm>
            <a:off x="168173" y="309592"/>
            <a:ext cx="64528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Run on a single computer system and do not interact with other computer systems</a:t>
            </a:r>
          </a:p>
          <a:p>
            <a:pPr algn="just"/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General-purpose computer system: one to a few CPUs</a:t>
            </a:r>
          </a:p>
          <a:p>
            <a:pPr marL="271463" algn="just"/>
            <a:r>
              <a:rPr lang="en-US" altLang="en-US" dirty="0"/>
              <a:t>and a number of device controllers that are connected through a common bus that provides access to shared memory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Single-user system (e.g., personal computer or workstation) : desk-top unit, single user, usually has only one CPU  </a:t>
            </a:r>
          </a:p>
          <a:p>
            <a:pPr marL="271463" algn="just"/>
            <a:r>
              <a:rPr lang="en-US" altLang="en-US" dirty="0"/>
              <a:t>and one or two hard disks; the OS may support only one </a:t>
            </a:r>
          </a:p>
          <a:p>
            <a:pPr marL="271463" algn="just"/>
            <a:r>
              <a:rPr lang="en-US" altLang="en-US" dirty="0"/>
              <a:t>user</a:t>
            </a:r>
          </a:p>
          <a:p>
            <a:pPr algn="just"/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Multi-user system: more disks, more memory, multiple CPUs, and a multi-user OS. Serve a large number of users who are connected to the system vie terminals. Often called </a:t>
            </a:r>
            <a:r>
              <a:rPr lang="en-US" altLang="en-US" i="1" dirty="0"/>
              <a:t>server </a:t>
            </a:r>
            <a:r>
              <a:rPr lang="en-US" altLang="en-US" dirty="0"/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135161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4" y="0"/>
            <a:ext cx="209668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49542" y="1609765"/>
            <a:ext cx="2198922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 </a:t>
            </a:r>
            <a:r>
              <a:rPr lang="en-US" altLang="ko-KR" sz="2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Environtment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D2A89-F61A-4672-8355-0E8021CBCDFF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0" y="699542"/>
            <a:ext cx="57340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434" y="1609765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Client-Server Systems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8" name="Picture 27">
            <a:extLst>
              <a:ext uri="{FF2B5EF4-FFF2-40B4-BE49-F238E27FC236}">
                <a16:creationId xmlns:a16="http://schemas.microsoft.com/office/drawing/2014/main" id="{DDB89DC3-61EC-47B4-AC04-3F0C1E740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2" y="2427734"/>
            <a:ext cx="635176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1353DA-99C5-4A1A-B3CD-4A45DC6AFD46}"/>
              </a:ext>
            </a:extLst>
          </p:cNvPr>
          <p:cNvSpPr/>
          <p:nvPr/>
        </p:nvSpPr>
        <p:spPr>
          <a:xfrm>
            <a:off x="163032" y="1134224"/>
            <a:ext cx="654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Server systems satisfy requests generated at </a:t>
            </a:r>
            <a:r>
              <a:rPr lang="en-US" altLang="en-US" i="1" dirty="0"/>
              <a:t>m</a:t>
            </a:r>
            <a:r>
              <a:rPr lang="en-US" altLang="en-US" dirty="0"/>
              <a:t> client systems, whose general structure is shown below:</a:t>
            </a:r>
          </a:p>
        </p:txBody>
      </p:sp>
    </p:spTree>
    <p:extLst>
      <p:ext uri="{BB962C8B-B14F-4D97-AF65-F5344CB8AC3E}">
        <p14:creationId xmlns:p14="http://schemas.microsoft.com/office/powerpoint/2010/main" val="2514094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434" y="1609765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Client-Server Systems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1353DA-99C5-4A1A-B3CD-4A45DC6AFD46}"/>
              </a:ext>
            </a:extLst>
          </p:cNvPr>
          <p:cNvSpPr/>
          <p:nvPr/>
        </p:nvSpPr>
        <p:spPr>
          <a:xfrm>
            <a:off x="215516" y="177378"/>
            <a:ext cx="64355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/>
              <a:t>Database functionality can be divided into:</a:t>
            </a:r>
          </a:p>
          <a:p>
            <a:pPr lvl="1" algn="just"/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Back-end</a:t>
            </a:r>
            <a:r>
              <a:rPr lang="en-US" altLang="en-US" dirty="0">
                <a:ea typeface="ＭＳ Ｐゴシック" panose="020B0600070205080204" pitchFamily="34" charset="-128"/>
              </a:rPr>
              <a:t>: manages access structures, query evaluation and optimization, concurrency control and recovery.</a:t>
            </a:r>
          </a:p>
          <a:p>
            <a:pPr lvl="1" algn="just"/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Front-end</a:t>
            </a:r>
            <a:r>
              <a:rPr lang="en-US" altLang="en-US" dirty="0">
                <a:ea typeface="ＭＳ Ｐゴシック" panose="020B0600070205080204" pitchFamily="34" charset="-128"/>
              </a:rPr>
              <a:t>: consists of tools such as </a:t>
            </a:r>
            <a:r>
              <a:rPr lang="en-US" altLang="en-US" i="1" dirty="0">
                <a:ea typeface="ＭＳ Ｐゴシック" panose="020B0600070205080204" pitchFamily="34" charset="-128"/>
              </a:rPr>
              <a:t>forms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report-writers</a:t>
            </a:r>
            <a:r>
              <a:rPr lang="en-US" altLang="en-US" dirty="0">
                <a:ea typeface="ＭＳ Ｐゴシック" panose="020B0600070205080204" pitchFamily="34" charset="-128"/>
              </a:rPr>
              <a:t>, and graphical user interface facilities.</a:t>
            </a:r>
          </a:p>
          <a:p>
            <a:pPr algn="just"/>
            <a:r>
              <a:rPr lang="en-US" altLang="en-US" dirty="0"/>
              <a:t>The interface between the front-end and the back-end is thro-ugh SQL or through an application program interface.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9544BE85-4710-412F-BF8E-96443D61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00168"/>
            <a:ext cx="5353872" cy="237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670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434" y="1609765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Parallel 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Database 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Architectures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1353DA-99C5-4A1A-B3CD-4A45DC6AFD46}"/>
              </a:ext>
            </a:extLst>
          </p:cNvPr>
          <p:cNvSpPr/>
          <p:nvPr/>
        </p:nvSpPr>
        <p:spPr>
          <a:xfrm>
            <a:off x="215517" y="177378"/>
            <a:ext cx="5995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Shared memory</a:t>
            </a:r>
            <a:r>
              <a:rPr lang="en-US" altLang="en-US" dirty="0"/>
              <a:t> -- processors share a common memory</a:t>
            </a:r>
          </a:p>
          <a:p>
            <a:r>
              <a:rPr lang="en-US" altLang="en-US" b="1" dirty="0"/>
              <a:t>Shared disk</a:t>
            </a:r>
            <a:r>
              <a:rPr lang="en-US" altLang="en-US" dirty="0"/>
              <a:t> -- processors share a common disk</a:t>
            </a:r>
          </a:p>
          <a:p>
            <a:r>
              <a:rPr lang="en-US" altLang="en-US" b="1" dirty="0"/>
              <a:t>Shared nothing</a:t>
            </a:r>
            <a:r>
              <a:rPr lang="en-US" altLang="en-US" dirty="0"/>
              <a:t> -- processors share neither a common memory nor common disk</a:t>
            </a:r>
          </a:p>
          <a:p>
            <a:r>
              <a:rPr lang="en-US" altLang="en-US" b="1" dirty="0"/>
              <a:t>Hierarchical</a:t>
            </a:r>
            <a:r>
              <a:rPr lang="en-US" altLang="en-US" dirty="0"/>
              <a:t> -- hybrid of the above architectures</a:t>
            </a:r>
          </a:p>
          <a:p>
            <a:pPr algn="just"/>
            <a:r>
              <a:rPr lang="en-US" altLang="en-US" dirty="0"/>
              <a:t>.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9A336884-77D3-44AA-932C-F350B09E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1" y="1609765"/>
            <a:ext cx="5692088" cy="324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92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434" y="1609765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Distributed 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Systems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1353DA-99C5-4A1A-B3CD-4A45DC6AFD46}"/>
              </a:ext>
            </a:extLst>
          </p:cNvPr>
          <p:cNvSpPr/>
          <p:nvPr/>
        </p:nvSpPr>
        <p:spPr>
          <a:xfrm>
            <a:off x="215516" y="177378"/>
            <a:ext cx="6175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Data spread over multiple machines (also referred to as </a:t>
            </a:r>
            <a:r>
              <a:rPr lang="en-US" altLang="en-US" b="1" dirty="0">
                <a:solidFill>
                  <a:srgbClr val="000099"/>
                </a:solidFill>
              </a:rPr>
              <a:t>sites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0099"/>
                </a:solidFill>
              </a:rPr>
              <a:t>nodes</a:t>
            </a:r>
            <a:r>
              <a:rPr lang="en-US" alt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Network interconnects the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Data shared by users on multiple machines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05CB3E-3C09-4031-8C08-E902F00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50" y="1609766"/>
            <a:ext cx="5090294" cy="326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756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FF8DD7-7FC2-4408-AC51-BBB80546F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QUIZ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9D7E6F-8A9F-4CEB-9057-3B62E0C3D2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INDIVIDUAL QUIZ</a:t>
            </a:r>
          </a:p>
        </p:txBody>
      </p:sp>
    </p:spTree>
    <p:extLst>
      <p:ext uri="{BB962C8B-B14F-4D97-AF65-F5344CB8AC3E}">
        <p14:creationId xmlns:p14="http://schemas.microsoft.com/office/powerpoint/2010/main" val="2680310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7"/>
            <a:ext cx="8712968" cy="4939639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33613" y="0"/>
            <a:ext cx="168446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7033614" y="1609765"/>
            <a:ext cx="1650226" cy="20495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Design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Steps Of Database Project 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6" name="TextBox 75">
            <a:extLst>
              <a:ext uri="{FF2B5EF4-FFF2-40B4-BE49-F238E27FC236}">
                <a16:creationId xmlns:a16="http://schemas.microsoft.com/office/drawing/2014/main" id="{C4DAE828-C3AE-4334-A627-0C300B4FC524}"/>
              </a:ext>
            </a:extLst>
          </p:cNvPr>
          <p:cNvSpPr txBox="1"/>
          <p:nvPr/>
        </p:nvSpPr>
        <p:spPr>
          <a:xfrm>
            <a:off x="1127176" y="364720"/>
            <a:ext cx="34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675354-C16A-4678-B6EF-0F94ACCF9234}"/>
              </a:ext>
            </a:extLst>
          </p:cNvPr>
          <p:cNvSpPr/>
          <p:nvPr/>
        </p:nvSpPr>
        <p:spPr>
          <a:xfrm>
            <a:off x="215516" y="177378"/>
            <a:ext cx="6818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/>
              <a:t>Quiz Time 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en-US" sz="2400" dirty="0"/>
              <a:t>Define a database model ( </a:t>
            </a:r>
            <a:r>
              <a:rPr lang="en-US" altLang="en-US" sz="2400" dirty="0" err="1"/>
              <a:t>chen</a:t>
            </a:r>
            <a:r>
              <a:rPr lang="en-US" altLang="en-US" sz="2400" dirty="0"/>
              <a:t> / crow’s foot ) based on case studies below (choose one 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Academic System Information </a:t>
            </a:r>
          </a:p>
          <a:p>
            <a:pPr marL="801688" lvl="1" algn="just"/>
            <a:r>
              <a:rPr lang="en-US" altLang="en-US" sz="2400" dirty="0"/>
              <a:t>( Student, courses, Lecturer, course schedule 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E-Commerce </a:t>
            </a:r>
          </a:p>
          <a:p>
            <a:pPr marL="801688" lvl="1" algn="just"/>
            <a:r>
              <a:rPr lang="en-US" altLang="en-US" sz="2400" dirty="0"/>
              <a:t>( User, Seller, items, transaction )</a:t>
            </a:r>
          </a:p>
          <a:p>
            <a:pPr marL="0" lvl="1" algn="just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022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Why Use Database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45771" y="172246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96866" y="319541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5290" y="1519355"/>
            <a:ext cx="2664296" cy="835939"/>
            <a:chOff x="443864" y="3351318"/>
            <a:chExt cx="2059657" cy="835939"/>
          </a:xfrm>
        </p:grpSpPr>
        <p:sp>
          <p:nvSpPr>
            <p:cNvPr id="12" name="TextBox 11"/>
            <p:cNvSpPr txBox="1"/>
            <p:nvPr/>
          </p:nvSpPr>
          <p:spPr>
            <a:xfrm>
              <a:off x="443864" y="3664037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Optimizes data management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Transform data to information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3864" y="3351318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Purpose of Database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8347" y="3010290"/>
            <a:ext cx="4126428" cy="1499224"/>
            <a:chOff x="502390" y="3326143"/>
            <a:chExt cx="2427940" cy="1499224"/>
          </a:xfrm>
        </p:grpSpPr>
        <p:sp>
          <p:nvSpPr>
            <p:cNvPr id="15" name="TextBox 14"/>
            <p:cNvSpPr txBox="1"/>
            <p:nvPr/>
          </p:nvSpPr>
          <p:spPr>
            <a:xfrm>
              <a:off x="512359" y="3655816"/>
              <a:ext cx="241797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Defines the database’s expected use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Avoid data redundancy &amp; ensure data integrity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Poorly designed database generates errors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390" y="3326143"/>
              <a:ext cx="22489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Importance of Database Design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4843221" y="25565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469792" y="2241327"/>
            <a:ext cx="3739727" cy="2165640"/>
            <a:chOff x="803639" y="3362835"/>
            <a:chExt cx="2653436" cy="2165640"/>
          </a:xfrm>
        </p:grpSpPr>
        <p:sp>
          <p:nvSpPr>
            <p:cNvPr id="24" name="TextBox 23"/>
            <p:cNvSpPr txBox="1"/>
            <p:nvPr/>
          </p:nvSpPr>
          <p:spPr>
            <a:xfrm>
              <a:off x="826426" y="3712593"/>
              <a:ext cx="263064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Stores data and related data entry forms,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report definitions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Hides the complexities of relational database model from the user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Enforces data integrity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Implements data security management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39" y="3362835"/>
              <a:ext cx="263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Functions of DBMS/Database System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2367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1" y="3277021"/>
            <a:ext cx="64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2716" y="262607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9F7A636-E8A9-4B15-9B77-8633ACBC0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A304E-5E6E-4BA1-9022-191B90FA3D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How to Develop Database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95334" y="20603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03996" y="2197534"/>
            <a:ext cx="4365237" cy="1826625"/>
            <a:chOff x="210636" y="3262363"/>
            <a:chExt cx="3374584" cy="1826625"/>
          </a:xfrm>
        </p:grpSpPr>
        <p:sp>
          <p:nvSpPr>
            <p:cNvPr id="12" name="TextBox 11"/>
            <p:cNvSpPr txBox="1"/>
            <p:nvPr/>
          </p:nvSpPr>
          <p:spPr>
            <a:xfrm>
              <a:off x="306854" y="3488550"/>
              <a:ext cx="327836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 fontAlgn="auto"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Assess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Goal of the organization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Database environment 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Identify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Database needs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User needs and characteristics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Database system requirements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0636" y="3262363"/>
              <a:ext cx="2059657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80000"/>
                </a:lnSpc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Planning &amp; Analysis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4689177" y="138575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98809" y="1382541"/>
            <a:ext cx="3709572" cy="1006577"/>
            <a:chOff x="753275" y="2504049"/>
            <a:chExt cx="2632040" cy="1006577"/>
          </a:xfrm>
        </p:grpSpPr>
        <p:sp>
          <p:nvSpPr>
            <p:cNvPr id="24" name="TextBox 23"/>
            <p:cNvSpPr txBox="1"/>
            <p:nvPr/>
          </p:nvSpPr>
          <p:spPr>
            <a:xfrm>
              <a:off x="754666" y="2771962"/>
              <a:ext cx="26306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From conceptual design to a detailed system specification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275" y="2504049"/>
              <a:ext cx="2630649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80000"/>
                </a:lnSpc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95334" y="212901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1" y="3277021"/>
            <a:ext cx="64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447" y="146599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9F7A636-E8A9-4B15-9B77-8633ACBC0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A304E-5E6E-4BA1-9022-191B90FA3D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EED08D-68A7-4B32-BC53-10D3A74DFFC1}"/>
              </a:ext>
            </a:extLst>
          </p:cNvPr>
          <p:cNvSpPr/>
          <p:nvPr/>
        </p:nvSpPr>
        <p:spPr>
          <a:xfrm>
            <a:off x="4666099" y="256507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64CE1D-8BE3-4F8D-92E2-76B26445A6FE}"/>
              </a:ext>
            </a:extLst>
          </p:cNvPr>
          <p:cNvGrpSpPr/>
          <p:nvPr/>
        </p:nvGrpSpPr>
        <p:grpSpPr>
          <a:xfrm>
            <a:off x="5283359" y="2571750"/>
            <a:ext cx="3723195" cy="589132"/>
            <a:chOff x="743609" y="2490607"/>
            <a:chExt cx="2641706" cy="5891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3ACE7-BB05-4EE6-A043-FD2B77239F2C}"/>
                </a:ext>
              </a:extLst>
            </p:cNvPr>
            <p:cNvSpPr txBox="1"/>
            <p:nvPr/>
          </p:nvSpPr>
          <p:spPr>
            <a:xfrm>
              <a:off x="754666" y="2771962"/>
              <a:ext cx="2630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Create the database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6B87E8-969F-47A1-BF35-A0012C0CECFA}"/>
                </a:ext>
              </a:extLst>
            </p:cNvPr>
            <p:cNvSpPr txBox="1"/>
            <p:nvPr/>
          </p:nvSpPr>
          <p:spPr>
            <a:xfrm>
              <a:off x="743609" y="2490607"/>
              <a:ext cx="2630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Implementation</a:t>
              </a:r>
            </a:p>
            <a:p>
              <a:pPr fontAlgn="auto">
                <a:lnSpc>
                  <a:spcPct val="80000"/>
                </a:lnSpc>
                <a:spcAft>
                  <a:spcPts val="0"/>
                </a:spcAft>
                <a:defRPr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509B4C5-C537-40F3-B5D9-8DFE3AF9BB4B}"/>
              </a:ext>
            </a:extLst>
          </p:cNvPr>
          <p:cNvSpPr txBox="1"/>
          <p:nvPr/>
        </p:nvSpPr>
        <p:spPr>
          <a:xfrm>
            <a:off x="4622369" y="264532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3AECE1-65CC-4DEF-B178-41B1D95E9095}"/>
              </a:ext>
            </a:extLst>
          </p:cNvPr>
          <p:cNvSpPr/>
          <p:nvPr/>
        </p:nvSpPr>
        <p:spPr>
          <a:xfrm>
            <a:off x="4671679" y="372817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0F6F18-537A-4D16-977A-072159849D3D}"/>
              </a:ext>
            </a:extLst>
          </p:cNvPr>
          <p:cNvGrpSpPr/>
          <p:nvPr/>
        </p:nvGrpSpPr>
        <p:grpSpPr>
          <a:xfrm>
            <a:off x="5298943" y="3734849"/>
            <a:ext cx="3969521" cy="761486"/>
            <a:chOff x="743609" y="2490607"/>
            <a:chExt cx="2816481" cy="7614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604DD9-D992-4E80-9107-B82C1758C296}"/>
                </a:ext>
              </a:extLst>
            </p:cNvPr>
            <p:cNvSpPr txBox="1"/>
            <p:nvPr/>
          </p:nvSpPr>
          <p:spPr>
            <a:xfrm>
              <a:off x="754666" y="2771962"/>
              <a:ext cx="2805424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fontAlgn="auto">
                <a:lnSpc>
                  <a:spcPct val="80000"/>
                </a:lnSpc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Troubleshoot, update, streamline the database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CE429A-E229-4400-8F22-E0000E771814}"/>
                </a:ext>
              </a:extLst>
            </p:cNvPr>
            <p:cNvSpPr txBox="1"/>
            <p:nvPr/>
          </p:nvSpPr>
          <p:spPr>
            <a:xfrm>
              <a:off x="743609" y="2490607"/>
              <a:ext cx="2630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Maintenance</a:t>
              </a:r>
            </a:p>
            <a:p>
              <a:pPr fontAlgn="auto">
                <a:lnSpc>
                  <a:spcPct val="80000"/>
                </a:lnSpc>
                <a:spcAft>
                  <a:spcPts val="0"/>
                </a:spcAft>
                <a:defRPr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4780C81-7140-4387-8F35-426BD55A39B5}"/>
              </a:ext>
            </a:extLst>
          </p:cNvPr>
          <p:cNvSpPr txBox="1"/>
          <p:nvPr/>
        </p:nvSpPr>
        <p:spPr>
          <a:xfrm>
            <a:off x="4627949" y="380841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17446" y="1609765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Three Level Database Architecture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7" name="Picture 6" descr="DS3-Figure 02-01">
            <a:extLst>
              <a:ext uri="{FF2B5EF4-FFF2-40B4-BE49-F238E27FC236}">
                <a16:creationId xmlns:a16="http://schemas.microsoft.com/office/drawing/2014/main" id="{971D399D-F1F1-4622-933A-487FE546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60" y="574064"/>
            <a:ext cx="5036457" cy="39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FE424E-B197-4A21-98B1-BC552F015652}"/>
              </a:ext>
            </a:extLst>
          </p:cNvPr>
          <p:cNvSpPr/>
          <p:nvPr/>
        </p:nvSpPr>
        <p:spPr>
          <a:xfrm>
            <a:off x="93206" y="190289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182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684584" y="123478"/>
            <a:ext cx="9144000" cy="576064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Three Level Database Architecture Details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74326"/>
              </p:ext>
            </p:extLst>
          </p:nvPr>
        </p:nvGraphicFramePr>
        <p:xfrm>
          <a:off x="224549" y="1471008"/>
          <a:ext cx="2304255" cy="3343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0972"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External Level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757">
                <a:tc>
                  <a:txBody>
                    <a:bodyPr/>
                    <a:lstStyle/>
                    <a:p>
                      <a:pPr algn="just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ct val="100000"/>
                        </a:lnSpc>
                      </a:pPr>
                      <a:r>
                        <a:rPr lang="en-GB" altLang="en-US" sz="1600" b="1" dirty="0">
                          <a:latin typeface="Times" panose="02020603050405020304" pitchFamily="18" charset="0"/>
                        </a:rPr>
                        <a:t>Users’ view of the database. </a:t>
                      </a:r>
                    </a:p>
                    <a:p>
                      <a:pPr marL="0" lvl="1" indent="0" algn="just">
                        <a:lnSpc>
                          <a:spcPct val="100000"/>
                        </a:lnSpc>
                      </a:pPr>
                      <a:r>
                        <a:rPr lang="en-GB" altLang="en-US" sz="1600" b="1" dirty="0">
                          <a:latin typeface="Times" panose="02020603050405020304" pitchFamily="18" charset="0"/>
                        </a:rPr>
                        <a:t>Describes that </a:t>
                      </a:r>
                    </a:p>
                    <a:p>
                      <a:pPr marL="0" lvl="1" indent="0" algn="just">
                        <a:lnSpc>
                          <a:spcPct val="100000"/>
                        </a:lnSpc>
                      </a:pPr>
                      <a:r>
                        <a:rPr lang="en-GB" altLang="en-US" sz="1600" b="1" dirty="0">
                          <a:latin typeface="Times" panose="02020603050405020304" pitchFamily="18" charset="0"/>
                        </a:rPr>
                        <a:t>part of database </a:t>
                      </a:r>
                    </a:p>
                    <a:p>
                      <a:pPr marL="0" lvl="1" indent="0" algn="just">
                        <a:lnSpc>
                          <a:spcPct val="100000"/>
                        </a:lnSpc>
                      </a:pPr>
                      <a:r>
                        <a:rPr lang="en-GB" altLang="en-US" sz="1600" b="1" dirty="0">
                          <a:latin typeface="Times" panose="02020603050405020304" pitchFamily="18" charset="0"/>
                        </a:rPr>
                        <a:t>that is relevant to a particular user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91B853B-05A3-42C6-B037-1C5A74F49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61444"/>
              </p:ext>
            </p:extLst>
          </p:nvPr>
        </p:nvGraphicFramePr>
        <p:xfrm>
          <a:off x="3167844" y="1450387"/>
          <a:ext cx="2304255" cy="3384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656"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Conceptual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Level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316">
                <a:tc>
                  <a:txBody>
                    <a:bodyPr/>
                    <a:lstStyle/>
                    <a:p>
                      <a:pPr algn="just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90000"/>
                        </a:lnSpc>
                      </a:pPr>
                      <a:r>
                        <a:rPr lang="en-GB" altLang="en-US" sz="1600" b="1" dirty="0">
                          <a:latin typeface="Times" panose="02020603050405020304" pitchFamily="18" charset="0"/>
                        </a:rPr>
                        <a:t>Community view of the database.  </a:t>
                      </a:r>
                    </a:p>
                    <a:p>
                      <a:pPr marL="0" lvl="1" indent="0">
                        <a:lnSpc>
                          <a:spcPct val="90000"/>
                        </a:lnSpc>
                      </a:pPr>
                      <a:r>
                        <a:rPr lang="en-GB" altLang="en-US" sz="1600" b="1" dirty="0">
                          <a:latin typeface="Times" panose="02020603050405020304" pitchFamily="18" charset="0"/>
                        </a:rPr>
                        <a:t>Describes what data is stored in database and relationships among the data.   </a:t>
                      </a:r>
                    </a:p>
                    <a:p>
                      <a:pPr marL="0" lvl="1" indent="0" algn="just">
                        <a:lnSpc>
                          <a:spcPct val="100000"/>
                        </a:lnSpc>
                      </a:pP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E45A40-F06B-4139-A122-4728C0542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63430"/>
              </p:ext>
            </p:extLst>
          </p:nvPr>
        </p:nvGraphicFramePr>
        <p:xfrm>
          <a:off x="6084168" y="1450387"/>
          <a:ext cx="2736303" cy="3384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656"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Internal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Level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316">
                <a:tc>
                  <a:txBody>
                    <a:bodyPr/>
                    <a:lstStyle/>
                    <a:p>
                      <a:pPr algn="just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GB" altLang="en-US" sz="1600" b="1" dirty="0">
                          <a:latin typeface="Times" panose="02020603050405020304" pitchFamily="18" charset="0"/>
                        </a:rPr>
                        <a:t>Physical representation of the database on the computer.  </a:t>
                      </a:r>
                    </a:p>
                    <a:p>
                      <a:pPr marL="0" lvl="1" indent="0"/>
                      <a:r>
                        <a:rPr lang="en-GB" altLang="en-US" sz="1600" b="1" dirty="0">
                          <a:latin typeface="Times" panose="02020603050405020304" pitchFamily="18" charset="0"/>
                        </a:rPr>
                        <a:t>Describes how the </a:t>
                      </a:r>
                    </a:p>
                    <a:p>
                      <a:pPr marL="0" lvl="1" indent="0"/>
                      <a:r>
                        <a:rPr lang="en-GB" altLang="en-US" sz="1600" b="1" dirty="0">
                          <a:latin typeface="Times" panose="02020603050405020304" pitchFamily="18" charset="0"/>
                        </a:rPr>
                        <a:t>data is stored in the database. </a:t>
                      </a:r>
                    </a:p>
                    <a:p>
                      <a:pPr marL="0" lvl="1" indent="0" algn="just">
                        <a:lnSpc>
                          <a:spcPct val="100000"/>
                        </a:lnSpc>
                      </a:pP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B0B9FA1D-48F2-4608-A1F7-ED2ACCABE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684584" y="102728"/>
            <a:ext cx="9144000" cy="576064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Three Level Database Architecture Example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3" descr="DS3-Figure 02-02">
            <a:extLst>
              <a:ext uri="{FF2B5EF4-FFF2-40B4-BE49-F238E27FC236}">
                <a16:creationId xmlns:a16="http://schemas.microsoft.com/office/drawing/2014/main" id="{DD44380A-45B0-4201-A236-1273903E0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678792"/>
            <a:ext cx="7239000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B97B3F-A86D-4D12-A8F2-3C644FD7F7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Database Modeling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11660" y="1281524"/>
            <a:ext cx="6228692" cy="1539304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bg1"/>
                </a:solidFill>
              </a:rPr>
              <a:t>Abstraction of complex real-word data structures in relative simple  (graphical) representations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bg1"/>
                </a:solidFill>
              </a:rPr>
              <a:t>Facilitate interaction among the designer, the applications programmer, and the end user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7432" y="3350185"/>
            <a:ext cx="2016224" cy="1002833"/>
            <a:chOff x="227432" y="3350185"/>
            <a:chExt cx="2016224" cy="1002833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251520" y="3350185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7432" y="3678987"/>
              <a:ext cx="2016224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90000"/>
                </a:lnSpc>
              </a:pPr>
              <a:r>
                <a:rPr lang="en-US" altLang="en-US" sz="1400" dirty="0">
                  <a:solidFill>
                    <a:srgbClr val="990000"/>
                  </a:solidFill>
                </a:rPr>
                <a:t>thing</a:t>
              </a:r>
              <a:r>
                <a:rPr lang="en-US" altLang="en-US" sz="1400" dirty="0"/>
                <a:t> about which data are to be collected and stored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8" y="3350185"/>
            <a:ext cx="1656184" cy="808933"/>
            <a:chOff x="251519" y="3350185"/>
            <a:chExt cx="1656184" cy="808933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251520" y="3350185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Attribute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19" y="3678987"/>
              <a:ext cx="1656183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90000"/>
                </a:lnSpc>
              </a:pPr>
              <a:r>
                <a:rPr lang="en-US" altLang="en-US" sz="1400" dirty="0"/>
                <a:t>a </a:t>
              </a:r>
              <a:r>
                <a:rPr lang="en-US" altLang="en-US" sz="1400" dirty="0">
                  <a:solidFill>
                    <a:srgbClr val="990000"/>
                  </a:solidFill>
                </a:rPr>
                <a:t>characteristic</a:t>
              </a:r>
              <a:r>
                <a:rPr lang="en-US" altLang="en-US" sz="1400" dirty="0"/>
                <a:t> of an entity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26006" y="3350185"/>
            <a:ext cx="2184582" cy="808933"/>
            <a:chOff x="-30172" y="3350185"/>
            <a:chExt cx="2184582" cy="808933"/>
          </a:xfrm>
        </p:grpSpPr>
        <p:sp>
          <p:nvSpPr>
            <p:cNvPr id="25" name="Text Placeholder 17"/>
            <p:cNvSpPr txBox="1">
              <a:spLocks/>
            </p:cNvSpPr>
            <p:nvPr/>
          </p:nvSpPr>
          <p:spPr>
            <a:xfrm>
              <a:off x="251520" y="3350185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Relationship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30172" y="3678987"/>
              <a:ext cx="218458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90000"/>
                </a:lnSpc>
              </a:pPr>
              <a:r>
                <a:rPr lang="en-US" altLang="en-US" sz="1400" dirty="0"/>
                <a:t>describes an </a:t>
              </a:r>
              <a:r>
                <a:rPr lang="en-US" altLang="en-US" sz="1400" dirty="0">
                  <a:solidFill>
                    <a:srgbClr val="990000"/>
                  </a:solidFill>
                </a:rPr>
                <a:t>association</a:t>
              </a:r>
              <a:r>
                <a:rPr lang="en-US" altLang="en-US" sz="1400" dirty="0"/>
                <a:t> among entities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40263" y="3350185"/>
            <a:ext cx="1908212" cy="808933"/>
            <a:chOff x="55995" y="3350185"/>
            <a:chExt cx="1908212" cy="808933"/>
          </a:xfrm>
        </p:grpSpPr>
        <p:sp>
          <p:nvSpPr>
            <p:cNvPr id="30" name="Text Placeholder 17"/>
            <p:cNvSpPr txBox="1">
              <a:spLocks/>
            </p:cNvSpPr>
            <p:nvPr/>
          </p:nvSpPr>
          <p:spPr>
            <a:xfrm>
              <a:off x="251520" y="3350185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Constraint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995" y="3678987"/>
              <a:ext cx="190821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90000"/>
                </a:lnSpc>
              </a:pPr>
              <a:r>
                <a:rPr lang="en-US" altLang="en-US" sz="1400" dirty="0">
                  <a:solidFill>
                    <a:srgbClr val="990000"/>
                  </a:solidFill>
                </a:rPr>
                <a:t>restrictions</a:t>
              </a:r>
              <a:r>
                <a:rPr lang="en-US" altLang="en-US" sz="1400" dirty="0"/>
                <a:t> placed on the data</a:t>
              </a:r>
            </a:p>
          </p:txBody>
        </p:sp>
      </p:grpSp>
      <p:pic>
        <p:nvPicPr>
          <p:cNvPr id="1028" name="Picture 4" descr="Image result for image importance/png">
            <a:extLst>
              <a:ext uri="{FF2B5EF4-FFF2-40B4-BE49-F238E27FC236}">
                <a16:creationId xmlns:a16="http://schemas.microsoft.com/office/drawing/2014/main" id="{713F3B64-B3F4-4367-8539-BF7B3FDD2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3907"/>
            <a:ext cx="1109532" cy="110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1160</Words>
  <Application>Microsoft Office PowerPoint</Application>
  <PresentationFormat>On-screen Show (16:9)</PresentationFormat>
  <Paragraphs>378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맑은 고딕</vt:lpstr>
      <vt:lpstr>ＭＳ Ｐゴシック</vt:lpstr>
      <vt:lpstr>Arial</vt:lpstr>
      <vt:lpstr>Arial Unicode MS</vt:lpstr>
      <vt:lpstr>Calibri</vt:lpstr>
      <vt:lpstr>Garamond</vt:lpstr>
      <vt:lpstr>HY헤드라인M</vt:lpstr>
      <vt:lpstr>Tahoma</vt:lpstr>
      <vt:lpstr>Times</vt:lpstr>
      <vt:lpstr>Wingdings</vt:lpstr>
      <vt:lpstr>Cover and End Slide Master</vt:lpstr>
      <vt:lpstr>Contents Slide Master</vt:lpstr>
      <vt:lpstr>Section Break Slide Master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bagus kristomoyo</cp:lastModifiedBy>
  <cp:revision>125</cp:revision>
  <dcterms:created xsi:type="dcterms:W3CDTF">2016-12-05T23:26:54Z</dcterms:created>
  <dcterms:modified xsi:type="dcterms:W3CDTF">2018-03-12T08:22:00Z</dcterms:modified>
</cp:coreProperties>
</file>