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1" r:id="rId5"/>
    <p:sldId id="298" r:id="rId6"/>
    <p:sldId id="325" r:id="rId7"/>
    <p:sldId id="326" r:id="rId8"/>
    <p:sldId id="328" r:id="rId9"/>
    <p:sldId id="329" r:id="rId10"/>
    <p:sldId id="334" r:id="rId11"/>
    <p:sldId id="336" r:id="rId12"/>
    <p:sldId id="335" r:id="rId13"/>
    <p:sldId id="337" r:id="rId14"/>
    <p:sldId id="333" r:id="rId15"/>
    <p:sldId id="338" r:id="rId16"/>
    <p:sldId id="339" r:id="rId17"/>
    <p:sldId id="340" r:id="rId18"/>
    <p:sldId id="331" r:id="rId19"/>
    <p:sldId id="332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23" r:id="rId28"/>
    <p:sldId id="330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4" d="100"/>
          <a:sy n="84" d="100"/>
        </p:scale>
        <p:origin x="96" y="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19/03/2018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6" y="1715274"/>
            <a:ext cx="5292080" cy="2440652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3</a:t>
            </a:r>
          </a:p>
          <a:p>
            <a:r>
              <a:rPr lang="en-US" altLang="ko-KR" sz="3600" b="1" dirty="0"/>
              <a:t>Entity Relational Model and Diagram ( ERM&amp;ERD )</a:t>
            </a:r>
          </a:p>
          <a:p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Ternary Relationship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F0510CE2-DD8E-4C1F-B211-3AB973BDE571}"/>
              </a:ext>
            </a:extLst>
          </p:cNvPr>
          <p:cNvSpPr txBox="1">
            <a:spLocks/>
          </p:cNvSpPr>
          <p:nvPr/>
        </p:nvSpPr>
        <p:spPr bwMode="auto">
          <a:xfrm>
            <a:off x="49104" y="987574"/>
            <a:ext cx="8483336" cy="420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simultaneous relationship among instances of three entity types.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4">
              <a:buFont typeface="Wingdings 2" panose="05020102010507070707" pitchFamily="18" charset="2"/>
              <a:buNone/>
            </a:pPr>
            <a:r>
              <a:rPr lang="en-US" altLang="en-US" dirty="0"/>
              <a:t>                                     Supplies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4D8E1D2-AFFC-471A-9004-960097CD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03" y="3419784"/>
            <a:ext cx="1963735" cy="12416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VENDOR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02E22DE7-E844-4D55-9DFF-329FE59A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303" y="1743384"/>
            <a:ext cx="1963735" cy="12416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PART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EBC3C3F-1230-4353-9F1F-7FBB9F2B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903" y="3419784"/>
            <a:ext cx="1963735" cy="12416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WAREHOUSE</a:t>
            </a:r>
          </a:p>
        </p:txBody>
      </p:sp>
      <p:cxnSp>
        <p:nvCxnSpPr>
          <p:cNvPr id="21" name="AutoShape 7">
            <a:extLst>
              <a:ext uri="{FF2B5EF4-FFF2-40B4-BE49-F238E27FC236}">
                <a16:creationId xmlns:a16="http://schemas.microsoft.com/office/drawing/2014/main" id="{ECA5541D-1339-43DB-9E07-2DAEAD1CF387}"/>
              </a:ext>
            </a:extLst>
          </p:cNvPr>
          <p:cNvCxnSpPr>
            <a:cxnSpLocks noChangeShapeType="1"/>
            <a:stCxn id="18" idx="3"/>
            <a:endCxn id="20" idx="1"/>
          </p:cNvCxnSpPr>
          <p:nvPr/>
        </p:nvCxnSpPr>
        <p:spPr bwMode="auto">
          <a:xfrm>
            <a:off x="2851038" y="4040600"/>
            <a:ext cx="283686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11">
            <a:extLst>
              <a:ext uri="{FF2B5EF4-FFF2-40B4-BE49-F238E27FC236}">
                <a16:creationId xmlns:a16="http://schemas.microsoft.com/office/drawing/2014/main" id="{26AF6E52-EEDE-48C6-A73C-11967989D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704" y="3026132"/>
            <a:ext cx="0" cy="9494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5B2639B-49E8-4DAF-AA63-1ECA0C29C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9304" y="3756504"/>
            <a:ext cx="235648" cy="2191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F02497F0-C518-4423-A25C-885E6264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304" y="4061304"/>
            <a:ext cx="235648" cy="2191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B048E5D7-8B86-4609-88B3-CC43BBF5D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2304" y="4061304"/>
            <a:ext cx="235648" cy="2191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1BC22191-2E9E-4EC8-B61B-3CBF01063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304" y="3759668"/>
            <a:ext cx="235648" cy="29214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59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Converting Ternary to binary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30D67A2-BF6A-474A-B219-D2BB1D45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>
          <a:xfrm>
            <a:off x="337565" y="1519251"/>
            <a:ext cx="8148048" cy="216024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1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Total Participant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60936-54E6-4B5B-858C-40262A84BEA4}"/>
              </a:ext>
            </a:extLst>
          </p:cNvPr>
          <p:cNvSpPr/>
          <p:nvPr/>
        </p:nvSpPr>
        <p:spPr>
          <a:xfrm>
            <a:off x="35619" y="915566"/>
            <a:ext cx="91083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Does every department have a manager?</a:t>
            </a:r>
          </a:p>
          <a:p>
            <a:pPr lvl="1">
              <a:buSzPct val="75000"/>
            </a:pPr>
            <a:r>
              <a:rPr lang="en-US" altLang="en-US" sz="1600" dirty="0"/>
              <a:t>If so, this is a </a:t>
            </a:r>
            <a:r>
              <a:rPr lang="en-US" altLang="en-US" sz="1600" i="1" u="sng" dirty="0">
                <a:solidFill>
                  <a:schemeClr val="accent2"/>
                </a:solidFill>
              </a:rPr>
              <a:t>participation constraint</a:t>
            </a:r>
            <a:r>
              <a:rPr lang="en-US" altLang="en-US" sz="1600" dirty="0"/>
              <a:t>:  the participation of Departments in </a:t>
            </a:r>
          </a:p>
          <a:p>
            <a:pPr lvl="1">
              <a:buSzPct val="75000"/>
            </a:pPr>
            <a:r>
              <a:rPr lang="en-US" altLang="en-US" sz="1600" dirty="0"/>
              <a:t>Manages is said to be </a:t>
            </a:r>
            <a:r>
              <a:rPr lang="en-US" altLang="en-US" sz="1600" i="1" dirty="0">
                <a:solidFill>
                  <a:schemeClr val="accent2"/>
                </a:solidFill>
              </a:rPr>
              <a:t>total</a:t>
            </a:r>
            <a:r>
              <a:rPr lang="en-US" altLang="en-US" sz="1600" dirty="0">
                <a:solidFill>
                  <a:schemeClr val="accent2"/>
                </a:solidFill>
              </a:rPr>
              <a:t> (vs. </a:t>
            </a:r>
            <a:r>
              <a:rPr lang="en-US" altLang="en-US" sz="1600" i="1" dirty="0">
                <a:solidFill>
                  <a:schemeClr val="accent2"/>
                </a:solidFill>
              </a:rPr>
              <a:t>partial</a:t>
            </a:r>
            <a:r>
              <a:rPr lang="en-US" altLang="en-US" sz="1600" dirty="0">
                <a:solidFill>
                  <a:schemeClr val="accent2"/>
                </a:solidFill>
              </a:rPr>
              <a:t>)</a:t>
            </a:r>
            <a:r>
              <a:rPr lang="en-US" altLang="en-US" sz="1600" dirty="0"/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Completeness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(use double lines)</a:t>
            </a:r>
          </a:p>
          <a:p>
            <a:pPr lvl="1">
              <a:defRPr/>
            </a:pPr>
            <a:r>
              <a:rPr lang="en-US" sz="1600" b="1" dirty="0">
                <a:solidFill>
                  <a:schemeClr val="tx2"/>
                </a:solidFill>
              </a:rPr>
              <a:t>Total</a:t>
            </a:r>
            <a:r>
              <a:rPr lang="en-US" sz="1600" b="1" dirty="0"/>
              <a:t> </a:t>
            </a:r>
            <a:r>
              <a:rPr lang="en-US" sz="1600" dirty="0"/>
              <a:t>: an entity must belong to one of the lower-level entity sets</a:t>
            </a:r>
          </a:p>
          <a:p>
            <a:pPr lvl="1">
              <a:defRPr/>
            </a:pPr>
            <a:r>
              <a:rPr lang="en-US" sz="1600" b="1" dirty="0">
                <a:solidFill>
                  <a:schemeClr val="tx2"/>
                </a:solidFill>
              </a:rPr>
              <a:t>Partial</a:t>
            </a:r>
            <a:r>
              <a:rPr lang="en-US" sz="1600" dirty="0"/>
              <a:t>: an entity need not belong to one of the lower-level entity sets</a:t>
            </a:r>
          </a:p>
          <a:p>
            <a:pPr marL="631825" lvl="1" indent="-174625">
              <a:buSzPct val="75000"/>
              <a:buFont typeface="Arial" panose="020B0604020202020204" pitchFamily="34" charset="0"/>
              <a:buChar char="•"/>
            </a:pPr>
            <a:r>
              <a:rPr lang="en-US" altLang="en-US" sz="1600" dirty="0"/>
              <a:t>.</a:t>
            </a: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CF1435F2-E8A0-4D0F-838B-A6175F6A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>
          <a:xfrm>
            <a:off x="1907704" y="2787774"/>
            <a:ext cx="5695630" cy="2026869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2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Weak Entities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60936-54E6-4B5B-858C-40262A84BEA4}"/>
              </a:ext>
            </a:extLst>
          </p:cNvPr>
          <p:cNvSpPr/>
          <p:nvPr/>
        </p:nvSpPr>
        <p:spPr>
          <a:xfrm>
            <a:off x="35619" y="1094422"/>
            <a:ext cx="9108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accent2"/>
                </a:solidFill>
              </a:rPr>
              <a:t>weak entity </a:t>
            </a:r>
            <a:r>
              <a:rPr lang="en-US" altLang="en-US" dirty="0"/>
              <a:t>can be identified uniquely only by considering the primary key of another (</a:t>
            </a:r>
            <a:r>
              <a:rPr lang="en-US" altLang="en-US" i="1" dirty="0"/>
              <a:t>owner</a:t>
            </a:r>
            <a:r>
              <a:rPr lang="en-US" altLang="en-US" dirty="0"/>
              <a:t>) entity.</a:t>
            </a:r>
          </a:p>
          <a:p>
            <a:pPr lvl="1">
              <a:buSzPct val="75000"/>
            </a:pPr>
            <a:r>
              <a:rPr lang="en-US" altLang="en-US" dirty="0"/>
              <a:t>Owner entity set and weak entity set must participate in a one-to-many relationship set (one owner, many weak entities).</a:t>
            </a:r>
          </a:p>
          <a:p>
            <a:pPr lvl="1">
              <a:buSzPct val="75000"/>
            </a:pPr>
            <a:r>
              <a:rPr lang="en-US" altLang="en-US" dirty="0"/>
              <a:t>Weak entity set must have total participation in this </a:t>
            </a:r>
            <a:r>
              <a:rPr lang="en-US" altLang="en-US" i="1" dirty="0">
                <a:solidFill>
                  <a:schemeClr val="accent2"/>
                </a:solidFill>
              </a:rPr>
              <a:t>identifying </a:t>
            </a:r>
            <a:r>
              <a:rPr lang="en-US" altLang="en-US" dirty="0"/>
              <a:t>relationship set.  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9EC40B90-02C1-42FB-8537-9F00C7782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>
          <a:xfrm>
            <a:off x="3491880" y="2787774"/>
            <a:ext cx="5499931" cy="1944216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BDB6A-EFCE-48B1-9ADE-8664C5A92D55}"/>
              </a:ext>
            </a:extLst>
          </p:cNvPr>
          <p:cNvSpPr/>
          <p:nvPr/>
        </p:nvSpPr>
        <p:spPr>
          <a:xfrm>
            <a:off x="172240" y="2882719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/>
              <a:t>Double rectangles for  </a:t>
            </a:r>
          </a:p>
          <a:p>
            <a:pPr algn="just"/>
            <a:r>
              <a:rPr lang="en-US" altLang="en-US" b="1" dirty="0"/>
              <a:t>weak entity set</a:t>
            </a:r>
          </a:p>
          <a:p>
            <a:pPr algn="just"/>
            <a:r>
              <a:rPr lang="en-US" altLang="en-US" dirty="0"/>
              <a:t>Double diamond for </a:t>
            </a:r>
          </a:p>
          <a:p>
            <a:pPr algn="just"/>
            <a:r>
              <a:rPr lang="en-US" altLang="en-US" b="1" dirty="0"/>
              <a:t>weak entity relationship</a:t>
            </a:r>
          </a:p>
          <a:p>
            <a:pPr algn="just"/>
            <a:r>
              <a:rPr lang="en-US" altLang="en-US" dirty="0"/>
              <a:t>Dashed underscore for </a:t>
            </a:r>
          </a:p>
          <a:p>
            <a:pPr algn="just"/>
            <a:r>
              <a:rPr lang="en-US" altLang="en-US" b="1" dirty="0">
                <a:solidFill>
                  <a:srgbClr val="CC3300"/>
                </a:solidFill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172186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Specialization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4D91D-2420-4C16-9E0F-16377D06296D}"/>
              </a:ext>
            </a:extLst>
          </p:cNvPr>
          <p:cNvSpPr/>
          <p:nvPr/>
        </p:nvSpPr>
        <p:spPr>
          <a:xfrm>
            <a:off x="4427984" y="1228110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A lower-level entity set inherits all the attributes and relationship participation of the higher-level entity </a:t>
            </a:r>
          </a:p>
          <a:p>
            <a:pPr>
              <a:defRPr/>
            </a:pPr>
            <a:r>
              <a:rPr lang="en-US" sz="1600" dirty="0"/>
              <a:t>set to which it is linked.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A lower-level entity set may have additional attributes and participate in additional relationships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7B9F3A8-3B58-4331-ADFB-2405BF73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220419" y="804174"/>
            <a:ext cx="4019067" cy="394464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dirty="0"/>
              <a:t>Aggregation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2AFC3B-0BC1-4AE8-9E68-0306863092D9}"/>
              </a:ext>
            </a:extLst>
          </p:cNvPr>
          <p:cNvGrpSpPr/>
          <p:nvPr/>
        </p:nvGrpSpPr>
        <p:grpSpPr>
          <a:xfrm>
            <a:off x="50717" y="857167"/>
            <a:ext cx="5067741" cy="3869684"/>
            <a:chOff x="3319463" y="98425"/>
            <a:chExt cx="5781675" cy="441483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82C06A0-CCAA-46D3-944E-C9709763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3297238"/>
              <a:ext cx="896938" cy="38100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4B79A26-8920-4646-BC5A-1154C9AB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3297238"/>
              <a:ext cx="896937" cy="381000"/>
            </a:xfrm>
            <a:custGeom>
              <a:avLst/>
              <a:gdLst>
                <a:gd name="T0" fmla="*/ 1 w 565"/>
                <a:gd name="T1" fmla="*/ 129 h 240"/>
                <a:gd name="T2" fmla="*/ 9 w 565"/>
                <a:gd name="T3" fmla="*/ 150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7 h 240"/>
                <a:gd name="T12" fmla="*/ 163 w 565"/>
                <a:gd name="T13" fmla="*/ 227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7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69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8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0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8 h 240"/>
                <a:gd name="T68" fmla="*/ 9 w 565"/>
                <a:gd name="T69" fmla="*/ 88 h 240"/>
                <a:gd name="T70" fmla="*/ 1 w 565"/>
                <a:gd name="T71" fmla="*/ 10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D2023A0-9F61-46AC-9816-9A9E05EF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24175"/>
              <a:ext cx="1169987" cy="366713"/>
            </a:xfrm>
            <a:custGeom>
              <a:avLst/>
              <a:gdLst>
                <a:gd name="T0" fmla="*/ 736 w 737"/>
                <a:gd name="T1" fmla="*/ 105 h 231"/>
                <a:gd name="T2" fmla="*/ 724 w 737"/>
                <a:gd name="T3" fmla="*/ 85 h 231"/>
                <a:gd name="T4" fmla="*/ 702 w 737"/>
                <a:gd name="T5" fmla="*/ 67 h 231"/>
                <a:gd name="T6" fmla="*/ 670 w 737"/>
                <a:gd name="T7" fmla="*/ 48 h 231"/>
                <a:gd name="T8" fmla="*/ 628 w 737"/>
                <a:gd name="T9" fmla="*/ 33 h 231"/>
                <a:gd name="T10" fmla="*/ 579 w 737"/>
                <a:gd name="T11" fmla="*/ 21 h 231"/>
                <a:gd name="T12" fmla="*/ 524 w 737"/>
                <a:gd name="T13" fmla="*/ 10 h 231"/>
                <a:gd name="T14" fmla="*/ 464 w 737"/>
                <a:gd name="T15" fmla="*/ 3 h 231"/>
                <a:gd name="T16" fmla="*/ 400 w 737"/>
                <a:gd name="T17" fmla="*/ 0 h 231"/>
                <a:gd name="T18" fmla="*/ 336 w 737"/>
                <a:gd name="T19" fmla="*/ 0 h 231"/>
                <a:gd name="T20" fmla="*/ 274 w 737"/>
                <a:gd name="T21" fmla="*/ 3 h 231"/>
                <a:gd name="T22" fmla="*/ 214 w 737"/>
                <a:gd name="T23" fmla="*/ 10 h 231"/>
                <a:gd name="T24" fmla="*/ 157 w 737"/>
                <a:gd name="T25" fmla="*/ 21 h 231"/>
                <a:gd name="T26" fmla="*/ 108 w 737"/>
                <a:gd name="T27" fmla="*/ 33 h 231"/>
                <a:gd name="T28" fmla="*/ 66 w 737"/>
                <a:gd name="T29" fmla="*/ 48 h 231"/>
                <a:gd name="T30" fmla="*/ 35 w 737"/>
                <a:gd name="T31" fmla="*/ 67 h 231"/>
                <a:gd name="T32" fmla="*/ 13 w 737"/>
                <a:gd name="T33" fmla="*/ 85 h 231"/>
                <a:gd name="T34" fmla="*/ 1 w 737"/>
                <a:gd name="T35" fmla="*/ 105 h 231"/>
                <a:gd name="T36" fmla="*/ 1 w 737"/>
                <a:gd name="T37" fmla="*/ 125 h 231"/>
                <a:gd name="T38" fmla="*/ 13 w 737"/>
                <a:gd name="T39" fmla="*/ 144 h 231"/>
                <a:gd name="T40" fmla="*/ 35 w 737"/>
                <a:gd name="T41" fmla="*/ 163 h 231"/>
                <a:gd name="T42" fmla="*/ 66 w 737"/>
                <a:gd name="T43" fmla="*/ 181 h 231"/>
                <a:gd name="T44" fmla="*/ 108 w 737"/>
                <a:gd name="T45" fmla="*/ 196 h 231"/>
                <a:gd name="T46" fmla="*/ 157 w 737"/>
                <a:gd name="T47" fmla="*/ 208 h 231"/>
                <a:gd name="T48" fmla="*/ 214 w 737"/>
                <a:gd name="T49" fmla="*/ 219 h 231"/>
                <a:gd name="T50" fmla="*/ 274 w 737"/>
                <a:gd name="T51" fmla="*/ 226 h 231"/>
                <a:gd name="T52" fmla="*/ 336 w 737"/>
                <a:gd name="T53" fmla="*/ 229 h 231"/>
                <a:gd name="T54" fmla="*/ 400 w 737"/>
                <a:gd name="T55" fmla="*/ 229 h 231"/>
                <a:gd name="T56" fmla="*/ 464 w 737"/>
                <a:gd name="T57" fmla="*/ 226 h 231"/>
                <a:gd name="T58" fmla="*/ 524 w 737"/>
                <a:gd name="T59" fmla="*/ 219 h 231"/>
                <a:gd name="T60" fmla="*/ 579 w 737"/>
                <a:gd name="T61" fmla="*/ 208 h 231"/>
                <a:gd name="T62" fmla="*/ 628 w 737"/>
                <a:gd name="T63" fmla="*/ 196 h 231"/>
                <a:gd name="T64" fmla="*/ 670 w 737"/>
                <a:gd name="T65" fmla="*/ 181 h 231"/>
                <a:gd name="T66" fmla="*/ 702 w 737"/>
                <a:gd name="T67" fmla="*/ 163 h 231"/>
                <a:gd name="T68" fmla="*/ 724 w 737"/>
                <a:gd name="T69" fmla="*/ 144 h 231"/>
                <a:gd name="T70" fmla="*/ 736 w 737"/>
                <a:gd name="T71" fmla="*/ 12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57648AD-204C-44A4-9F94-92702FA27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3297238"/>
              <a:ext cx="896937" cy="38100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29 h 240"/>
                <a:gd name="T38" fmla="*/ 9 w 565"/>
                <a:gd name="T39" fmla="*/ 150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7 h 240"/>
                <a:gd name="T48" fmla="*/ 163 w 565"/>
                <a:gd name="T49" fmla="*/ 227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7 h 240"/>
                <a:gd name="T60" fmla="*/ 444 w 565"/>
                <a:gd name="T61" fmla="*/ 217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40DF030-06E8-4CDF-9A6B-6F2E0EEFE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297238"/>
              <a:ext cx="1133475" cy="381000"/>
            </a:xfrm>
            <a:custGeom>
              <a:avLst/>
              <a:gdLst>
                <a:gd name="T0" fmla="*/ 2 w 714"/>
                <a:gd name="T1" fmla="*/ 129 h 240"/>
                <a:gd name="T2" fmla="*/ 12 w 714"/>
                <a:gd name="T3" fmla="*/ 150 h 240"/>
                <a:gd name="T4" fmla="*/ 34 w 714"/>
                <a:gd name="T5" fmla="*/ 170 h 240"/>
                <a:gd name="T6" fmla="*/ 64 w 714"/>
                <a:gd name="T7" fmla="*/ 188 h 240"/>
                <a:gd name="T8" fmla="*/ 104 w 714"/>
                <a:gd name="T9" fmla="*/ 204 h 240"/>
                <a:gd name="T10" fmla="*/ 152 w 714"/>
                <a:gd name="T11" fmla="*/ 217 h 240"/>
                <a:gd name="T12" fmla="*/ 206 w 714"/>
                <a:gd name="T13" fmla="*/ 227 h 240"/>
                <a:gd name="T14" fmla="*/ 265 w 714"/>
                <a:gd name="T15" fmla="*/ 235 h 240"/>
                <a:gd name="T16" fmla="*/ 326 w 714"/>
                <a:gd name="T17" fmla="*/ 239 h 240"/>
                <a:gd name="T18" fmla="*/ 388 w 714"/>
                <a:gd name="T19" fmla="*/ 239 h 240"/>
                <a:gd name="T20" fmla="*/ 450 w 714"/>
                <a:gd name="T21" fmla="*/ 235 h 240"/>
                <a:gd name="T22" fmla="*/ 508 w 714"/>
                <a:gd name="T23" fmla="*/ 227 h 240"/>
                <a:gd name="T24" fmla="*/ 561 w 714"/>
                <a:gd name="T25" fmla="*/ 217 h 240"/>
                <a:gd name="T26" fmla="*/ 609 w 714"/>
                <a:gd name="T27" fmla="*/ 204 h 240"/>
                <a:gd name="T28" fmla="*/ 648 w 714"/>
                <a:gd name="T29" fmla="*/ 188 h 240"/>
                <a:gd name="T30" fmla="*/ 680 w 714"/>
                <a:gd name="T31" fmla="*/ 169 h 240"/>
                <a:gd name="T32" fmla="*/ 701 w 714"/>
                <a:gd name="T33" fmla="*/ 150 h 240"/>
                <a:gd name="T34" fmla="*/ 711 w 714"/>
                <a:gd name="T35" fmla="*/ 129 h 240"/>
                <a:gd name="T36" fmla="*/ 711 w 714"/>
                <a:gd name="T37" fmla="*/ 108 h 240"/>
                <a:gd name="T38" fmla="*/ 701 w 714"/>
                <a:gd name="T39" fmla="*/ 88 h 240"/>
                <a:gd name="T40" fmla="*/ 680 w 714"/>
                <a:gd name="T41" fmla="*/ 68 h 240"/>
                <a:gd name="T42" fmla="*/ 648 w 714"/>
                <a:gd name="T43" fmla="*/ 50 h 240"/>
                <a:gd name="T44" fmla="*/ 609 w 714"/>
                <a:gd name="T45" fmla="*/ 35 h 240"/>
                <a:gd name="T46" fmla="*/ 561 w 714"/>
                <a:gd name="T47" fmla="*/ 21 h 240"/>
                <a:gd name="T48" fmla="*/ 508 w 714"/>
                <a:gd name="T49" fmla="*/ 11 h 240"/>
                <a:gd name="T50" fmla="*/ 448 w 714"/>
                <a:gd name="T51" fmla="*/ 4 h 240"/>
                <a:gd name="T52" fmla="*/ 388 w 714"/>
                <a:gd name="T53" fmla="*/ 0 h 240"/>
                <a:gd name="T54" fmla="*/ 326 w 714"/>
                <a:gd name="T55" fmla="*/ 0 h 240"/>
                <a:gd name="T56" fmla="*/ 264 w 714"/>
                <a:gd name="T57" fmla="*/ 4 h 240"/>
                <a:gd name="T58" fmla="*/ 206 w 714"/>
                <a:gd name="T59" fmla="*/ 11 h 240"/>
                <a:gd name="T60" fmla="*/ 152 w 714"/>
                <a:gd name="T61" fmla="*/ 21 h 240"/>
                <a:gd name="T62" fmla="*/ 104 w 714"/>
                <a:gd name="T63" fmla="*/ 35 h 240"/>
                <a:gd name="T64" fmla="*/ 64 w 714"/>
                <a:gd name="T65" fmla="*/ 51 h 240"/>
                <a:gd name="T66" fmla="*/ 34 w 714"/>
                <a:gd name="T67" fmla="*/ 68 h 240"/>
                <a:gd name="T68" fmla="*/ 12 w 714"/>
                <a:gd name="T69" fmla="*/ 88 h 240"/>
                <a:gd name="T70" fmla="*/ 2 w 714"/>
                <a:gd name="T71" fmla="*/ 10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AA31D12-6F1F-4CE9-8715-6ADC46EF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725" y="3016250"/>
              <a:ext cx="896938" cy="382588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1 h 241"/>
                <a:gd name="T14" fmla="*/ 355 w 565"/>
                <a:gd name="T15" fmla="*/ 4 h 241"/>
                <a:gd name="T16" fmla="*/ 307 w 565"/>
                <a:gd name="T17" fmla="*/ 1 h 241"/>
                <a:gd name="T18" fmla="*/ 257 w 565"/>
                <a:gd name="T19" fmla="*/ 1 h 241"/>
                <a:gd name="T20" fmla="*/ 209 w 565"/>
                <a:gd name="T21" fmla="*/ 4 h 241"/>
                <a:gd name="T22" fmla="*/ 163 w 565"/>
                <a:gd name="T23" fmla="*/ 11 h 241"/>
                <a:gd name="T24" fmla="*/ 120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6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6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0 w 565"/>
                <a:gd name="T47" fmla="*/ 218 h 241"/>
                <a:gd name="T48" fmla="*/ 163 w 565"/>
                <a:gd name="T49" fmla="*/ 229 h 241"/>
                <a:gd name="T50" fmla="*/ 209 w 565"/>
                <a:gd name="T51" fmla="*/ 236 h 241"/>
                <a:gd name="T52" fmla="*/ 257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7C09AED-072F-4D04-83E2-758B179C6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1905000"/>
              <a:ext cx="898525" cy="382588"/>
            </a:xfrm>
            <a:custGeom>
              <a:avLst/>
              <a:gdLst>
                <a:gd name="T0" fmla="*/ 563 w 566"/>
                <a:gd name="T1" fmla="*/ 109 h 241"/>
                <a:gd name="T2" fmla="*/ 555 w 566"/>
                <a:gd name="T3" fmla="*/ 89 h 241"/>
                <a:gd name="T4" fmla="*/ 538 w 566"/>
                <a:gd name="T5" fmla="*/ 69 h 241"/>
                <a:gd name="T6" fmla="*/ 513 w 566"/>
                <a:gd name="T7" fmla="*/ 51 h 241"/>
                <a:gd name="T8" fmla="*/ 482 w 566"/>
                <a:gd name="T9" fmla="*/ 35 h 241"/>
                <a:gd name="T10" fmla="*/ 444 w 566"/>
                <a:gd name="T11" fmla="*/ 22 h 241"/>
                <a:gd name="T12" fmla="*/ 401 w 566"/>
                <a:gd name="T13" fmla="*/ 12 h 241"/>
                <a:gd name="T14" fmla="*/ 355 w 566"/>
                <a:gd name="T15" fmla="*/ 4 h 241"/>
                <a:gd name="T16" fmla="*/ 307 w 566"/>
                <a:gd name="T17" fmla="*/ 1 h 241"/>
                <a:gd name="T18" fmla="*/ 258 w 566"/>
                <a:gd name="T19" fmla="*/ 1 h 241"/>
                <a:gd name="T20" fmla="*/ 209 w 566"/>
                <a:gd name="T21" fmla="*/ 4 h 241"/>
                <a:gd name="T22" fmla="*/ 163 w 566"/>
                <a:gd name="T23" fmla="*/ 12 h 241"/>
                <a:gd name="T24" fmla="*/ 120 w 566"/>
                <a:gd name="T25" fmla="*/ 22 h 241"/>
                <a:gd name="T26" fmla="*/ 83 w 566"/>
                <a:gd name="T27" fmla="*/ 35 h 241"/>
                <a:gd name="T28" fmla="*/ 51 w 566"/>
                <a:gd name="T29" fmla="*/ 51 h 241"/>
                <a:gd name="T30" fmla="*/ 27 w 566"/>
                <a:gd name="T31" fmla="*/ 69 h 241"/>
                <a:gd name="T32" fmla="*/ 10 w 566"/>
                <a:gd name="T33" fmla="*/ 89 h 241"/>
                <a:gd name="T34" fmla="*/ 2 w 566"/>
                <a:gd name="T35" fmla="*/ 109 h 241"/>
                <a:gd name="T36" fmla="*/ 2 w 566"/>
                <a:gd name="T37" fmla="*/ 130 h 241"/>
                <a:gd name="T38" fmla="*/ 10 w 566"/>
                <a:gd name="T39" fmla="*/ 151 h 241"/>
                <a:gd name="T40" fmla="*/ 27 w 566"/>
                <a:gd name="T41" fmla="*/ 170 h 241"/>
                <a:gd name="T42" fmla="*/ 51 w 566"/>
                <a:gd name="T43" fmla="*/ 188 h 241"/>
                <a:gd name="T44" fmla="*/ 83 w 566"/>
                <a:gd name="T45" fmla="*/ 205 h 241"/>
                <a:gd name="T46" fmla="*/ 120 w 566"/>
                <a:gd name="T47" fmla="*/ 218 h 241"/>
                <a:gd name="T48" fmla="*/ 163 w 566"/>
                <a:gd name="T49" fmla="*/ 228 h 241"/>
                <a:gd name="T50" fmla="*/ 209 w 566"/>
                <a:gd name="T51" fmla="*/ 236 h 241"/>
                <a:gd name="T52" fmla="*/ 258 w 566"/>
                <a:gd name="T53" fmla="*/ 239 h 241"/>
                <a:gd name="T54" fmla="*/ 307 w 566"/>
                <a:gd name="T55" fmla="*/ 239 h 241"/>
                <a:gd name="T56" fmla="*/ 355 w 566"/>
                <a:gd name="T57" fmla="*/ 236 h 241"/>
                <a:gd name="T58" fmla="*/ 401 w 566"/>
                <a:gd name="T59" fmla="*/ 228 h 241"/>
                <a:gd name="T60" fmla="*/ 444 w 566"/>
                <a:gd name="T61" fmla="*/ 218 h 241"/>
                <a:gd name="T62" fmla="*/ 482 w 566"/>
                <a:gd name="T63" fmla="*/ 205 h 241"/>
                <a:gd name="T64" fmla="*/ 513 w 566"/>
                <a:gd name="T65" fmla="*/ 188 h 241"/>
                <a:gd name="T66" fmla="*/ 538 w 566"/>
                <a:gd name="T67" fmla="*/ 170 h 241"/>
                <a:gd name="T68" fmla="*/ 555 w 566"/>
                <a:gd name="T69" fmla="*/ 151 h 241"/>
                <a:gd name="T70" fmla="*/ 563 w 566"/>
                <a:gd name="T71" fmla="*/ 1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65E60D5-77F2-430A-91DA-232A6B488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725" y="3911600"/>
              <a:ext cx="1355725" cy="387350"/>
            </a:xfrm>
            <a:custGeom>
              <a:avLst/>
              <a:gdLst>
                <a:gd name="T0" fmla="*/ 853 w 854"/>
                <a:gd name="T1" fmla="*/ 243 h 244"/>
                <a:gd name="T2" fmla="*/ 853 w 854"/>
                <a:gd name="T3" fmla="*/ 0 h 244"/>
                <a:gd name="T4" fmla="*/ 0 w 854"/>
                <a:gd name="T5" fmla="*/ 0 h 244"/>
                <a:gd name="T6" fmla="*/ 0 w 854"/>
                <a:gd name="T7" fmla="*/ 243 h 244"/>
                <a:gd name="T8" fmla="*/ 853 w 854"/>
                <a:gd name="T9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F0DD02-B921-4267-A2A1-3EED1E0BF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3911600"/>
              <a:ext cx="896938" cy="392113"/>
            </a:xfrm>
            <a:custGeom>
              <a:avLst/>
              <a:gdLst>
                <a:gd name="T0" fmla="*/ 564 w 565"/>
                <a:gd name="T1" fmla="*/ 246 h 247"/>
                <a:gd name="T2" fmla="*/ 564 w 565"/>
                <a:gd name="T3" fmla="*/ 0 h 247"/>
                <a:gd name="T4" fmla="*/ 0 w 565"/>
                <a:gd name="T5" fmla="*/ 0 h 247"/>
                <a:gd name="T6" fmla="*/ 0 w 565"/>
                <a:gd name="T7" fmla="*/ 246 h 247"/>
                <a:gd name="T8" fmla="*/ 564 w 565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D64BA7-32B0-4BAC-BB33-059BCA4FB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1754188"/>
              <a:ext cx="1276350" cy="627062"/>
            </a:xfrm>
            <a:custGeom>
              <a:avLst/>
              <a:gdLst>
                <a:gd name="T0" fmla="*/ 0 w 804"/>
                <a:gd name="T1" fmla="*/ 197 h 395"/>
                <a:gd name="T2" fmla="*/ 396 w 804"/>
                <a:gd name="T3" fmla="*/ 0 h 395"/>
                <a:gd name="T4" fmla="*/ 803 w 804"/>
                <a:gd name="T5" fmla="*/ 204 h 395"/>
                <a:gd name="T6" fmla="*/ 396 w 804"/>
                <a:gd name="T7" fmla="*/ 394 h 395"/>
                <a:gd name="T8" fmla="*/ 0 w 804"/>
                <a:gd name="T9" fmla="*/ 19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768CEF7-070E-401F-8C25-15786D44D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3733800"/>
              <a:ext cx="1371600" cy="658813"/>
            </a:xfrm>
            <a:custGeom>
              <a:avLst/>
              <a:gdLst>
                <a:gd name="T0" fmla="*/ 0 w 864"/>
                <a:gd name="T1" fmla="*/ 208 h 415"/>
                <a:gd name="T2" fmla="*/ 426 w 864"/>
                <a:gd name="T3" fmla="*/ 0 h 415"/>
                <a:gd name="T4" fmla="*/ 863 w 864"/>
                <a:gd name="T5" fmla="*/ 214 h 415"/>
                <a:gd name="T6" fmla="*/ 426 w 864"/>
                <a:gd name="T7" fmla="*/ 414 h 415"/>
                <a:gd name="T8" fmla="*/ 0 w 864"/>
                <a:gd name="T9" fmla="*/ 20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415">
                  <a:moveTo>
                    <a:pt x="0" y="208"/>
                  </a:moveTo>
                  <a:lnTo>
                    <a:pt x="426" y="0"/>
                  </a:lnTo>
                  <a:lnTo>
                    <a:pt x="863" y="214"/>
                  </a:lnTo>
                  <a:lnTo>
                    <a:pt x="426" y="414"/>
                  </a:lnTo>
                  <a:lnTo>
                    <a:pt x="0" y="20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6467EB-D9E2-449E-B003-A6688C61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3324225"/>
              <a:ext cx="858837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04E14D-6B6B-492D-9B89-A29256D4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3306763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4BB15B-9176-4272-B25B-F924CBD8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88" y="3286125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pid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E14F0C-29D5-496A-AFD8-42809E97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2922588"/>
              <a:ext cx="1219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started_on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06E8B2-6F89-4D19-AC3F-0EE4FA79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295650"/>
              <a:ext cx="98266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pbudget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5088DB-0E7D-418D-AE48-E40481E4B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3041650"/>
              <a:ext cx="8366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9A8A5C-F9A0-48CD-B7EC-836E2DC6C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1905000"/>
              <a:ext cx="6096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until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C13F66-99B0-4737-8A7D-019B69F8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24300"/>
              <a:ext cx="14224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C41A3E-0705-4C3B-9FD9-FAE61714D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941763"/>
              <a:ext cx="98266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Projects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F9CF2B-7A78-4599-9DF3-FC015A98D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900488"/>
              <a:ext cx="11176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Sponsors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C55F2B-BC06-4899-8C34-B0A4209C9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3063" y="982663"/>
              <a:ext cx="1333500" cy="403225"/>
              <a:chOff x="3435" y="619"/>
              <a:chExt cx="840" cy="254"/>
            </a:xfrm>
          </p:grpSpPr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08FADD24-CB27-4DC2-9625-52692BCDE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7" name="Rectangle 30">
                <a:extLst>
                  <a:ext uri="{FF2B5EF4-FFF2-40B4-BE49-F238E27FC236}">
                    <a16:creationId xmlns:a16="http://schemas.microsoft.com/office/drawing/2014/main" id="{E15E2841-1CBD-4182-B5D7-31448FF0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2458AF9B-058D-4AEB-A5EB-E29827B0D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75" y="1854200"/>
              <a:ext cx="10382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Monitors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911BB6F9-F97D-48DA-AC8B-01043F3C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2771775"/>
              <a:ext cx="5781675" cy="174148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B0C69DD9-E391-456D-B447-C70FC49A3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225" y="3694113"/>
              <a:ext cx="611188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C840A6BD-D6B6-48B6-8822-60CF521C1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225" y="3294063"/>
              <a:ext cx="9525" cy="593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A7D3593A-A73D-4FB3-BE16-2D5B8C84B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3694113"/>
              <a:ext cx="6064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D3411D5-D901-4EA0-B6BD-2202B5F45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3679825"/>
              <a:ext cx="490537" cy="2301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6CC0D947-489F-4698-9F4D-62466518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6525" y="3405188"/>
              <a:ext cx="0" cy="5207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7311A3CF-070D-4D6E-9887-37F5BDEA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7050" y="3694113"/>
              <a:ext cx="347663" cy="2317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E6D3BE9D-6709-4E69-A9E7-927D14A8A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4250" y="2438400"/>
              <a:ext cx="31750" cy="3143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7CDC6FB-7D0D-41CF-A370-243CFBC0E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1950" y="2073275"/>
              <a:ext cx="2000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7A7DCFC8-AD75-4364-B1F4-2EA39B216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2663" y="1381125"/>
              <a:ext cx="0" cy="361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592AA7F-5D6E-4D3B-A565-753FCF051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0" y="379413"/>
              <a:ext cx="896938" cy="381000"/>
            </a:xfrm>
            <a:custGeom>
              <a:avLst/>
              <a:gdLst>
                <a:gd name="T0" fmla="*/ 1 w 565"/>
                <a:gd name="T1" fmla="*/ 130 h 240"/>
                <a:gd name="T2" fmla="*/ 9 w 565"/>
                <a:gd name="T3" fmla="*/ 151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8 h 240"/>
                <a:gd name="T12" fmla="*/ 163 w 565"/>
                <a:gd name="T13" fmla="*/ 228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8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70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9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1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9 h 240"/>
                <a:gd name="T68" fmla="*/ 9 w 565"/>
                <a:gd name="T69" fmla="*/ 88 h 240"/>
                <a:gd name="T70" fmla="*/ 1 w 565"/>
                <a:gd name="T71" fmla="*/ 10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3EFCEAD0-7520-424A-9C07-4B44DEC01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379413"/>
              <a:ext cx="896938" cy="38100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30 h 240"/>
                <a:gd name="T38" fmla="*/ 9 w 565"/>
                <a:gd name="T39" fmla="*/ 151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8 h 240"/>
                <a:gd name="T48" fmla="*/ 163 w 565"/>
                <a:gd name="T49" fmla="*/ 228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8 h 240"/>
                <a:gd name="T60" fmla="*/ 444 w 565"/>
                <a:gd name="T61" fmla="*/ 218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1 h 240"/>
                <a:gd name="T70" fmla="*/ 563 w 565"/>
                <a:gd name="T71" fmla="*/ 13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A625779-5639-4ED3-92EE-487232F4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98425"/>
              <a:ext cx="896937" cy="382588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2 h 241"/>
                <a:gd name="T14" fmla="*/ 355 w 565"/>
                <a:gd name="T15" fmla="*/ 5 h 241"/>
                <a:gd name="T16" fmla="*/ 307 w 565"/>
                <a:gd name="T17" fmla="*/ 1 h 241"/>
                <a:gd name="T18" fmla="*/ 258 w 565"/>
                <a:gd name="T19" fmla="*/ 1 h 241"/>
                <a:gd name="T20" fmla="*/ 210 w 565"/>
                <a:gd name="T21" fmla="*/ 5 h 241"/>
                <a:gd name="T22" fmla="*/ 164 w 565"/>
                <a:gd name="T23" fmla="*/ 12 h 241"/>
                <a:gd name="T24" fmla="*/ 121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7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7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1 w 565"/>
                <a:gd name="T47" fmla="*/ 218 h 241"/>
                <a:gd name="T48" fmla="*/ 164 w 565"/>
                <a:gd name="T49" fmla="*/ 229 h 241"/>
                <a:gd name="T50" fmla="*/ 210 w 565"/>
                <a:gd name="T51" fmla="*/ 236 h 241"/>
                <a:gd name="T52" fmla="*/ 258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14300903-6ED6-494F-9E4B-9C25B0E1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925" y="377825"/>
              <a:ext cx="4286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6304D50A-B070-4E11-AEEB-6FD5E1CD1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52400"/>
              <a:ext cx="711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03B3A19E-0428-4B8C-A6E7-608C12162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368300"/>
              <a:ext cx="5318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036DEA25-F1BE-40C4-B3FB-6846C13C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275" y="784225"/>
              <a:ext cx="552450" cy="2000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4342B9A5-AEF9-49DB-9801-E28C544D6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5838" y="479425"/>
              <a:ext cx="0" cy="488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EECDC366-BD34-4F52-98C7-0E71320C9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4288" y="768350"/>
              <a:ext cx="5302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9B997323-738C-4E20-B3A3-71707263E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0475" y="4083050"/>
              <a:ext cx="6588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B39B5C80-CAD3-4BFC-9F26-EC7A843C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4090988"/>
              <a:ext cx="23971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B5067E3B-6F8A-4C9A-AF3D-495339AB0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95600"/>
              <a:ext cx="896938" cy="38100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79EA7B43-70B9-458F-A232-8D296B77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895600"/>
              <a:ext cx="700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599AA49-707D-4E0A-933F-687487E2C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276600"/>
              <a:ext cx="0" cy="457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5F946F4-9882-4504-8818-A811F7F951F8}"/>
              </a:ext>
            </a:extLst>
          </p:cNvPr>
          <p:cNvSpPr/>
          <p:nvPr/>
        </p:nvSpPr>
        <p:spPr>
          <a:xfrm>
            <a:off x="4396118" y="1192555"/>
            <a:ext cx="4706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Used when we have to model a relationship involving (entity sets and) a </a:t>
            </a:r>
            <a:r>
              <a:rPr lang="en-US" altLang="en-US" i="1" dirty="0"/>
              <a:t>relationship set </a:t>
            </a:r>
            <a:r>
              <a:rPr lang="en-US" altLang="en-US" i="1" u="sng" dirty="0">
                <a:solidFill>
                  <a:schemeClr val="accent2"/>
                </a:solidFill>
              </a:rPr>
              <a:t>Aggregation</a:t>
            </a:r>
            <a:r>
              <a:rPr lang="en-US" altLang="en-US" dirty="0"/>
              <a:t> allows us to treat a relationship set as an entity set   for purposes of participation in (other) relationships.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2E9AA-ACA9-4598-ACC6-0AC16DA58185}"/>
              </a:ext>
            </a:extLst>
          </p:cNvPr>
          <p:cNvSpPr/>
          <p:nvPr/>
        </p:nvSpPr>
        <p:spPr>
          <a:xfrm>
            <a:off x="5381025" y="321556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altLang="en-US" sz="1600" i="1" dirty="0">
                <a:solidFill>
                  <a:schemeClr val="accent2"/>
                </a:solidFill>
                <a:latin typeface="Book Antiqua" panose="02040602050305030304" pitchFamily="18" charset="0"/>
              </a:rPr>
              <a:t>Aggregation vs. ternary relationship</a:t>
            </a:r>
            <a:r>
              <a:rPr lang="en-US" altLang="en-US" sz="1600" dirty="0">
                <a:solidFill>
                  <a:schemeClr val="accent2"/>
                </a:solidFill>
                <a:latin typeface="Book Antiqua" panose="02040602050305030304" pitchFamily="18" charset="0"/>
              </a:rPr>
              <a:t>:  </a:t>
            </a:r>
            <a:endParaRPr lang="en-US" altLang="en-US" sz="1600" dirty="0">
              <a:latin typeface="Book Antiqua" panose="02040602050305030304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Book Antiqua" panose="02040602050305030304" pitchFamily="18" charset="0"/>
              </a:rPr>
              <a:t> Monitors is a distinct relationship, </a:t>
            </a:r>
          </a:p>
          <a:p>
            <a:r>
              <a:rPr lang="en-US" altLang="en-US" sz="1600" dirty="0">
                <a:latin typeface="Book Antiqua" panose="02040602050305030304" pitchFamily="18" charset="0"/>
              </a:rPr>
              <a:t>with a descriptive attribute.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Book Antiqua" panose="02040602050305030304" pitchFamily="18" charset="0"/>
              </a:rPr>
              <a:t>  Also, can say that each sponsorship </a:t>
            </a:r>
          </a:p>
          <a:p>
            <a:r>
              <a:rPr lang="en-US" altLang="en-US" sz="1600" dirty="0">
                <a:latin typeface="Book Antiqua" panose="02040602050305030304" pitchFamily="18" charset="0"/>
              </a:rPr>
              <a:t>is monitored by at most one employee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241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Attributes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60936-54E6-4B5B-858C-40262A84BEA4}"/>
              </a:ext>
            </a:extLst>
          </p:cNvPr>
          <p:cNvSpPr/>
          <p:nvPr/>
        </p:nvSpPr>
        <p:spPr>
          <a:xfrm>
            <a:off x="35618" y="699542"/>
            <a:ext cx="87848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SimSun" pitchFamily="2" charset="-122"/>
              </a:rPr>
              <a:t>Both entity sets and relationships can have attributes</a:t>
            </a:r>
          </a:p>
          <a:p>
            <a:pPr>
              <a:defRPr/>
            </a:pPr>
            <a:r>
              <a:rPr lang="en-US" altLang="zh-CN" sz="1600" dirty="0">
                <a:ea typeface="SimSun" pitchFamily="2" charset="-122"/>
              </a:rPr>
              <a:t>Attributes may be</a:t>
            </a:r>
          </a:p>
          <a:p>
            <a:pPr lvl="1">
              <a:defRPr/>
            </a:pPr>
            <a:r>
              <a:rPr lang="en-US" altLang="zh-CN" sz="1600" dirty="0">
                <a:ea typeface="SimSun" pitchFamily="2" charset="-122"/>
              </a:rPr>
              <a:t>Composite - attributes that are still have a sub attribute</a:t>
            </a:r>
            <a:endParaRPr lang="en-US" altLang="zh-CN" sz="1600" b="1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SimSun" pitchFamily="2" charset="-122"/>
              </a:rPr>
              <a:t>Multi-valued (double ellipse) - the value of an attribute that has more than one (multi value) value of the attribute in question</a:t>
            </a:r>
          </a:p>
          <a:p>
            <a:pPr lvl="1">
              <a:defRPr/>
            </a:pPr>
            <a:r>
              <a:rPr lang="en-US" altLang="zh-CN" sz="1600" dirty="0">
                <a:ea typeface="SimSun" pitchFamily="2" charset="-122"/>
              </a:rPr>
              <a:t>Ex. Each Car can have multiple (multivalued) "colors (white, red, etc.")</a:t>
            </a:r>
          </a:p>
          <a:p>
            <a:pPr lvl="1">
              <a:defRPr/>
            </a:pPr>
            <a:r>
              <a:rPr lang="en-US" altLang="zh-CN" sz="1600" dirty="0">
                <a:ea typeface="SimSun" pitchFamily="2" charset="-122"/>
              </a:rPr>
              <a:t>Derive (dashed ellipse) - attribute that does not have to be stored in database.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AA16925-F3C6-4B8D-8A06-EDF99C25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1691680" y="2581584"/>
            <a:ext cx="5490616" cy="24675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6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Keys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60936-54E6-4B5B-858C-40262A84BEA4}"/>
              </a:ext>
            </a:extLst>
          </p:cNvPr>
          <p:cNvSpPr/>
          <p:nvPr/>
        </p:nvSpPr>
        <p:spPr>
          <a:xfrm>
            <a:off x="0" y="1196983"/>
            <a:ext cx="8784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super key</a:t>
            </a:r>
            <a:r>
              <a:rPr lang="en-US" dirty="0"/>
              <a:t> of an entity set is a set of one or more attributes whose values uniquely determine each entity.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candidate key</a:t>
            </a:r>
            <a:r>
              <a:rPr lang="en-US" dirty="0"/>
              <a:t> of an entity set is a minimal super key</a:t>
            </a:r>
          </a:p>
          <a:p>
            <a:pPr>
              <a:defRPr/>
            </a:pPr>
            <a:r>
              <a:rPr lang="en-US" dirty="0"/>
              <a:t>Although several candidate keys may exist, one of the candidate keys is selected to be the </a:t>
            </a:r>
            <a:r>
              <a:rPr lang="en-US" i="1" dirty="0">
                <a:solidFill>
                  <a:schemeClr val="tx2"/>
                </a:solidFill>
              </a:rPr>
              <a:t>primary key</a:t>
            </a:r>
            <a:r>
              <a:rPr lang="en-US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BFFE8B-955F-49A9-9067-536D3A297D0C}"/>
              </a:ext>
            </a:extLst>
          </p:cNvPr>
          <p:cNvGrpSpPr/>
          <p:nvPr/>
        </p:nvGrpSpPr>
        <p:grpSpPr>
          <a:xfrm>
            <a:off x="2987824" y="3010452"/>
            <a:ext cx="6741004" cy="1717224"/>
            <a:chOff x="838200" y="3810000"/>
            <a:chExt cx="7670868" cy="2209800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C24F1ABF-68FB-4E19-B18F-A91C1CF8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810000"/>
              <a:ext cx="2057400" cy="7620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4CC166C-E1A8-4141-878C-C0B043CE1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994116"/>
              <a:ext cx="1676400" cy="43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dirty="0"/>
                <a:t>author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8F2B02A6-E185-4965-9867-B948AD31E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168" y="4652612"/>
              <a:ext cx="1295400" cy="43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dirty="0"/>
                <a:t>name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D405A0C4-6842-4449-9057-61C05243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68" y="5445752"/>
              <a:ext cx="1752600" cy="43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dirty="0"/>
                <a:t>birthday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09EAC1D2-D8AF-4AC2-A61C-E799CFDBC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768" y="4567563"/>
              <a:ext cx="1981200" cy="43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dirty="0"/>
                <a:t>death</a:t>
              </a: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B80A6141-7320-4344-8774-C96023ED8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068" y="5525292"/>
              <a:ext cx="2667000" cy="43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dirty="0"/>
                <a:t>description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79BC10E8-3849-41E5-B3BD-B1216D29D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572000"/>
              <a:ext cx="1447800" cy="6096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18118168-2846-4BF4-8628-EB513056A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410200"/>
              <a:ext cx="1752600" cy="6096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790F6C78-BE6F-4495-9BCE-8429D405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572000"/>
              <a:ext cx="1371600" cy="457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434E379E-FDAB-4795-88EF-6A6980D7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86400"/>
              <a:ext cx="2057400" cy="5334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F91B97AC-3730-49B8-803E-54087BE78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291014"/>
              <a:ext cx="762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D"/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FBA4CCDD-131B-41AD-8170-B4019FD71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300" y="45720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D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98800D52-1E7D-4681-A91F-20D46696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4572000"/>
              <a:ext cx="13716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D"/>
            </a:p>
          </p:txBody>
        </p:sp>
        <p:sp>
          <p:nvSpPr>
            <p:cNvPr id="53" name="Line 18">
              <a:extLst>
                <a:ext uri="{FF2B5EF4-FFF2-40B4-BE49-F238E27FC236}">
                  <a16:creationId xmlns:a16="http://schemas.microsoft.com/office/drawing/2014/main" id="{4011D71A-2048-4BE0-B5E1-44196C7FD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4191000"/>
              <a:ext cx="12192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D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3653F77-859D-4A3C-ACB8-6281427968BC}"/>
              </a:ext>
            </a:extLst>
          </p:cNvPr>
          <p:cNvSpPr/>
          <p:nvPr/>
        </p:nvSpPr>
        <p:spPr>
          <a:xfrm>
            <a:off x="165051" y="3233290"/>
            <a:ext cx="2655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Suggest super keys for the following entity?</a:t>
            </a:r>
          </a:p>
          <a:p>
            <a:pPr>
              <a:defRPr/>
            </a:pPr>
            <a:r>
              <a:rPr lang="en-US" sz="1400" dirty="0"/>
              <a:t>What are the candidate keys?</a:t>
            </a:r>
          </a:p>
          <a:p>
            <a:pPr>
              <a:defRPr/>
            </a:pPr>
            <a:r>
              <a:rPr lang="en-US" sz="1400" dirty="0"/>
              <a:t>Primary key?</a:t>
            </a:r>
          </a:p>
        </p:txBody>
      </p:sp>
    </p:spTree>
    <p:extLst>
      <p:ext uri="{BB962C8B-B14F-4D97-AF65-F5344CB8AC3E}">
        <p14:creationId xmlns:p14="http://schemas.microsoft.com/office/powerpoint/2010/main" val="168590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Notation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C7E7273B-255B-447C-9177-1281AE6A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>
          <a:xfrm>
            <a:off x="1331640" y="987574"/>
            <a:ext cx="6035675" cy="36576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Notation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E12B5-CD29-403A-B085-C033E734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>
          <a:xfrm>
            <a:off x="1403648" y="580353"/>
            <a:ext cx="6035675" cy="4038600"/>
          </a:xfrm>
          <a:prstGeom prst="rect">
            <a:avLst/>
          </a:prstGeom>
          <a:noFill/>
          <a:ln w="76200" cmpd="tri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4576" y="1192070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Entity Relational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 relational Database based on entity relational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076248"/>
            <a:ext cx="4392568" cy="546224"/>
            <a:chOff x="3851840" y="1181943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181943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Notation Entity Relational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451168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Drawing notation on Entity Relational Model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098992"/>
            <a:ext cx="4408296" cy="592090"/>
            <a:chOff x="3851840" y="1310382"/>
            <a:chExt cx="4408296" cy="592090"/>
          </a:xfrm>
        </p:grpSpPr>
        <p:sp>
          <p:nvSpPr>
            <p:cNvPr id="40" name="TextBox 39"/>
            <p:cNvSpPr txBox="1"/>
            <p:nvPr/>
          </p:nvSpPr>
          <p:spPr>
            <a:xfrm>
              <a:off x="3867569" y="1310382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 Entities, Attribute, and Relationship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Learn about how to creating a ERM and ERD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Practice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73" y="141448"/>
            <a:ext cx="9144000" cy="576064"/>
          </a:xfrm>
        </p:spPr>
        <p:txBody>
          <a:bodyPr/>
          <a:lstStyle/>
          <a:p>
            <a:pPr algn="l"/>
            <a:r>
              <a:rPr lang="en-US" altLang="en-US" sz="3200" dirty="0"/>
              <a:t>Entity vs. Attribute</a:t>
            </a:r>
            <a:endParaRPr lang="ko-KR" altLang="en-US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6712C-FB42-442D-BA6A-D30F667DE908}"/>
              </a:ext>
            </a:extLst>
          </p:cNvPr>
          <p:cNvSpPr/>
          <p:nvPr/>
        </p:nvSpPr>
        <p:spPr>
          <a:xfrm>
            <a:off x="285860" y="796537"/>
            <a:ext cx="86786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Should </a:t>
            </a:r>
            <a:r>
              <a:rPr lang="en-US" altLang="en-US" b="1" i="1" dirty="0">
                <a:solidFill>
                  <a:schemeClr val="accent2"/>
                </a:solidFill>
              </a:rPr>
              <a:t>address</a:t>
            </a:r>
            <a:r>
              <a:rPr lang="en-US" altLang="en-US" b="1" i="1" dirty="0"/>
              <a:t> </a:t>
            </a:r>
            <a:r>
              <a:rPr lang="en-US" altLang="en-US" b="1" dirty="0"/>
              <a:t>be an attribute of Employees or an entity </a:t>
            </a:r>
          </a:p>
          <a:p>
            <a:r>
              <a:rPr lang="en-US" altLang="en-US" b="1" dirty="0"/>
              <a:t>(connected to Employees by a relationship)?</a:t>
            </a:r>
          </a:p>
          <a:p>
            <a:endParaRPr lang="en-US" altLang="en-US" b="1" dirty="0"/>
          </a:p>
          <a:p>
            <a:r>
              <a:rPr lang="en-US" altLang="en-US" dirty="0"/>
              <a:t>Depends upon the use we want to make of address information, and the semantics of the data:</a:t>
            </a:r>
          </a:p>
          <a:p>
            <a:pPr marL="363538"/>
            <a:r>
              <a:rPr lang="en-US" altLang="en-US" sz="2400" dirty="0"/>
              <a:t>If we have several addresses per employee, </a:t>
            </a:r>
            <a:r>
              <a:rPr lang="en-US" altLang="en-US" sz="2400" i="1" dirty="0"/>
              <a:t>address</a:t>
            </a:r>
            <a:r>
              <a:rPr lang="en-US" altLang="en-US" sz="2400" dirty="0"/>
              <a:t> must be an entity (</a:t>
            </a:r>
            <a:r>
              <a:rPr lang="en-US" altLang="en-US" sz="2400" dirty="0">
                <a:solidFill>
                  <a:schemeClr val="accent2"/>
                </a:solidFill>
              </a:rPr>
              <a:t>since attributes cannot be set-valued</a:t>
            </a:r>
            <a:r>
              <a:rPr lang="en-US" altLang="en-US" sz="2400" dirty="0"/>
              <a:t>). </a:t>
            </a:r>
          </a:p>
          <a:p>
            <a:pPr marL="363538"/>
            <a:r>
              <a:rPr lang="en-US" altLang="en-US" sz="2400" dirty="0"/>
              <a:t>If the structure (city, street, etc.) is important, e.g., we want to retrieve employees in a given city, </a:t>
            </a:r>
            <a:r>
              <a:rPr lang="en-US" altLang="en-US" sz="2400" i="1" dirty="0"/>
              <a:t>address</a:t>
            </a:r>
            <a:r>
              <a:rPr lang="en-US" altLang="en-US" sz="2400" dirty="0"/>
              <a:t> must be modeled as an entity (since attribute values are atomic). </a:t>
            </a:r>
          </a:p>
        </p:txBody>
      </p:sp>
    </p:spTree>
    <p:extLst>
      <p:ext uri="{BB962C8B-B14F-4D97-AF65-F5344CB8AC3E}">
        <p14:creationId xmlns:p14="http://schemas.microsoft.com/office/powerpoint/2010/main" val="74431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73" y="141448"/>
            <a:ext cx="9144000" cy="576064"/>
          </a:xfrm>
        </p:spPr>
        <p:txBody>
          <a:bodyPr/>
          <a:lstStyle/>
          <a:p>
            <a:pPr algn="l"/>
            <a:r>
              <a:rPr lang="en-US" altLang="en-US" sz="3200" dirty="0"/>
              <a:t>Entity vs. Attribute</a:t>
            </a:r>
            <a:endParaRPr lang="ko-KR" altLang="en-US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6712C-FB42-442D-BA6A-D30F667DE908}"/>
              </a:ext>
            </a:extLst>
          </p:cNvPr>
          <p:cNvSpPr/>
          <p:nvPr/>
        </p:nvSpPr>
        <p:spPr>
          <a:xfrm>
            <a:off x="5241105" y="1665904"/>
            <a:ext cx="3956068" cy="185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400" dirty="0"/>
              <a:t>Works_In4 does not allow an employee to work in a department for two or more periods.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algn="just">
              <a:lnSpc>
                <a:spcPct val="90000"/>
              </a:lnSpc>
            </a:pPr>
            <a:r>
              <a:rPr lang="en-US" altLang="en-US" sz="1400" dirty="0"/>
              <a:t>Similar to the problem of wanting to record several addresses for an employee:  We want to record </a:t>
            </a:r>
            <a:r>
              <a:rPr lang="en-US" altLang="en-US" sz="1400" i="1" dirty="0">
                <a:solidFill>
                  <a:schemeClr val="accent2"/>
                </a:solidFill>
              </a:rPr>
              <a:t>several values of the descriptive attributes   for each instance of this relationship. </a:t>
            </a:r>
            <a:r>
              <a:rPr lang="en-US" altLang="en-US" sz="1400" dirty="0"/>
              <a:t>Accomplished by introducing new entity set, Duration. </a:t>
            </a:r>
          </a:p>
          <a:p>
            <a:pPr algn="just"/>
            <a:endParaRPr lang="en-US" alt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CF4FEB-E17F-4162-AFFB-711B49F02D9B}"/>
              </a:ext>
            </a:extLst>
          </p:cNvPr>
          <p:cNvGrpSpPr/>
          <p:nvPr/>
        </p:nvGrpSpPr>
        <p:grpSpPr>
          <a:xfrm>
            <a:off x="4972" y="832477"/>
            <a:ext cx="5015397" cy="4565898"/>
            <a:chOff x="3124200" y="1287463"/>
            <a:chExt cx="5951538" cy="541813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B614E46E-F53F-4C0C-A492-BA387B601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F350A5A0-E3AA-43E5-A818-C321AABC1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451" y="1520827"/>
              <a:ext cx="2278063" cy="1182688"/>
              <a:chOff x="2058" y="919"/>
              <a:chExt cx="1435" cy="745"/>
            </a:xfrm>
          </p:grpSpPr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F4B7680C-A68D-4962-97A8-15C2B9C84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919"/>
                <a:ext cx="626" cy="214"/>
              </a:xfrm>
              <a:custGeom>
                <a:avLst/>
                <a:gdLst>
                  <a:gd name="T0" fmla="*/ 623 w 626"/>
                  <a:gd name="T1" fmla="*/ 97 h 214"/>
                  <a:gd name="T2" fmla="*/ 613 w 626"/>
                  <a:gd name="T3" fmla="*/ 79 h 214"/>
                  <a:gd name="T4" fmla="*/ 595 w 626"/>
                  <a:gd name="T5" fmla="*/ 62 h 214"/>
                  <a:gd name="T6" fmla="*/ 568 w 626"/>
                  <a:gd name="T7" fmla="*/ 45 h 214"/>
                  <a:gd name="T8" fmla="*/ 533 w 626"/>
                  <a:gd name="T9" fmla="*/ 32 h 214"/>
                  <a:gd name="T10" fmla="*/ 491 w 626"/>
                  <a:gd name="T11" fmla="*/ 19 h 214"/>
                  <a:gd name="T12" fmla="*/ 444 w 626"/>
                  <a:gd name="T13" fmla="*/ 10 h 214"/>
                  <a:gd name="T14" fmla="*/ 394 w 626"/>
                  <a:gd name="T15" fmla="*/ 4 h 214"/>
                  <a:gd name="T16" fmla="*/ 339 w 626"/>
                  <a:gd name="T17" fmla="*/ 1 h 214"/>
                  <a:gd name="T18" fmla="*/ 285 w 626"/>
                  <a:gd name="T19" fmla="*/ 1 h 214"/>
                  <a:gd name="T20" fmla="*/ 232 w 626"/>
                  <a:gd name="T21" fmla="*/ 4 h 214"/>
                  <a:gd name="T22" fmla="*/ 180 w 626"/>
                  <a:gd name="T23" fmla="*/ 10 h 214"/>
                  <a:gd name="T24" fmla="*/ 133 w 626"/>
                  <a:gd name="T25" fmla="*/ 19 h 214"/>
                  <a:gd name="T26" fmla="*/ 91 w 626"/>
                  <a:gd name="T27" fmla="*/ 32 h 214"/>
                  <a:gd name="T28" fmla="*/ 56 w 626"/>
                  <a:gd name="T29" fmla="*/ 45 h 214"/>
                  <a:gd name="T30" fmla="*/ 29 w 626"/>
                  <a:gd name="T31" fmla="*/ 62 h 214"/>
                  <a:gd name="T32" fmla="*/ 11 w 626"/>
                  <a:gd name="T33" fmla="*/ 79 h 214"/>
                  <a:gd name="T34" fmla="*/ 1 w 626"/>
                  <a:gd name="T35" fmla="*/ 97 h 214"/>
                  <a:gd name="T36" fmla="*/ 1 w 626"/>
                  <a:gd name="T37" fmla="*/ 116 h 214"/>
                  <a:gd name="T38" fmla="*/ 11 w 626"/>
                  <a:gd name="T39" fmla="*/ 134 h 214"/>
                  <a:gd name="T40" fmla="*/ 29 w 626"/>
                  <a:gd name="T41" fmla="*/ 152 h 214"/>
                  <a:gd name="T42" fmla="*/ 56 w 626"/>
                  <a:gd name="T43" fmla="*/ 168 h 214"/>
                  <a:gd name="T44" fmla="*/ 91 w 626"/>
                  <a:gd name="T45" fmla="*/ 182 h 214"/>
                  <a:gd name="T46" fmla="*/ 133 w 626"/>
                  <a:gd name="T47" fmla="*/ 194 h 214"/>
                  <a:gd name="T48" fmla="*/ 180 w 626"/>
                  <a:gd name="T49" fmla="*/ 203 h 214"/>
                  <a:gd name="T50" fmla="*/ 232 w 626"/>
                  <a:gd name="T51" fmla="*/ 210 h 214"/>
                  <a:gd name="T52" fmla="*/ 285 w 626"/>
                  <a:gd name="T53" fmla="*/ 213 h 214"/>
                  <a:gd name="T54" fmla="*/ 339 w 626"/>
                  <a:gd name="T55" fmla="*/ 213 h 214"/>
                  <a:gd name="T56" fmla="*/ 394 w 626"/>
                  <a:gd name="T57" fmla="*/ 210 h 214"/>
                  <a:gd name="T58" fmla="*/ 444 w 626"/>
                  <a:gd name="T59" fmla="*/ 203 h 214"/>
                  <a:gd name="T60" fmla="*/ 491 w 626"/>
                  <a:gd name="T61" fmla="*/ 194 h 214"/>
                  <a:gd name="T62" fmla="*/ 533 w 626"/>
                  <a:gd name="T63" fmla="*/ 182 h 214"/>
                  <a:gd name="T64" fmla="*/ 568 w 626"/>
                  <a:gd name="T65" fmla="*/ 168 h 214"/>
                  <a:gd name="T66" fmla="*/ 595 w 626"/>
                  <a:gd name="T67" fmla="*/ 152 h 214"/>
                  <a:gd name="T68" fmla="*/ 613 w 626"/>
                  <a:gd name="T69" fmla="*/ 134 h 214"/>
                  <a:gd name="T70" fmla="*/ 623 w 626"/>
                  <a:gd name="T71" fmla="*/ 116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6" h="214">
                    <a:moveTo>
                      <a:pt x="625" y="107"/>
                    </a:moveTo>
                    <a:lnTo>
                      <a:pt x="623" y="97"/>
                    </a:lnTo>
                    <a:lnTo>
                      <a:pt x="620" y="88"/>
                    </a:lnTo>
                    <a:lnTo>
                      <a:pt x="613" y="79"/>
                    </a:lnTo>
                    <a:lnTo>
                      <a:pt x="606" y="70"/>
                    </a:lnTo>
                    <a:lnTo>
                      <a:pt x="595" y="62"/>
                    </a:lnTo>
                    <a:lnTo>
                      <a:pt x="583" y="53"/>
                    </a:lnTo>
                    <a:lnTo>
                      <a:pt x="568" y="45"/>
                    </a:lnTo>
                    <a:lnTo>
                      <a:pt x="552" y="38"/>
                    </a:lnTo>
                    <a:lnTo>
                      <a:pt x="533" y="32"/>
                    </a:lnTo>
                    <a:lnTo>
                      <a:pt x="513" y="25"/>
                    </a:lnTo>
                    <a:lnTo>
                      <a:pt x="491" y="19"/>
                    </a:lnTo>
                    <a:lnTo>
                      <a:pt x="468" y="14"/>
                    </a:lnTo>
                    <a:lnTo>
                      <a:pt x="444" y="10"/>
                    </a:lnTo>
                    <a:lnTo>
                      <a:pt x="418" y="6"/>
                    </a:lnTo>
                    <a:lnTo>
                      <a:pt x="394" y="4"/>
                    </a:lnTo>
                    <a:lnTo>
                      <a:pt x="366" y="2"/>
                    </a:lnTo>
                    <a:lnTo>
                      <a:pt x="339" y="1"/>
                    </a:lnTo>
                    <a:lnTo>
                      <a:pt x="312" y="0"/>
                    </a:lnTo>
                    <a:lnTo>
                      <a:pt x="285" y="1"/>
                    </a:lnTo>
                    <a:lnTo>
                      <a:pt x="258" y="2"/>
                    </a:lnTo>
                    <a:lnTo>
                      <a:pt x="232" y="4"/>
                    </a:lnTo>
                    <a:lnTo>
                      <a:pt x="206" y="6"/>
                    </a:lnTo>
                    <a:lnTo>
                      <a:pt x="180" y="10"/>
                    </a:lnTo>
                    <a:lnTo>
                      <a:pt x="156" y="14"/>
                    </a:lnTo>
                    <a:lnTo>
                      <a:pt x="133" y="19"/>
                    </a:lnTo>
                    <a:lnTo>
                      <a:pt x="112" y="25"/>
                    </a:lnTo>
                    <a:lnTo>
                      <a:pt x="91" y="32"/>
                    </a:lnTo>
                    <a:lnTo>
                      <a:pt x="72" y="38"/>
                    </a:lnTo>
                    <a:lnTo>
                      <a:pt x="56" y="45"/>
                    </a:lnTo>
                    <a:lnTo>
                      <a:pt x="43" y="53"/>
                    </a:lnTo>
                    <a:lnTo>
                      <a:pt x="29" y="62"/>
                    </a:lnTo>
                    <a:lnTo>
                      <a:pt x="19" y="70"/>
                    </a:lnTo>
                    <a:lnTo>
                      <a:pt x="11" y="79"/>
                    </a:lnTo>
                    <a:lnTo>
                      <a:pt x="4" y="88"/>
                    </a:lnTo>
                    <a:lnTo>
                      <a:pt x="1" y="97"/>
                    </a:lnTo>
                    <a:lnTo>
                      <a:pt x="0" y="107"/>
                    </a:lnTo>
                    <a:lnTo>
                      <a:pt x="1" y="116"/>
                    </a:lnTo>
                    <a:lnTo>
                      <a:pt x="4" y="125"/>
                    </a:lnTo>
                    <a:lnTo>
                      <a:pt x="11" y="134"/>
                    </a:lnTo>
                    <a:lnTo>
                      <a:pt x="19" y="143"/>
                    </a:lnTo>
                    <a:lnTo>
                      <a:pt x="29" y="152"/>
                    </a:lnTo>
                    <a:lnTo>
                      <a:pt x="43" y="160"/>
                    </a:lnTo>
                    <a:lnTo>
                      <a:pt x="56" y="168"/>
                    </a:lnTo>
                    <a:lnTo>
                      <a:pt x="72" y="175"/>
                    </a:lnTo>
                    <a:lnTo>
                      <a:pt x="91" y="182"/>
                    </a:lnTo>
                    <a:lnTo>
                      <a:pt x="112" y="189"/>
                    </a:lnTo>
                    <a:lnTo>
                      <a:pt x="133" y="194"/>
                    </a:lnTo>
                    <a:lnTo>
                      <a:pt x="156" y="199"/>
                    </a:lnTo>
                    <a:lnTo>
                      <a:pt x="180" y="203"/>
                    </a:lnTo>
                    <a:lnTo>
                      <a:pt x="206" y="207"/>
                    </a:lnTo>
                    <a:lnTo>
                      <a:pt x="232" y="210"/>
                    </a:lnTo>
                    <a:lnTo>
                      <a:pt x="258" y="212"/>
                    </a:lnTo>
                    <a:lnTo>
                      <a:pt x="285" y="213"/>
                    </a:lnTo>
                    <a:lnTo>
                      <a:pt x="312" y="213"/>
                    </a:lnTo>
                    <a:lnTo>
                      <a:pt x="339" y="213"/>
                    </a:lnTo>
                    <a:lnTo>
                      <a:pt x="366" y="212"/>
                    </a:lnTo>
                    <a:lnTo>
                      <a:pt x="394" y="210"/>
                    </a:lnTo>
                    <a:lnTo>
                      <a:pt x="418" y="207"/>
                    </a:lnTo>
                    <a:lnTo>
                      <a:pt x="444" y="203"/>
                    </a:lnTo>
                    <a:lnTo>
                      <a:pt x="468" y="199"/>
                    </a:lnTo>
                    <a:lnTo>
                      <a:pt x="491" y="194"/>
                    </a:lnTo>
                    <a:lnTo>
                      <a:pt x="513" y="189"/>
                    </a:lnTo>
                    <a:lnTo>
                      <a:pt x="533" y="182"/>
                    </a:lnTo>
                    <a:lnTo>
                      <a:pt x="552" y="175"/>
                    </a:lnTo>
                    <a:lnTo>
                      <a:pt x="568" y="168"/>
                    </a:lnTo>
                    <a:lnTo>
                      <a:pt x="583" y="160"/>
                    </a:lnTo>
                    <a:lnTo>
                      <a:pt x="595" y="152"/>
                    </a:lnTo>
                    <a:lnTo>
                      <a:pt x="606" y="143"/>
                    </a:lnTo>
                    <a:lnTo>
                      <a:pt x="613" y="134"/>
                    </a:lnTo>
                    <a:lnTo>
                      <a:pt x="620" y="125"/>
                    </a:lnTo>
                    <a:lnTo>
                      <a:pt x="623" y="116"/>
                    </a:lnTo>
                    <a:lnTo>
                      <a:pt x="625" y="10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2A3C96FA-050E-4B0C-B38D-E96EC3265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117"/>
                <a:ext cx="506" cy="214"/>
              </a:xfrm>
              <a:custGeom>
                <a:avLst/>
                <a:gdLst>
                  <a:gd name="T0" fmla="*/ 504 w 506"/>
                  <a:gd name="T1" fmla="*/ 97 h 214"/>
                  <a:gd name="T2" fmla="*/ 497 w 506"/>
                  <a:gd name="T3" fmla="*/ 79 h 214"/>
                  <a:gd name="T4" fmla="*/ 482 w 506"/>
                  <a:gd name="T5" fmla="*/ 61 h 214"/>
                  <a:gd name="T6" fmla="*/ 459 w 506"/>
                  <a:gd name="T7" fmla="*/ 45 h 214"/>
                  <a:gd name="T8" fmla="*/ 431 w 506"/>
                  <a:gd name="T9" fmla="*/ 31 h 214"/>
                  <a:gd name="T10" fmla="*/ 397 w 506"/>
                  <a:gd name="T11" fmla="*/ 19 h 214"/>
                  <a:gd name="T12" fmla="*/ 359 w 506"/>
                  <a:gd name="T13" fmla="*/ 10 h 214"/>
                  <a:gd name="T14" fmla="*/ 318 w 506"/>
                  <a:gd name="T15" fmla="*/ 3 h 214"/>
                  <a:gd name="T16" fmla="*/ 274 w 506"/>
                  <a:gd name="T17" fmla="*/ 0 h 214"/>
                  <a:gd name="T18" fmla="*/ 230 w 506"/>
                  <a:gd name="T19" fmla="*/ 0 h 214"/>
                  <a:gd name="T20" fmla="*/ 187 w 506"/>
                  <a:gd name="T21" fmla="*/ 3 h 214"/>
                  <a:gd name="T22" fmla="*/ 145 w 506"/>
                  <a:gd name="T23" fmla="*/ 10 h 214"/>
                  <a:gd name="T24" fmla="*/ 108 w 506"/>
                  <a:gd name="T25" fmla="*/ 19 h 214"/>
                  <a:gd name="T26" fmla="*/ 74 w 506"/>
                  <a:gd name="T27" fmla="*/ 31 h 214"/>
                  <a:gd name="T28" fmla="*/ 45 w 506"/>
                  <a:gd name="T29" fmla="*/ 45 h 214"/>
                  <a:gd name="T30" fmla="*/ 24 w 506"/>
                  <a:gd name="T31" fmla="*/ 61 h 214"/>
                  <a:gd name="T32" fmla="*/ 8 w 506"/>
                  <a:gd name="T33" fmla="*/ 79 h 214"/>
                  <a:gd name="T34" fmla="*/ 1 w 506"/>
                  <a:gd name="T35" fmla="*/ 97 h 214"/>
                  <a:gd name="T36" fmla="*/ 1 w 506"/>
                  <a:gd name="T37" fmla="*/ 116 h 214"/>
                  <a:gd name="T38" fmla="*/ 8 w 506"/>
                  <a:gd name="T39" fmla="*/ 134 h 214"/>
                  <a:gd name="T40" fmla="*/ 24 w 506"/>
                  <a:gd name="T41" fmla="*/ 151 h 214"/>
                  <a:gd name="T42" fmla="*/ 45 w 506"/>
                  <a:gd name="T43" fmla="*/ 168 h 214"/>
                  <a:gd name="T44" fmla="*/ 74 w 506"/>
                  <a:gd name="T45" fmla="*/ 182 h 214"/>
                  <a:gd name="T46" fmla="*/ 108 w 506"/>
                  <a:gd name="T47" fmla="*/ 194 h 214"/>
                  <a:gd name="T48" fmla="*/ 145 w 506"/>
                  <a:gd name="T49" fmla="*/ 203 h 214"/>
                  <a:gd name="T50" fmla="*/ 187 w 506"/>
                  <a:gd name="T51" fmla="*/ 209 h 214"/>
                  <a:gd name="T52" fmla="*/ 230 w 506"/>
                  <a:gd name="T53" fmla="*/ 213 h 214"/>
                  <a:gd name="T54" fmla="*/ 274 w 506"/>
                  <a:gd name="T55" fmla="*/ 213 h 214"/>
                  <a:gd name="T56" fmla="*/ 318 w 506"/>
                  <a:gd name="T57" fmla="*/ 209 h 214"/>
                  <a:gd name="T58" fmla="*/ 359 w 506"/>
                  <a:gd name="T59" fmla="*/ 203 h 214"/>
                  <a:gd name="T60" fmla="*/ 397 w 506"/>
                  <a:gd name="T61" fmla="*/ 194 h 214"/>
                  <a:gd name="T62" fmla="*/ 431 w 506"/>
                  <a:gd name="T63" fmla="*/ 182 h 214"/>
                  <a:gd name="T64" fmla="*/ 459 w 506"/>
                  <a:gd name="T65" fmla="*/ 168 h 214"/>
                  <a:gd name="T66" fmla="*/ 482 w 506"/>
                  <a:gd name="T67" fmla="*/ 151 h 214"/>
                  <a:gd name="T68" fmla="*/ 497 w 506"/>
                  <a:gd name="T69" fmla="*/ 134 h 214"/>
                  <a:gd name="T70" fmla="*/ 504 w 506"/>
                  <a:gd name="T71" fmla="*/ 116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6" h="214">
                    <a:moveTo>
                      <a:pt x="505" y="107"/>
                    </a:moveTo>
                    <a:lnTo>
                      <a:pt x="504" y="97"/>
                    </a:lnTo>
                    <a:lnTo>
                      <a:pt x="501" y="88"/>
                    </a:lnTo>
                    <a:lnTo>
                      <a:pt x="497" y="79"/>
                    </a:lnTo>
                    <a:lnTo>
                      <a:pt x="490" y="70"/>
                    </a:lnTo>
                    <a:lnTo>
                      <a:pt x="482" y="61"/>
                    </a:lnTo>
                    <a:lnTo>
                      <a:pt x="471" y="53"/>
                    </a:lnTo>
                    <a:lnTo>
                      <a:pt x="459" y="45"/>
                    </a:lnTo>
                    <a:lnTo>
                      <a:pt x="446" y="38"/>
                    </a:lnTo>
                    <a:lnTo>
                      <a:pt x="431" y="31"/>
                    </a:lnTo>
                    <a:lnTo>
                      <a:pt x="415" y="25"/>
                    </a:lnTo>
                    <a:lnTo>
                      <a:pt x="397" y="19"/>
                    </a:lnTo>
                    <a:lnTo>
                      <a:pt x="379" y="14"/>
                    </a:lnTo>
                    <a:lnTo>
                      <a:pt x="359" y="10"/>
                    </a:lnTo>
                    <a:lnTo>
                      <a:pt x="339" y="6"/>
                    </a:lnTo>
                    <a:lnTo>
                      <a:pt x="318" y="3"/>
                    </a:lnTo>
                    <a:lnTo>
                      <a:pt x="296" y="1"/>
                    </a:lnTo>
                    <a:lnTo>
                      <a:pt x="274" y="0"/>
                    </a:lnTo>
                    <a:lnTo>
                      <a:pt x="252" y="0"/>
                    </a:lnTo>
                    <a:lnTo>
                      <a:pt x="230" y="0"/>
                    </a:lnTo>
                    <a:lnTo>
                      <a:pt x="209" y="1"/>
                    </a:lnTo>
                    <a:lnTo>
                      <a:pt x="187" y="3"/>
                    </a:lnTo>
                    <a:lnTo>
                      <a:pt x="166" y="6"/>
                    </a:lnTo>
                    <a:lnTo>
                      <a:pt x="145" y="10"/>
                    </a:lnTo>
                    <a:lnTo>
                      <a:pt x="126" y="14"/>
                    </a:lnTo>
                    <a:lnTo>
                      <a:pt x="108" y="19"/>
                    </a:lnTo>
                    <a:lnTo>
                      <a:pt x="90" y="25"/>
                    </a:lnTo>
                    <a:lnTo>
                      <a:pt x="74" y="31"/>
                    </a:lnTo>
                    <a:lnTo>
                      <a:pt x="59" y="38"/>
                    </a:lnTo>
                    <a:lnTo>
                      <a:pt x="45" y="45"/>
                    </a:lnTo>
                    <a:lnTo>
                      <a:pt x="33" y="53"/>
                    </a:lnTo>
                    <a:lnTo>
                      <a:pt x="24" y="61"/>
                    </a:lnTo>
                    <a:lnTo>
                      <a:pt x="15" y="70"/>
                    </a:lnTo>
                    <a:lnTo>
                      <a:pt x="8" y="79"/>
                    </a:lnTo>
                    <a:lnTo>
                      <a:pt x="4" y="88"/>
                    </a:lnTo>
                    <a:lnTo>
                      <a:pt x="1" y="97"/>
                    </a:lnTo>
                    <a:lnTo>
                      <a:pt x="0" y="107"/>
                    </a:lnTo>
                    <a:lnTo>
                      <a:pt x="1" y="116"/>
                    </a:lnTo>
                    <a:lnTo>
                      <a:pt x="4" y="125"/>
                    </a:lnTo>
                    <a:lnTo>
                      <a:pt x="8" y="134"/>
                    </a:lnTo>
                    <a:lnTo>
                      <a:pt x="15" y="143"/>
                    </a:lnTo>
                    <a:lnTo>
                      <a:pt x="24" y="151"/>
                    </a:lnTo>
                    <a:lnTo>
                      <a:pt x="33" y="160"/>
                    </a:lnTo>
                    <a:lnTo>
                      <a:pt x="45" y="168"/>
                    </a:lnTo>
                    <a:lnTo>
                      <a:pt x="59" y="175"/>
                    </a:lnTo>
                    <a:lnTo>
                      <a:pt x="74" y="182"/>
                    </a:lnTo>
                    <a:lnTo>
                      <a:pt x="90" y="188"/>
                    </a:lnTo>
                    <a:lnTo>
                      <a:pt x="108" y="194"/>
                    </a:lnTo>
                    <a:lnTo>
                      <a:pt x="126" y="199"/>
                    </a:lnTo>
                    <a:lnTo>
                      <a:pt x="145" y="203"/>
                    </a:lnTo>
                    <a:lnTo>
                      <a:pt x="166" y="207"/>
                    </a:lnTo>
                    <a:lnTo>
                      <a:pt x="187" y="209"/>
                    </a:lnTo>
                    <a:lnTo>
                      <a:pt x="209" y="211"/>
                    </a:lnTo>
                    <a:lnTo>
                      <a:pt x="230" y="213"/>
                    </a:lnTo>
                    <a:lnTo>
                      <a:pt x="252" y="213"/>
                    </a:lnTo>
                    <a:lnTo>
                      <a:pt x="274" y="213"/>
                    </a:lnTo>
                    <a:lnTo>
                      <a:pt x="296" y="211"/>
                    </a:lnTo>
                    <a:lnTo>
                      <a:pt x="318" y="209"/>
                    </a:lnTo>
                    <a:lnTo>
                      <a:pt x="339" y="207"/>
                    </a:lnTo>
                    <a:lnTo>
                      <a:pt x="359" y="203"/>
                    </a:lnTo>
                    <a:lnTo>
                      <a:pt x="379" y="199"/>
                    </a:lnTo>
                    <a:lnTo>
                      <a:pt x="397" y="194"/>
                    </a:lnTo>
                    <a:lnTo>
                      <a:pt x="415" y="188"/>
                    </a:lnTo>
                    <a:lnTo>
                      <a:pt x="431" y="182"/>
                    </a:lnTo>
                    <a:lnTo>
                      <a:pt x="446" y="175"/>
                    </a:lnTo>
                    <a:lnTo>
                      <a:pt x="459" y="168"/>
                    </a:lnTo>
                    <a:lnTo>
                      <a:pt x="471" y="160"/>
                    </a:lnTo>
                    <a:lnTo>
                      <a:pt x="482" y="151"/>
                    </a:lnTo>
                    <a:lnTo>
                      <a:pt x="490" y="143"/>
                    </a:lnTo>
                    <a:lnTo>
                      <a:pt x="497" y="134"/>
                    </a:lnTo>
                    <a:lnTo>
                      <a:pt x="501" y="125"/>
                    </a:lnTo>
                    <a:lnTo>
                      <a:pt x="504" y="116"/>
                    </a:lnTo>
                    <a:lnTo>
                      <a:pt x="505" y="10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053CF34A-7F87-47FB-AEFC-E340A2110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1117"/>
                <a:ext cx="507" cy="214"/>
              </a:xfrm>
              <a:custGeom>
                <a:avLst/>
                <a:gdLst>
                  <a:gd name="T0" fmla="*/ 1 w 507"/>
                  <a:gd name="T1" fmla="*/ 116 h 214"/>
                  <a:gd name="T2" fmla="*/ 9 w 507"/>
                  <a:gd name="T3" fmla="*/ 134 h 214"/>
                  <a:gd name="T4" fmla="*/ 24 w 507"/>
                  <a:gd name="T5" fmla="*/ 151 h 214"/>
                  <a:gd name="T6" fmla="*/ 46 w 507"/>
                  <a:gd name="T7" fmla="*/ 168 h 214"/>
                  <a:gd name="T8" fmla="*/ 74 w 507"/>
                  <a:gd name="T9" fmla="*/ 182 h 214"/>
                  <a:gd name="T10" fmla="*/ 108 w 507"/>
                  <a:gd name="T11" fmla="*/ 194 h 214"/>
                  <a:gd name="T12" fmla="*/ 146 w 507"/>
                  <a:gd name="T13" fmla="*/ 203 h 214"/>
                  <a:gd name="T14" fmla="*/ 188 w 507"/>
                  <a:gd name="T15" fmla="*/ 209 h 214"/>
                  <a:gd name="T16" fmla="*/ 231 w 507"/>
                  <a:gd name="T17" fmla="*/ 213 h 214"/>
                  <a:gd name="T18" fmla="*/ 275 w 507"/>
                  <a:gd name="T19" fmla="*/ 213 h 214"/>
                  <a:gd name="T20" fmla="*/ 319 w 507"/>
                  <a:gd name="T21" fmla="*/ 209 h 214"/>
                  <a:gd name="T22" fmla="*/ 360 w 507"/>
                  <a:gd name="T23" fmla="*/ 203 h 214"/>
                  <a:gd name="T24" fmla="*/ 398 w 507"/>
                  <a:gd name="T25" fmla="*/ 193 h 214"/>
                  <a:gd name="T26" fmla="*/ 432 w 507"/>
                  <a:gd name="T27" fmla="*/ 182 h 214"/>
                  <a:gd name="T28" fmla="*/ 460 w 507"/>
                  <a:gd name="T29" fmla="*/ 167 h 214"/>
                  <a:gd name="T30" fmla="*/ 482 w 507"/>
                  <a:gd name="T31" fmla="*/ 151 h 214"/>
                  <a:gd name="T32" fmla="*/ 497 w 507"/>
                  <a:gd name="T33" fmla="*/ 134 h 214"/>
                  <a:gd name="T34" fmla="*/ 505 w 507"/>
                  <a:gd name="T35" fmla="*/ 115 h 214"/>
                  <a:gd name="T36" fmla="*/ 505 w 507"/>
                  <a:gd name="T37" fmla="*/ 97 h 214"/>
                  <a:gd name="T38" fmla="*/ 497 w 507"/>
                  <a:gd name="T39" fmla="*/ 79 h 214"/>
                  <a:gd name="T40" fmla="*/ 482 w 507"/>
                  <a:gd name="T41" fmla="*/ 61 h 214"/>
                  <a:gd name="T42" fmla="*/ 460 w 507"/>
                  <a:gd name="T43" fmla="*/ 45 h 214"/>
                  <a:gd name="T44" fmla="*/ 432 w 507"/>
                  <a:gd name="T45" fmla="*/ 31 h 214"/>
                  <a:gd name="T46" fmla="*/ 398 w 507"/>
                  <a:gd name="T47" fmla="*/ 19 h 214"/>
                  <a:gd name="T48" fmla="*/ 360 w 507"/>
                  <a:gd name="T49" fmla="*/ 10 h 214"/>
                  <a:gd name="T50" fmla="*/ 318 w 507"/>
                  <a:gd name="T51" fmla="*/ 3 h 214"/>
                  <a:gd name="T52" fmla="*/ 275 w 507"/>
                  <a:gd name="T53" fmla="*/ 0 h 214"/>
                  <a:gd name="T54" fmla="*/ 231 w 507"/>
                  <a:gd name="T55" fmla="*/ 0 h 214"/>
                  <a:gd name="T56" fmla="*/ 187 w 507"/>
                  <a:gd name="T57" fmla="*/ 3 h 214"/>
                  <a:gd name="T58" fmla="*/ 146 w 507"/>
                  <a:gd name="T59" fmla="*/ 10 h 214"/>
                  <a:gd name="T60" fmla="*/ 108 w 507"/>
                  <a:gd name="T61" fmla="*/ 19 h 214"/>
                  <a:gd name="T62" fmla="*/ 74 w 507"/>
                  <a:gd name="T63" fmla="*/ 31 h 214"/>
                  <a:gd name="T64" fmla="*/ 46 w 507"/>
                  <a:gd name="T65" fmla="*/ 45 h 214"/>
                  <a:gd name="T66" fmla="*/ 24 w 507"/>
                  <a:gd name="T67" fmla="*/ 62 h 214"/>
                  <a:gd name="T68" fmla="*/ 9 w 507"/>
                  <a:gd name="T69" fmla="*/ 79 h 214"/>
                  <a:gd name="T70" fmla="*/ 1 w 507"/>
                  <a:gd name="T71" fmla="*/ 97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7" h="214">
                    <a:moveTo>
                      <a:pt x="0" y="107"/>
                    </a:moveTo>
                    <a:lnTo>
                      <a:pt x="1" y="116"/>
                    </a:lnTo>
                    <a:lnTo>
                      <a:pt x="4" y="125"/>
                    </a:lnTo>
                    <a:lnTo>
                      <a:pt x="9" y="134"/>
                    </a:lnTo>
                    <a:lnTo>
                      <a:pt x="16" y="143"/>
                    </a:lnTo>
                    <a:lnTo>
                      <a:pt x="24" y="151"/>
                    </a:lnTo>
                    <a:lnTo>
                      <a:pt x="34" y="160"/>
                    </a:lnTo>
                    <a:lnTo>
                      <a:pt x="46" y="168"/>
                    </a:lnTo>
                    <a:lnTo>
                      <a:pt x="59" y="175"/>
                    </a:lnTo>
                    <a:lnTo>
                      <a:pt x="74" y="182"/>
                    </a:lnTo>
                    <a:lnTo>
                      <a:pt x="91" y="188"/>
                    </a:lnTo>
                    <a:lnTo>
                      <a:pt x="108" y="194"/>
                    </a:lnTo>
                    <a:lnTo>
                      <a:pt x="127" y="199"/>
                    </a:lnTo>
                    <a:lnTo>
                      <a:pt x="146" y="203"/>
                    </a:lnTo>
                    <a:lnTo>
                      <a:pt x="166" y="207"/>
                    </a:lnTo>
                    <a:lnTo>
                      <a:pt x="188" y="209"/>
                    </a:lnTo>
                    <a:lnTo>
                      <a:pt x="209" y="211"/>
                    </a:lnTo>
                    <a:lnTo>
                      <a:pt x="231" y="213"/>
                    </a:lnTo>
                    <a:lnTo>
                      <a:pt x="253" y="213"/>
                    </a:lnTo>
                    <a:lnTo>
                      <a:pt x="275" y="213"/>
                    </a:lnTo>
                    <a:lnTo>
                      <a:pt x="297" y="211"/>
                    </a:lnTo>
                    <a:lnTo>
                      <a:pt x="319" y="209"/>
                    </a:lnTo>
                    <a:lnTo>
                      <a:pt x="340" y="207"/>
                    </a:lnTo>
                    <a:lnTo>
                      <a:pt x="360" y="203"/>
                    </a:lnTo>
                    <a:lnTo>
                      <a:pt x="379" y="199"/>
                    </a:lnTo>
                    <a:lnTo>
                      <a:pt x="398" y="193"/>
                    </a:lnTo>
                    <a:lnTo>
                      <a:pt x="416" y="188"/>
                    </a:lnTo>
                    <a:lnTo>
                      <a:pt x="432" y="182"/>
                    </a:lnTo>
                    <a:lnTo>
                      <a:pt x="446" y="175"/>
                    </a:lnTo>
                    <a:lnTo>
                      <a:pt x="460" y="167"/>
                    </a:lnTo>
                    <a:lnTo>
                      <a:pt x="472" y="160"/>
                    </a:lnTo>
                    <a:lnTo>
                      <a:pt x="482" y="151"/>
                    </a:lnTo>
                    <a:lnTo>
                      <a:pt x="490" y="143"/>
                    </a:lnTo>
                    <a:lnTo>
                      <a:pt x="497" y="134"/>
                    </a:lnTo>
                    <a:lnTo>
                      <a:pt x="502" y="125"/>
                    </a:lnTo>
                    <a:lnTo>
                      <a:pt x="505" y="115"/>
                    </a:lnTo>
                    <a:lnTo>
                      <a:pt x="506" y="107"/>
                    </a:lnTo>
                    <a:lnTo>
                      <a:pt x="505" y="97"/>
                    </a:lnTo>
                    <a:lnTo>
                      <a:pt x="502" y="88"/>
                    </a:lnTo>
                    <a:lnTo>
                      <a:pt x="497" y="79"/>
                    </a:lnTo>
                    <a:lnTo>
                      <a:pt x="490" y="70"/>
                    </a:lnTo>
                    <a:lnTo>
                      <a:pt x="482" y="61"/>
                    </a:lnTo>
                    <a:lnTo>
                      <a:pt x="472" y="53"/>
                    </a:lnTo>
                    <a:lnTo>
                      <a:pt x="460" y="45"/>
                    </a:lnTo>
                    <a:lnTo>
                      <a:pt x="446" y="38"/>
                    </a:lnTo>
                    <a:lnTo>
                      <a:pt x="432" y="31"/>
                    </a:lnTo>
                    <a:lnTo>
                      <a:pt x="415" y="25"/>
                    </a:lnTo>
                    <a:lnTo>
                      <a:pt x="398" y="19"/>
                    </a:lnTo>
                    <a:lnTo>
                      <a:pt x="379" y="14"/>
                    </a:lnTo>
                    <a:lnTo>
                      <a:pt x="360" y="10"/>
                    </a:lnTo>
                    <a:lnTo>
                      <a:pt x="340" y="6"/>
                    </a:lnTo>
                    <a:lnTo>
                      <a:pt x="318" y="3"/>
                    </a:lnTo>
                    <a:lnTo>
                      <a:pt x="297" y="1"/>
                    </a:lnTo>
                    <a:lnTo>
                      <a:pt x="275" y="0"/>
                    </a:lnTo>
                    <a:lnTo>
                      <a:pt x="253" y="0"/>
                    </a:lnTo>
                    <a:lnTo>
                      <a:pt x="231" y="0"/>
                    </a:lnTo>
                    <a:lnTo>
                      <a:pt x="209" y="1"/>
                    </a:lnTo>
                    <a:lnTo>
                      <a:pt x="187" y="3"/>
                    </a:lnTo>
                    <a:lnTo>
                      <a:pt x="166" y="6"/>
                    </a:lnTo>
                    <a:lnTo>
                      <a:pt x="146" y="10"/>
                    </a:lnTo>
                    <a:lnTo>
                      <a:pt x="127" y="14"/>
                    </a:lnTo>
                    <a:lnTo>
                      <a:pt x="108" y="19"/>
                    </a:lnTo>
                    <a:lnTo>
                      <a:pt x="90" y="25"/>
                    </a:lnTo>
                    <a:lnTo>
                      <a:pt x="74" y="31"/>
                    </a:lnTo>
                    <a:lnTo>
                      <a:pt x="59" y="38"/>
                    </a:lnTo>
                    <a:lnTo>
                      <a:pt x="46" y="45"/>
                    </a:lnTo>
                    <a:lnTo>
                      <a:pt x="34" y="53"/>
                    </a:lnTo>
                    <a:lnTo>
                      <a:pt x="24" y="62"/>
                    </a:lnTo>
                    <a:lnTo>
                      <a:pt x="16" y="70"/>
                    </a:lnTo>
                    <a:lnTo>
                      <a:pt x="9" y="79"/>
                    </a:lnTo>
                    <a:lnTo>
                      <a:pt x="4" y="88"/>
                    </a:lnTo>
                    <a:lnTo>
                      <a:pt x="1" y="97"/>
                    </a:lnTo>
                    <a:lnTo>
                      <a:pt x="0" y="10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5641F70D-CE13-4DA4-98BF-D9ACA09A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1461"/>
                <a:ext cx="742" cy="201"/>
              </a:xfrm>
              <a:custGeom>
                <a:avLst/>
                <a:gdLst>
                  <a:gd name="T0" fmla="*/ 741 w 742"/>
                  <a:gd name="T1" fmla="*/ 200 h 201"/>
                  <a:gd name="T2" fmla="*/ 741 w 742"/>
                  <a:gd name="T3" fmla="*/ 0 h 201"/>
                  <a:gd name="T4" fmla="*/ 0 w 742"/>
                  <a:gd name="T5" fmla="*/ 0 h 201"/>
                  <a:gd name="T6" fmla="*/ 0 w 742"/>
                  <a:gd name="T7" fmla="*/ 200 h 201"/>
                  <a:gd name="T8" fmla="*/ 741 w 742"/>
                  <a:gd name="T9" fmla="*/ 2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" h="201">
                    <a:moveTo>
                      <a:pt x="741" y="200"/>
                    </a:moveTo>
                    <a:lnTo>
                      <a:pt x="741" y="0"/>
                    </a:lnTo>
                    <a:lnTo>
                      <a:pt x="0" y="0"/>
                    </a:lnTo>
                    <a:lnTo>
                      <a:pt x="0" y="200"/>
                    </a:lnTo>
                    <a:lnTo>
                      <a:pt x="741" y="20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4042B229-B706-4072-949D-C77F4AC5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931"/>
                <a:ext cx="43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dirty="0">
                    <a:solidFill>
                      <a:srgbClr val="000000"/>
                    </a:solidFill>
                    <a:latin typeface="+mj-lt"/>
                  </a:rPr>
                  <a:t>name</a:t>
                </a: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2E6E72E-22A8-44C0-B48B-0859506F0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1459"/>
                <a:ext cx="743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Employees</a:t>
                </a: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0F43FE23-FBB2-4594-8635-BDF10EDA5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1095"/>
                <a:ext cx="33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 dirty="0" err="1">
                    <a:solidFill>
                      <a:srgbClr val="000000"/>
                    </a:solidFill>
                    <a:latin typeface="+mj-lt"/>
                  </a:rPr>
                  <a:t>ssn</a:t>
                </a:r>
                <a:endParaRPr lang="en-US" altLang="en-US" sz="1200" b="1" u="sng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5F6E2C54-CFBD-4113-A074-9235E19DD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" y="1100"/>
                <a:ext cx="27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lot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AE03644B-66D9-4DC0-8CB6-DB868B26C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4" y="1565"/>
                <a:ext cx="243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0F91FF22-FEB9-4D18-A4D6-51486E2CD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1338"/>
                <a:ext cx="338" cy="1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F83A92C2-11A5-44C1-8A8E-5331A2CA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0" y="1132"/>
                <a:ext cx="48" cy="3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24293974-AB6B-4E6D-89C7-2CAB96EA2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0" y="1338"/>
                <a:ext cx="220" cy="1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F44D6536-DA8B-4B8D-9707-212C90F2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925" y="2190750"/>
              <a:ext cx="1566863" cy="569913"/>
            </a:xfrm>
            <a:custGeom>
              <a:avLst/>
              <a:gdLst>
                <a:gd name="T0" fmla="*/ 0 w 987"/>
                <a:gd name="T1" fmla="*/ 179 h 359"/>
                <a:gd name="T2" fmla="*/ 487 w 987"/>
                <a:gd name="T3" fmla="*/ 0 h 359"/>
                <a:gd name="T4" fmla="*/ 986 w 987"/>
                <a:gd name="T5" fmla="*/ 185 h 359"/>
                <a:gd name="T6" fmla="*/ 487 w 987"/>
                <a:gd name="T7" fmla="*/ 358 h 359"/>
                <a:gd name="T8" fmla="*/ 0 w 987"/>
                <a:gd name="T9" fmla="*/ 17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359">
                  <a:moveTo>
                    <a:pt x="0" y="179"/>
                  </a:moveTo>
                  <a:lnTo>
                    <a:pt x="487" y="0"/>
                  </a:lnTo>
                  <a:lnTo>
                    <a:pt x="986" y="185"/>
                  </a:lnTo>
                  <a:lnTo>
                    <a:pt x="487" y="358"/>
                  </a:lnTo>
                  <a:lnTo>
                    <a:pt x="0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AE1A7BA3-3AE4-44A3-A33F-5813D403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975" y="2312988"/>
              <a:ext cx="1136153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Works_In4</a:t>
              </a: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288D367-B206-4269-9F6E-2E199FB2D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1336675"/>
              <a:ext cx="804862" cy="339725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7 h 214"/>
                <a:gd name="T8" fmla="*/ 75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7 w 507"/>
                <a:gd name="T15" fmla="*/ 209 h 214"/>
                <a:gd name="T16" fmla="*/ 231 w 507"/>
                <a:gd name="T17" fmla="*/ 212 h 214"/>
                <a:gd name="T18" fmla="*/ 275 w 507"/>
                <a:gd name="T19" fmla="*/ 212 h 214"/>
                <a:gd name="T20" fmla="*/ 318 w 507"/>
                <a:gd name="T21" fmla="*/ 209 h 214"/>
                <a:gd name="T22" fmla="*/ 360 w 507"/>
                <a:gd name="T23" fmla="*/ 202 h 214"/>
                <a:gd name="T24" fmla="*/ 398 w 507"/>
                <a:gd name="T25" fmla="*/ 194 h 214"/>
                <a:gd name="T26" fmla="*/ 432 w 507"/>
                <a:gd name="T27" fmla="*/ 181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3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5 w 507"/>
                <a:gd name="T63" fmla="*/ 31 h 214"/>
                <a:gd name="T64" fmla="*/ 46 w 507"/>
                <a:gd name="T65" fmla="*/ 45 h 214"/>
                <a:gd name="T66" fmla="*/ 24 w 507"/>
                <a:gd name="T67" fmla="*/ 61 h 214"/>
                <a:gd name="T68" fmla="*/ 9 w 507"/>
                <a:gd name="T69" fmla="*/ 79 h 214"/>
                <a:gd name="T70" fmla="*/ 1 w 507"/>
                <a:gd name="T71" fmla="*/ 9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7" h="214">
                  <a:moveTo>
                    <a:pt x="0" y="106"/>
                  </a:moveTo>
                  <a:lnTo>
                    <a:pt x="1" y="116"/>
                  </a:lnTo>
                  <a:lnTo>
                    <a:pt x="4" y="124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7"/>
                  </a:lnTo>
                  <a:lnTo>
                    <a:pt x="60" y="175"/>
                  </a:lnTo>
                  <a:lnTo>
                    <a:pt x="75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7" y="206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1" y="212"/>
                  </a:lnTo>
                  <a:lnTo>
                    <a:pt x="253" y="213"/>
                  </a:lnTo>
                  <a:lnTo>
                    <a:pt x="275" y="212"/>
                  </a:lnTo>
                  <a:lnTo>
                    <a:pt x="297" y="211"/>
                  </a:lnTo>
                  <a:lnTo>
                    <a:pt x="318" y="209"/>
                  </a:lnTo>
                  <a:lnTo>
                    <a:pt x="340" y="206"/>
                  </a:lnTo>
                  <a:lnTo>
                    <a:pt x="360" y="202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2" y="181"/>
                  </a:lnTo>
                  <a:lnTo>
                    <a:pt x="447" y="174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2"/>
                  </a:lnTo>
                  <a:lnTo>
                    <a:pt x="497" y="133"/>
                  </a:lnTo>
                  <a:lnTo>
                    <a:pt x="502" y="124"/>
                  </a:lnTo>
                  <a:lnTo>
                    <a:pt x="505" y="115"/>
                  </a:lnTo>
                  <a:lnTo>
                    <a:pt x="506" y="106"/>
                  </a:lnTo>
                  <a:lnTo>
                    <a:pt x="505" y="97"/>
                  </a:lnTo>
                  <a:lnTo>
                    <a:pt x="502" y="87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7" y="38"/>
                  </a:lnTo>
                  <a:lnTo>
                    <a:pt x="432" y="31"/>
                  </a:lnTo>
                  <a:lnTo>
                    <a:pt x="415" y="24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7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5" y="31"/>
                  </a:lnTo>
                  <a:lnTo>
                    <a:pt x="60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7"/>
                  </a:lnTo>
                  <a:lnTo>
                    <a:pt x="1" y="97"/>
                  </a:lnTo>
                  <a:lnTo>
                    <a:pt x="0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FE10E8A0-A15B-405E-B57E-CF4F94FB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1336675"/>
              <a:ext cx="803275" cy="339725"/>
            </a:xfrm>
            <a:custGeom>
              <a:avLst/>
              <a:gdLst>
                <a:gd name="T0" fmla="*/ 1 w 506"/>
                <a:gd name="T1" fmla="*/ 116 h 214"/>
                <a:gd name="T2" fmla="*/ 8 w 506"/>
                <a:gd name="T3" fmla="*/ 134 h 214"/>
                <a:gd name="T4" fmla="*/ 23 w 506"/>
                <a:gd name="T5" fmla="*/ 151 h 214"/>
                <a:gd name="T6" fmla="*/ 46 w 506"/>
                <a:gd name="T7" fmla="*/ 167 h 214"/>
                <a:gd name="T8" fmla="*/ 74 w 506"/>
                <a:gd name="T9" fmla="*/ 182 h 214"/>
                <a:gd name="T10" fmla="*/ 108 w 506"/>
                <a:gd name="T11" fmla="*/ 194 h 214"/>
                <a:gd name="T12" fmla="*/ 146 w 506"/>
                <a:gd name="T13" fmla="*/ 203 h 214"/>
                <a:gd name="T14" fmla="*/ 187 w 506"/>
                <a:gd name="T15" fmla="*/ 209 h 214"/>
                <a:gd name="T16" fmla="*/ 231 w 506"/>
                <a:gd name="T17" fmla="*/ 212 h 214"/>
                <a:gd name="T18" fmla="*/ 275 w 506"/>
                <a:gd name="T19" fmla="*/ 212 h 214"/>
                <a:gd name="T20" fmla="*/ 318 w 506"/>
                <a:gd name="T21" fmla="*/ 209 h 214"/>
                <a:gd name="T22" fmla="*/ 360 w 506"/>
                <a:gd name="T23" fmla="*/ 202 h 214"/>
                <a:gd name="T24" fmla="*/ 397 w 506"/>
                <a:gd name="T25" fmla="*/ 194 h 214"/>
                <a:gd name="T26" fmla="*/ 431 w 506"/>
                <a:gd name="T27" fmla="*/ 181 h 214"/>
                <a:gd name="T28" fmla="*/ 460 w 506"/>
                <a:gd name="T29" fmla="*/ 167 h 214"/>
                <a:gd name="T30" fmla="*/ 481 w 506"/>
                <a:gd name="T31" fmla="*/ 151 h 214"/>
                <a:gd name="T32" fmla="*/ 497 w 506"/>
                <a:gd name="T33" fmla="*/ 133 h 214"/>
                <a:gd name="T34" fmla="*/ 504 w 506"/>
                <a:gd name="T35" fmla="*/ 115 h 214"/>
                <a:gd name="T36" fmla="*/ 504 w 506"/>
                <a:gd name="T37" fmla="*/ 97 h 214"/>
                <a:gd name="T38" fmla="*/ 497 w 506"/>
                <a:gd name="T39" fmla="*/ 79 h 214"/>
                <a:gd name="T40" fmla="*/ 481 w 506"/>
                <a:gd name="T41" fmla="*/ 61 h 214"/>
                <a:gd name="T42" fmla="*/ 460 w 506"/>
                <a:gd name="T43" fmla="*/ 45 h 214"/>
                <a:gd name="T44" fmla="*/ 431 w 506"/>
                <a:gd name="T45" fmla="*/ 31 h 214"/>
                <a:gd name="T46" fmla="*/ 397 w 506"/>
                <a:gd name="T47" fmla="*/ 19 h 214"/>
                <a:gd name="T48" fmla="*/ 359 w 506"/>
                <a:gd name="T49" fmla="*/ 10 h 214"/>
                <a:gd name="T50" fmla="*/ 318 w 506"/>
                <a:gd name="T51" fmla="*/ 3 h 214"/>
                <a:gd name="T52" fmla="*/ 275 w 506"/>
                <a:gd name="T53" fmla="*/ 0 h 214"/>
                <a:gd name="T54" fmla="*/ 231 w 506"/>
                <a:gd name="T55" fmla="*/ 0 h 214"/>
                <a:gd name="T56" fmla="*/ 187 w 506"/>
                <a:gd name="T57" fmla="*/ 3 h 214"/>
                <a:gd name="T58" fmla="*/ 146 w 506"/>
                <a:gd name="T59" fmla="*/ 10 h 214"/>
                <a:gd name="T60" fmla="*/ 107 w 506"/>
                <a:gd name="T61" fmla="*/ 19 h 214"/>
                <a:gd name="T62" fmla="*/ 74 w 506"/>
                <a:gd name="T63" fmla="*/ 31 h 214"/>
                <a:gd name="T64" fmla="*/ 46 w 506"/>
                <a:gd name="T65" fmla="*/ 45 h 214"/>
                <a:gd name="T66" fmla="*/ 23 w 506"/>
                <a:gd name="T67" fmla="*/ 61 h 214"/>
                <a:gd name="T68" fmla="*/ 8 w 506"/>
                <a:gd name="T69" fmla="*/ 79 h 214"/>
                <a:gd name="T70" fmla="*/ 1 w 506"/>
                <a:gd name="T71" fmla="*/ 9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0" y="106"/>
                  </a:moveTo>
                  <a:lnTo>
                    <a:pt x="1" y="116"/>
                  </a:lnTo>
                  <a:lnTo>
                    <a:pt x="4" y="124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3" y="151"/>
                  </a:lnTo>
                  <a:lnTo>
                    <a:pt x="34" y="160"/>
                  </a:lnTo>
                  <a:lnTo>
                    <a:pt x="46" y="167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6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1" y="212"/>
                  </a:lnTo>
                  <a:lnTo>
                    <a:pt x="253" y="213"/>
                  </a:lnTo>
                  <a:lnTo>
                    <a:pt x="275" y="212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6"/>
                  </a:lnTo>
                  <a:lnTo>
                    <a:pt x="360" y="202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1"/>
                  </a:lnTo>
                  <a:lnTo>
                    <a:pt x="446" y="174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1" y="151"/>
                  </a:lnTo>
                  <a:lnTo>
                    <a:pt x="490" y="142"/>
                  </a:lnTo>
                  <a:lnTo>
                    <a:pt x="497" y="133"/>
                  </a:lnTo>
                  <a:lnTo>
                    <a:pt x="501" y="124"/>
                  </a:lnTo>
                  <a:lnTo>
                    <a:pt x="504" y="115"/>
                  </a:lnTo>
                  <a:lnTo>
                    <a:pt x="505" y="106"/>
                  </a:lnTo>
                  <a:lnTo>
                    <a:pt x="504" y="97"/>
                  </a:lnTo>
                  <a:lnTo>
                    <a:pt x="501" y="87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1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4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7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3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7"/>
                  </a:lnTo>
                  <a:lnTo>
                    <a:pt x="1" y="97"/>
                  </a:lnTo>
                  <a:lnTo>
                    <a:pt x="0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E71D7E6-361A-4B45-9DA5-845375006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1308100"/>
              <a:ext cx="622023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from</a:t>
              </a:r>
            </a:p>
          </p:txBody>
        </p: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59B2F640-1C88-41DC-ABDF-F00726F2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4" y="1287463"/>
              <a:ext cx="389954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to</a:t>
              </a: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5584E303-BFBF-48F0-8472-7274AFC9D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4613" y="1698625"/>
              <a:ext cx="74612" cy="6111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D836F6B3-9ECE-4E24-B22E-5199200E7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1782763"/>
              <a:ext cx="803275" cy="339725"/>
            </a:xfrm>
            <a:custGeom>
              <a:avLst/>
              <a:gdLst>
                <a:gd name="T0" fmla="*/ 1 w 506"/>
                <a:gd name="T1" fmla="*/ 116 h 214"/>
                <a:gd name="T2" fmla="*/ 8 w 506"/>
                <a:gd name="T3" fmla="*/ 134 h 214"/>
                <a:gd name="T4" fmla="*/ 24 w 506"/>
                <a:gd name="T5" fmla="*/ 152 h 214"/>
                <a:gd name="T6" fmla="*/ 45 w 506"/>
                <a:gd name="T7" fmla="*/ 168 h 214"/>
                <a:gd name="T8" fmla="*/ 74 w 506"/>
                <a:gd name="T9" fmla="*/ 182 h 214"/>
                <a:gd name="T10" fmla="*/ 108 w 506"/>
                <a:gd name="T11" fmla="*/ 194 h 214"/>
                <a:gd name="T12" fmla="*/ 145 w 506"/>
                <a:gd name="T13" fmla="*/ 203 h 214"/>
                <a:gd name="T14" fmla="*/ 187 w 506"/>
                <a:gd name="T15" fmla="*/ 210 h 214"/>
                <a:gd name="T16" fmla="*/ 231 w 506"/>
                <a:gd name="T17" fmla="*/ 213 h 214"/>
                <a:gd name="T18" fmla="*/ 274 w 506"/>
                <a:gd name="T19" fmla="*/ 213 h 214"/>
                <a:gd name="T20" fmla="*/ 318 w 506"/>
                <a:gd name="T21" fmla="*/ 210 h 214"/>
                <a:gd name="T22" fmla="*/ 359 w 506"/>
                <a:gd name="T23" fmla="*/ 203 h 214"/>
                <a:gd name="T24" fmla="*/ 397 w 506"/>
                <a:gd name="T25" fmla="*/ 194 h 214"/>
                <a:gd name="T26" fmla="*/ 431 w 506"/>
                <a:gd name="T27" fmla="*/ 182 h 214"/>
                <a:gd name="T28" fmla="*/ 459 w 506"/>
                <a:gd name="T29" fmla="*/ 168 h 214"/>
                <a:gd name="T30" fmla="*/ 481 w 506"/>
                <a:gd name="T31" fmla="*/ 151 h 214"/>
                <a:gd name="T32" fmla="*/ 497 w 506"/>
                <a:gd name="T33" fmla="*/ 134 h 214"/>
                <a:gd name="T34" fmla="*/ 504 w 506"/>
                <a:gd name="T35" fmla="*/ 116 h 214"/>
                <a:gd name="T36" fmla="*/ 504 w 506"/>
                <a:gd name="T37" fmla="*/ 97 h 214"/>
                <a:gd name="T38" fmla="*/ 497 w 506"/>
                <a:gd name="T39" fmla="*/ 79 h 214"/>
                <a:gd name="T40" fmla="*/ 481 w 506"/>
                <a:gd name="T41" fmla="*/ 62 h 214"/>
                <a:gd name="T42" fmla="*/ 459 w 506"/>
                <a:gd name="T43" fmla="*/ 45 h 214"/>
                <a:gd name="T44" fmla="*/ 431 w 506"/>
                <a:gd name="T45" fmla="*/ 31 h 214"/>
                <a:gd name="T46" fmla="*/ 397 w 506"/>
                <a:gd name="T47" fmla="*/ 19 h 214"/>
                <a:gd name="T48" fmla="*/ 359 w 506"/>
                <a:gd name="T49" fmla="*/ 10 h 214"/>
                <a:gd name="T50" fmla="*/ 318 w 506"/>
                <a:gd name="T51" fmla="*/ 4 h 214"/>
                <a:gd name="T52" fmla="*/ 274 w 506"/>
                <a:gd name="T53" fmla="*/ 0 h 214"/>
                <a:gd name="T54" fmla="*/ 231 w 506"/>
                <a:gd name="T55" fmla="*/ 0 h 214"/>
                <a:gd name="T56" fmla="*/ 187 w 506"/>
                <a:gd name="T57" fmla="*/ 4 h 214"/>
                <a:gd name="T58" fmla="*/ 145 w 506"/>
                <a:gd name="T59" fmla="*/ 10 h 214"/>
                <a:gd name="T60" fmla="*/ 108 w 506"/>
                <a:gd name="T61" fmla="*/ 20 h 214"/>
                <a:gd name="T62" fmla="*/ 74 w 506"/>
                <a:gd name="T63" fmla="*/ 31 h 214"/>
                <a:gd name="T64" fmla="*/ 45 w 506"/>
                <a:gd name="T65" fmla="*/ 46 h 214"/>
                <a:gd name="T66" fmla="*/ 24 w 506"/>
                <a:gd name="T67" fmla="*/ 62 h 214"/>
                <a:gd name="T68" fmla="*/ 8 w 506"/>
                <a:gd name="T69" fmla="*/ 79 h 214"/>
                <a:gd name="T70" fmla="*/ 1 w 506"/>
                <a:gd name="T71" fmla="*/ 9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1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1" y="62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4"/>
                  </a:lnTo>
                  <a:lnTo>
                    <a:pt x="296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7" y="4"/>
                  </a:lnTo>
                  <a:lnTo>
                    <a:pt x="166" y="7"/>
                  </a:lnTo>
                  <a:lnTo>
                    <a:pt x="145" y="10"/>
                  </a:lnTo>
                  <a:lnTo>
                    <a:pt x="126" y="15"/>
                  </a:lnTo>
                  <a:lnTo>
                    <a:pt x="108" y="20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6"/>
                  </a:lnTo>
                  <a:lnTo>
                    <a:pt x="34" y="54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B6AD054F-E8F1-4DBD-BA98-4D4A4D67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2330450"/>
              <a:ext cx="1411288" cy="368300"/>
            </a:xfrm>
            <a:custGeom>
              <a:avLst/>
              <a:gdLst>
                <a:gd name="T0" fmla="*/ 888 w 889"/>
                <a:gd name="T1" fmla="*/ 231 h 232"/>
                <a:gd name="T2" fmla="*/ 888 w 889"/>
                <a:gd name="T3" fmla="*/ 0 h 232"/>
                <a:gd name="T4" fmla="*/ 0 w 889"/>
                <a:gd name="T5" fmla="*/ 0 h 232"/>
                <a:gd name="T6" fmla="*/ 0 w 889"/>
                <a:gd name="T7" fmla="*/ 231 h 232"/>
                <a:gd name="T8" fmla="*/ 888 w 889"/>
                <a:gd name="T9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232">
                  <a:moveTo>
                    <a:pt x="888" y="231"/>
                  </a:moveTo>
                  <a:lnTo>
                    <a:pt x="888" y="0"/>
                  </a:lnTo>
                  <a:lnTo>
                    <a:pt x="0" y="0"/>
                  </a:lnTo>
                  <a:lnTo>
                    <a:pt x="0" y="231"/>
                  </a:lnTo>
                  <a:lnTo>
                    <a:pt x="888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17" name="Group 30">
              <a:extLst>
                <a:ext uri="{FF2B5EF4-FFF2-40B4-BE49-F238E27FC236}">
                  <a16:creationId xmlns:a16="http://schemas.microsoft.com/office/drawing/2014/main" id="{CA38EA1D-9BEA-4FFE-8569-9D9EFEBBE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125" y="1533527"/>
              <a:ext cx="979488" cy="341313"/>
              <a:chOff x="4630" y="966"/>
              <a:chExt cx="617" cy="215"/>
            </a:xfrm>
          </p:grpSpPr>
          <p:sp>
            <p:nvSpPr>
              <p:cNvPr id="66" name="Freeform 28">
                <a:extLst>
                  <a:ext uri="{FF2B5EF4-FFF2-40B4-BE49-F238E27FC236}">
                    <a16:creationId xmlns:a16="http://schemas.microsoft.com/office/drawing/2014/main" id="{317CEF26-8EC6-4C5C-8162-D7CE8A874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" y="966"/>
                <a:ext cx="617" cy="215"/>
              </a:xfrm>
              <a:custGeom>
                <a:avLst/>
                <a:gdLst>
                  <a:gd name="T0" fmla="*/ 616 w 617"/>
                  <a:gd name="T1" fmla="*/ 98 h 215"/>
                  <a:gd name="T2" fmla="*/ 606 w 617"/>
                  <a:gd name="T3" fmla="*/ 79 h 215"/>
                  <a:gd name="T4" fmla="*/ 587 w 617"/>
                  <a:gd name="T5" fmla="*/ 62 h 215"/>
                  <a:gd name="T6" fmla="*/ 561 w 617"/>
                  <a:gd name="T7" fmla="*/ 46 h 215"/>
                  <a:gd name="T8" fmla="*/ 525 w 617"/>
                  <a:gd name="T9" fmla="*/ 32 h 215"/>
                  <a:gd name="T10" fmla="*/ 485 w 617"/>
                  <a:gd name="T11" fmla="*/ 20 h 215"/>
                  <a:gd name="T12" fmla="*/ 437 w 617"/>
                  <a:gd name="T13" fmla="*/ 10 h 215"/>
                  <a:gd name="T14" fmla="*/ 387 w 617"/>
                  <a:gd name="T15" fmla="*/ 4 h 215"/>
                  <a:gd name="T16" fmla="*/ 335 w 617"/>
                  <a:gd name="T17" fmla="*/ 1 h 215"/>
                  <a:gd name="T18" fmla="*/ 280 w 617"/>
                  <a:gd name="T19" fmla="*/ 1 h 215"/>
                  <a:gd name="T20" fmla="*/ 228 w 617"/>
                  <a:gd name="T21" fmla="*/ 4 h 215"/>
                  <a:gd name="T22" fmla="*/ 178 w 617"/>
                  <a:gd name="T23" fmla="*/ 10 h 215"/>
                  <a:gd name="T24" fmla="*/ 131 w 617"/>
                  <a:gd name="T25" fmla="*/ 20 h 215"/>
                  <a:gd name="T26" fmla="*/ 90 w 617"/>
                  <a:gd name="T27" fmla="*/ 32 h 215"/>
                  <a:gd name="T28" fmla="*/ 54 w 617"/>
                  <a:gd name="T29" fmla="*/ 46 h 215"/>
                  <a:gd name="T30" fmla="*/ 29 w 617"/>
                  <a:gd name="T31" fmla="*/ 62 h 215"/>
                  <a:gd name="T32" fmla="*/ 10 w 617"/>
                  <a:gd name="T33" fmla="*/ 79 h 215"/>
                  <a:gd name="T34" fmla="*/ 1 w 617"/>
                  <a:gd name="T35" fmla="*/ 98 h 215"/>
                  <a:gd name="T36" fmla="*/ 1 w 617"/>
                  <a:gd name="T37" fmla="*/ 116 h 215"/>
                  <a:gd name="T38" fmla="*/ 10 w 617"/>
                  <a:gd name="T39" fmla="*/ 135 h 215"/>
                  <a:gd name="T40" fmla="*/ 29 w 617"/>
                  <a:gd name="T41" fmla="*/ 152 h 215"/>
                  <a:gd name="T42" fmla="*/ 54 w 617"/>
                  <a:gd name="T43" fmla="*/ 168 h 215"/>
                  <a:gd name="T44" fmla="*/ 90 w 617"/>
                  <a:gd name="T45" fmla="*/ 183 h 215"/>
                  <a:gd name="T46" fmla="*/ 131 w 617"/>
                  <a:gd name="T47" fmla="*/ 194 h 215"/>
                  <a:gd name="T48" fmla="*/ 178 w 617"/>
                  <a:gd name="T49" fmla="*/ 204 h 215"/>
                  <a:gd name="T50" fmla="*/ 228 w 617"/>
                  <a:gd name="T51" fmla="*/ 210 h 215"/>
                  <a:gd name="T52" fmla="*/ 280 w 617"/>
                  <a:gd name="T53" fmla="*/ 213 h 215"/>
                  <a:gd name="T54" fmla="*/ 335 w 617"/>
                  <a:gd name="T55" fmla="*/ 213 h 215"/>
                  <a:gd name="T56" fmla="*/ 387 w 617"/>
                  <a:gd name="T57" fmla="*/ 210 h 215"/>
                  <a:gd name="T58" fmla="*/ 437 w 617"/>
                  <a:gd name="T59" fmla="*/ 204 h 215"/>
                  <a:gd name="T60" fmla="*/ 485 w 617"/>
                  <a:gd name="T61" fmla="*/ 194 h 215"/>
                  <a:gd name="T62" fmla="*/ 525 w 617"/>
                  <a:gd name="T63" fmla="*/ 183 h 215"/>
                  <a:gd name="T64" fmla="*/ 561 w 617"/>
                  <a:gd name="T65" fmla="*/ 168 h 215"/>
                  <a:gd name="T66" fmla="*/ 587 w 617"/>
                  <a:gd name="T67" fmla="*/ 152 h 215"/>
                  <a:gd name="T68" fmla="*/ 606 w 617"/>
                  <a:gd name="T69" fmla="*/ 135 h 215"/>
                  <a:gd name="T70" fmla="*/ 616 w 617"/>
                  <a:gd name="T71" fmla="*/ 11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7" h="215">
                    <a:moveTo>
                      <a:pt x="616" y="107"/>
                    </a:moveTo>
                    <a:lnTo>
                      <a:pt x="616" y="98"/>
                    </a:lnTo>
                    <a:lnTo>
                      <a:pt x="612" y="88"/>
                    </a:lnTo>
                    <a:lnTo>
                      <a:pt x="606" y="79"/>
                    </a:lnTo>
                    <a:lnTo>
                      <a:pt x="597" y="71"/>
                    </a:lnTo>
                    <a:lnTo>
                      <a:pt x="587" y="62"/>
                    </a:lnTo>
                    <a:lnTo>
                      <a:pt x="574" y="54"/>
                    </a:lnTo>
                    <a:lnTo>
                      <a:pt x="561" y="46"/>
                    </a:lnTo>
                    <a:lnTo>
                      <a:pt x="544" y="38"/>
                    </a:lnTo>
                    <a:lnTo>
                      <a:pt x="525" y="32"/>
                    </a:lnTo>
                    <a:lnTo>
                      <a:pt x="506" y="26"/>
                    </a:lnTo>
                    <a:lnTo>
                      <a:pt x="485" y="20"/>
                    </a:lnTo>
                    <a:lnTo>
                      <a:pt x="462" y="15"/>
                    </a:lnTo>
                    <a:lnTo>
                      <a:pt x="437" y="10"/>
                    </a:lnTo>
                    <a:lnTo>
                      <a:pt x="413" y="7"/>
                    </a:lnTo>
                    <a:lnTo>
                      <a:pt x="387" y="4"/>
                    </a:lnTo>
                    <a:lnTo>
                      <a:pt x="362" y="2"/>
                    </a:lnTo>
                    <a:lnTo>
                      <a:pt x="335" y="1"/>
                    </a:lnTo>
                    <a:lnTo>
                      <a:pt x="307" y="0"/>
                    </a:lnTo>
                    <a:lnTo>
                      <a:pt x="280" y="1"/>
                    </a:lnTo>
                    <a:lnTo>
                      <a:pt x="254" y="2"/>
                    </a:lnTo>
                    <a:lnTo>
                      <a:pt x="228" y="4"/>
                    </a:lnTo>
                    <a:lnTo>
                      <a:pt x="202" y="7"/>
                    </a:lnTo>
                    <a:lnTo>
                      <a:pt x="178" y="10"/>
                    </a:lnTo>
                    <a:lnTo>
                      <a:pt x="153" y="15"/>
                    </a:lnTo>
                    <a:lnTo>
                      <a:pt x="131" y="20"/>
                    </a:lnTo>
                    <a:lnTo>
                      <a:pt x="109" y="26"/>
                    </a:lnTo>
                    <a:lnTo>
                      <a:pt x="90" y="32"/>
                    </a:lnTo>
                    <a:lnTo>
                      <a:pt x="71" y="38"/>
                    </a:lnTo>
                    <a:lnTo>
                      <a:pt x="54" y="46"/>
                    </a:lnTo>
                    <a:lnTo>
                      <a:pt x="41" y="54"/>
                    </a:lnTo>
                    <a:lnTo>
                      <a:pt x="29" y="62"/>
                    </a:lnTo>
                    <a:lnTo>
                      <a:pt x="18" y="71"/>
                    </a:lnTo>
                    <a:lnTo>
                      <a:pt x="10" y="79"/>
                    </a:lnTo>
                    <a:lnTo>
                      <a:pt x="4" y="88"/>
                    </a:lnTo>
                    <a:lnTo>
                      <a:pt x="1" y="98"/>
                    </a:lnTo>
                    <a:lnTo>
                      <a:pt x="0" y="107"/>
                    </a:lnTo>
                    <a:lnTo>
                      <a:pt x="1" y="116"/>
                    </a:lnTo>
                    <a:lnTo>
                      <a:pt x="4" y="125"/>
                    </a:lnTo>
                    <a:lnTo>
                      <a:pt x="10" y="135"/>
                    </a:lnTo>
                    <a:lnTo>
                      <a:pt x="18" y="144"/>
                    </a:lnTo>
                    <a:lnTo>
                      <a:pt x="29" y="152"/>
                    </a:lnTo>
                    <a:lnTo>
                      <a:pt x="41" y="160"/>
                    </a:lnTo>
                    <a:lnTo>
                      <a:pt x="54" y="168"/>
                    </a:lnTo>
                    <a:lnTo>
                      <a:pt x="71" y="176"/>
                    </a:lnTo>
                    <a:lnTo>
                      <a:pt x="90" y="183"/>
                    </a:lnTo>
                    <a:lnTo>
                      <a:pt x="109" y="188"/>
                    </a:lnTo>
                    <a:lnTo>
                      <a:pt x="131" y="194"/>
                    </a:lnTo>
                    <a:lnTo>
                      <a:pt x="153" y="199"/>
                    </a:lnTo>
                    <a:lnTo>
                      <a:pt x="178" y="204"/>
                    </a:lnTo>
                    <a:lnTo>
                      <a:pt x="202" y="207"/>
                    </a:lnTo>
                    <a:lnTo>
                      <a:pt x="228" y="210"/>
                    </a:lnTo>
                    <a:lnTo>
                      <a:pt x="254" y="212"/>
                    </a:lnTo>
                    <a:lnTo>
                      <a:pt x="280" y="213"/>
                    </a:lnTo>
                    <a:lnTo>
                      <a:pt x="307" y="214"/>
                    </a:lnTo>
                    <a:lnTo>
                      <a:pt x="335" y="213"/>
                    </a:lnTo>
                    <a:lnTo>
                      <a:pt x="362" y="212"/>
                    </a:lnTo>
                    <a:lnTo>
                      <a:pt x="387" y="210"/>
                    </a:lnTo>
                    <a:lnTo>
                      <a:pt x="413" y="207"/>
                    </a:lnTo>
                    <a:lnTo>
                      <a:pt x="437" y="204"/>
                    </a:lnTo>
                    <a:lnTo>
                      <a:pt x="462" y="199"/>
                    </a:lnTo>
                    <a:lnTo>
                      <a:pt x="485" y="194"/>
                    </a:lnTo>
                    <a:lnTo>
                      <a:pt x="506" y="188"/>
                    </a:lnTo>
                    <a:lnTo>
                      <a:pt x="525" y="183"/>
                    </a:lnTo>
                    <a:lnTo>
                      <a:pt x="544" y="176"/>
                    </a:lnTo>
                    <a:lnTo>
                      <a:pt x="561" y="168"/>
                    </a:lnTo>
                    <a:lnTo>
                      <a:pt x="574" y="160"/>
                    </a:lnTo>
                    <a:lnTo>
                      <a:pt x="587" y="152"/>
                    </a:lnTo>
                    <a:lnTo>
                      <a:pt x="597" y="144"/>
                    </a:lnTo>
                    <a:lnTo>
                      <a:pt x="606" y="135"/>
                    </a:lnTo>
                    <a:lnTo>
                      <a:pt x="612" y="125"/>
                    </a:lnTo>
                    <a:lnTo>
                      <a:pt x="616" y="116"/>
                    </a:lnTo>
                    <a:lnTo>
                      <a:pt x="616" y="10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C9FE7A8C-5A55-4EB3-80CE-AFCE69A1F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972"/>
                <a:ext cx="507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dname</a:t>
                </a:r>
              </a:p>
            </p:txBody>
          </p:sp>
        </p:grp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4E9DBB21-03EA-4B09-B171-E5F8F51C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988" y="1803400"/>
              <a:ext cx="827463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budget</a:t>
              </a:r>
            </a:p>
          </p:txBody>
        </p: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6E282FFA-05C0-4516-8C5D-AE7632BC3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4013" y="1746250"/>
              <a:ext cx="803275" cy="376238"/>
              <a:chOff x="4223" y="1100"/>
              <a:chExt cx="506" cy="237"/>
            </a:xfrm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FBE1D79B-C0EC-49D2-8E8B-8540BB578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1123"/>
                <a:ext cx="506" cy="214"/>
              </a:xfrm>
              <a:custGeom>
                <a:avLst/>
                <a:gdLst>
                  <a:gd name="T0" fmla="*/ 504 w 506"/>
                  <a:gd name="T1" fmla="*/ 98 h 214"/>
                  <a:gd name="T2" fmla="*/ 497 w 506"/>
                  <a:gd name="T3" fmla="*/ 79 h 214"/>
                  <a:gd name="T4" fmla="*/ 482 w 506"/>
                  <a:gd name="T5" fmla="*/ 62 h 214"/>
                  <a:gd name="T6" fmla="*/ 460 w 506"/>
                  <a:gd name="T7" fmla="*/ 46 h 214"/>
                  <a:gd name="T8" fmla="*/ 431 w 506"/>
                  <a:gd name="T9" fmla="*/ 31 h 214"/>
                  <a:gd name="T10" fmla="*/ 398 w 506"/>
                  <a:gd name="T11" fmla="*/ 20 h 214"/>
                  <a:gd name="T12" fmla="*/ 360 w 506"/>
                  <a:gd name="T13" fmla="*/ 10 h 214"/>
                  <a:gd name="T14" fmla="*/ 318 w 506"/>
                  <a:gd name="T15" fmla="*/ 4 h 214"/>
                  <a:gd name="T16" fmla="*/ 275 w 506"/>
                  <a:gd name="T17" fmla="*/ 0 h 214"/>
                  <a:gd name="T18" fmla="*/ 231 w 506"/>
                  <a:gd name="T19" fmla="*/ 0 h 214"/>
                  <a:gd name="T20" fmla="*/ 188 w 506"/>
                  <a:gd name="T21" fmla="*/ 4 h 214"/>
                  <a:gd name="T22" fmla="*/ 146 w 506"/>
                  <a:gd name="T23" fmla="*/ 10 h 214"/>
                  <a:gd name="T24" fmla="*/ 108 w 506"/>
                  <a:gd name="T25" fmla="*/ 20 h 214"/>
                  <a:gd name="T26" fmla="*/ 74 w 506"/>
                  <a:gd name="T27" fmla="*/ 31 h 214"/>
                  <a:gd name="T28" fmla="*/ 46 w 506"/>
                  <a:gd name="T29" fmla="*/ 46 h 214"/>
                  <a:gd name="T30" fmla="*/ 24 w 506"/>
                  <a:gd name="T31" fmla="*/ 62 h 214"/>
                  <a:gd name="T32" fmla="*/ 9 w 506"/>
                  <a:gd name="T33" fmla="*/ 79 h 214"/>
                  <a:gd name="T34" fmla="*/ 1 w 506"/>
                  <a:gd name="T35" fmla="*/ 98 h 214"/>
                  <a:gd name="T36" fmla="*/ 1 w 506"/>
                  <a:gd name="T37" fmla="*/ 116 h 214"/>
                  <a:gd name="T38" fmla="*/ 9 w 506"/>
                  <a:gd name="T39" fmla="*/ 134 h 214"/>
                  <a:gd name="T40" fmla="*/ 24 w 506"/>
                  <a:gd name="T41" fmla="*/ 152 h 214"/>
                  <a:gd name="T42" fmla="*/ 46 w 506"/>
                  <a:gd name="T43" fmla="*/ 168 h 214"/>
                  <a:gd name="T44" fmla="*/ 74 w 506"/>
                  <a:gd name="T45" fmla="*/ 182 h 214"/>
                  <a:gd name="T46" fmla="*/ 108 w 506"/>
                  <a:gd name="T47" fmla="*/ 194 h 214"/>
                  <a:gd name="T48" fmla="*/ 146 w 506"/>
                  <a:gd name="T49" fmla="*/ 203 h 214"/>
                  <a:gd name="T50" fmla="*/ 188 w 506"/>
                  <a:gd name="T51" fmla="*/ 210 h 214"/>
                  <a:gd name="T52" fmla="*/ 231 w 506"/>
                  <a:gd name="T53" fmla="*/ 213 h 214"/>
                  <a:gd name="T54" fmla="*/ 275 w 506"/>
                  <a:gd name="T55" fmla="*/ 213 h 214"/>
                  <a:gd name="T56" fmla="*/ 318 w 506"/>
                  <a:gd name="T57" fmla="*/ 210 h 214"/>
                  <a:gd name="T58" fmla="*/ 360 w 506"/>
                  <a:gd name="T59" fmla="*/ 203 h 214"/>
                  <a:gd name="T60" fmla="*/ 398 w 506"/>
                  <a:gd name="T61" fmla="*/ 194 h 214"/>
                  <a:gd name="T62" fmla="*/ 431 w 506"/>
                  <a:gd name="T63" fmla="*/ 182 h 214"/>
                  <a:gd name="T64" fmla="*/ 460 w 506"/>
                  <a:gd name="T65" fmla="*/ 168 h 214"/>
                  <a:gd name="T66" fmla="*/ 482 w 506"/>
                  <a:gd name="T67" fmla="*/ 152 h 214"/>
                  <a:gd name="T68" fmla="*/ 497 w 506"/>
                  <a:gd name="T69" fmla="*/ 134 h 214"/>
                  <a:gd name="T70" fmla="*/ 504 w 506"/>
                  <a:gd name="T71" fmla="*/ 116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6" h="214">
                    <a:moveTo>
                      <a:pt x="505" y="106"/>
                    </a:moveTo>
                    <a:lnTo>
                      <a:pt x="504" y="98"/>
                    </a:lnTo>
                    <a:lnTo>
                      <a:pt x="501" y="88"/>
                    </a:lnTo>
                    <a:lnTo>
                      <a:pt x="497" y="79"/>
                    </a:lnTo>
                    <a:lnTo>
                      <a:pt x="490" y="70"/>
                    </a:lnTo>
                    <a:lnTo>
                      <a:pt x="482" y="62"/>
                    </a:lnTo>
                    <a:lnTo>
                      <a:pt x="472" y="53"/>
                    </a:lnTo>
                    <a:lnTo>
                      <a:pt x="460" y="46"/>
                    </a:lnTo>
                    <a:lnTo>
                      <a:pt x="446" y="38"/>
                    </a:lnTo>
                    <a:lnTo>
                      <a:pt x="431" y="31"/>
                    </a:lnTo>
                    <a:lnTo>
                      <a:pt x="415" y="25"/>
                    </a:lnTo>
                    <a:lnTo>
                      <a:pt x="398" y="20"/>
                    </a:lnTo>
                    <a:lnTo>
                      <a:pt x="379" y="14"/>
                    </a:lnTo>
                    <a:lnTo>
                      <a:pt x="360" y="10"/>
                    </a:lnTo>
                    <a:lnTo>
                      <a:pt x="339" y="7"/>
                    </a:lnTo>
                    <a:lnTo>
                      <a:pt x="318" y="4"/>
                    </a:lnTo>
                    <a:lnTo>
                      <a:pt x="297" y="2"/>
                    </a:lnTo>
                    <a:lnTo>
                      <a:pt x="275" y="0"/>
                    </a:lnTo>
                    <a:lnTo>
                      <a:pt x="253" y="0"/>
                    </a:lnTo>
                    <a:lnTo>
                      <a:pt x="231" y="0"/>
                    </a:lnTo>
                    <a:lnTo>
                      <a:pt x="209" y="2"/>
                    </a:lnTo>
                    <a:lnTo>
                      <a:pt x="188" y="4"/>
                    </a:lnTo>
                    <a:lnTo>
                      <a:pt x="166" y="7"/>
                    </a:lnTo>
                    <a:lnTo>
                      <a:pt x="146" y="10"/>
                    </a:lnTo>
                    <a:lnTo>
                      <a:pt x="126" y="14"/>
                    </a:lnTo>
                    <a:lnTo>
                      <a:pt x="108" y="20"/>
                    </a:lnTo>
                    <a:lnTo>
                      <a:pt x="91" y="25"/>
                    </a:lnTo>
                    <a:lnTo>
                      <a:pt x="74" y="31"/>
                    </a:lnTo>
                    <a:lnTo>
                      <a:pt x="59" y="38"/>
                    </a:lnTo>
                    <a:lnTo>
                      <a:pt x="46" y="46"/>
                    </a:lnTo>
                    <a:lnTo>
                      <a:pt x="34" y="53"/>
                    </a:lnTo>
                    <a:lnTo>
                      <a:pt x="24" y="62"/>
                    </a:lnTo>
                    <a:lnTo>
                      <a:pt x="15" y="70"/>
                    </a:lnTo>
                    <a:lnTo>
                      <a:pt x="9" y="79"/>
                    </a:lnTo>
                    <a:lnTo>
                      <a:pt x="4" y="88"/>
                    </a:lnTo>
                    <a:lnTo>
                      <a:pt x="1" y="98"/>
                    </a:lnTo>
                    <a:lnTo>
                      <a:pt x="0" y="106"/>
                    </a:lnTo>
                    <a:lnTo>
                      <a:pt x="1" y="116"/>
                    </a:lnTo>
                    <a:lnTo>
                      <a:pt x="4" y="125"/>
                    </a:lnTo>
                    <a:lnTo>
                      <a:pt x="9" y="134"/>
                    </a:lnTo>
                    <a:lnTo>
                      <a:pt x="15" y="143"/>
                    </a:lnTo>
                    <a:lnTo>
                      <a:pt x="24" y="152"/>
                    </a:lnTo>
                    <a:lnTo>
                      <a:pt x="34" y="160"/>
                    </a:lnTo>
                    <a:lnTo>
                      <a:pt x="46" y="168"/>
                    </a:lnTo>
                    <a:lnTo>
                      <a:pt x="59" y="175"/>
                    </a:lnTo>
                    <a:lnTo>
                      <a:pt x="74" y="182"/>
                    </a:lnTo>
                    <a:lnTo>
                      <a:pt x="91" y="188"/>
                    </a:lnTo>
                    <a:lnTo>
                      <a:pt x="108" y="194"/>
                    </a:lnTo>
                    <a:lnTo>
                      <a:pt x="126" y="199"/>
                    </a:lnTo>
                    <a:lnTo>
                      <a:pt x="146" y="203"/>
                    </a:lnTo>
                    <a:lnTo>
                      <a:pt x="166" y="207"/>
                    </a:lnTo>
                    <a:lnTo>
                      <a:pt x="188" y="210"/>
                    </a:lnTo>
                    <a:lnTo>
                      <a:pt x="209" y="212"/>
                    </a:lnTo>
                    <a:lnTo>
                      <a:pt x="231" y="213"/>
                    </a:lnTo>
                    <a:lnTo>
                      <a:pt x="253" y="213"/>
                    </a:lnTo>
                    <a:lnTo>
                      <a:pt x="275" y="213"/>
                    </a:lnTo>
                    <a:lnTo>
                      <a:pt x="297" y="212"/>
                    </a:lnTo>
                    <a:lnTo>
                      <a:pt x="318" y="210"/>
                    </a:lnTo>
                    <a:lnTo>
                      <a:pt x="339" y="207"/>
                    </a:lnTo>
                    <a:lnTo>
                      <a:pt x="360" y="203"/>
                    </a:lnTo>
                    <a:lnTo>
                      <a:pt x="379" y="199"/>
                    </a:lnTo>
                    <a:lnTo>
                      <a:pt x="398" y="194"/>
                    </a:lnTo>
                    <a:lnTo>
                      <a:pt x="415" y="188"/>
                    </a:lnTo>
                    <a:lnTo>
                      <a:pt x="431" y="182"/>
                    </a:lnTo>
                    <a:lnTo>
                      <a:pt x="446" y="175"/>
                    </a:lnTo>
                    <a:lnTo>
                      <a:pt x="460" y="168"/>
                    </a:lnTo>
                    <a:lnTo>
                      <a:pt x="472" y="160"/>
                    </a:lnTo>
                    <a:lnTo>
                      <a:pt x="482" y="152"/>
                    </a:lnTo>
                    <a:lnTo>
                      <a:pt x="490" y="143"/>
                    </a:lnTo>
                    <a:lnTo>
                      <a:pt x="497" y="134"/>
                    </a:lnTo>
                    <a:lnTo>
                      <a:pt x="501" y="125"/>
                    </a:lnTo>
                    <a:lnTo>
                      <a:pt x="504" y="116"/>
                    </a:lnTo>
                    <a:lnTo>
                      <a:pt x="505" y="10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65" name="Rectangle 33">
                <a:extLst>
                  <a:ext uri="{FF2B5EF4-FFF2-40B4-BE49-F238E27FC236}">
                    <a16:creationId xmlns:a16="http://schemas.microsoft.com/office/drawing/2014/main" id="{447B86E1-9C9B-44F2-8B06-F8FFC40C3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1100"/>
                <a:ext cx="31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did</a:t>
                </a:r>
              </a:p>
            </p:txBody>
          </p:sp>
        </p:grp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0288FBDD-4339-44C6-B118-0D600C96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3138" y="2293938"/>
              <a:ext cx="1329646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Departments</a:t>
              </a: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2BA5F31C-08D2-4132-8FCB-B926ADA94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5475" y="2484438"/>
              <a:ext cx="2873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6811FE88-FB4B-4545-8461-7CE7EBC2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77213" y="2109788"/>
              <a:ext cx="241300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D7F9B455-0507-433D-A275-BADCC938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25" y="4121150"/>
              <a:ext cx="782638" cy="331788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9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8 h 209"/>
                <a:gd name="T12" fmla="*/ 350 w 493"/>
                <a:gd name="T13" fmla="*/ 10 h 209"/>
                <a:gd name="T14" fmla="*/ 309 w 493"/>
                <a:gd name="T15" fmla="*/ 4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4 h 209"/>
                <a:gd name="T22" fmla="*/ 142 w 493"/>
                <a:gd name="T23" fmla="*/ 10 h 209"/>
                <a:gd name="T24" fmla="*/ 105 w 493"/>
                <a:gd name="T25" fmla="*/ 18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9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9 w 493"/>
                <a:gd name="T39" fmla="*/ 131 h 209"/>
                <a:gd name="T40" fmla="*/ 23 w 493"/>
                <a:gd name="T41" fmla="*/ 147 h 209"/>
                <a:gd name="T42" fmla="*/ 44 w 493"/>
                <a:gd name="T43" fmla="*/ 163 h 209"/>
                <a:gd name="T44" fmla="*/ 72 w 493"/>
                <a:gd name="T45" fmla="*/ 177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50 w 493"/>
                <a:gd name="T59" fmla="*/ 198 h 209"/>
                <a:gd name="T60" fmla="*/ 387 w 493"/>
                <a:gd name="T61" fmla="*/ 189 h 209"/>
                <a:gd name="T62" fmla="*/ 420 w 493"/>
                <a:gd name="T63" fmla="*/ 177 h 209"/>
                <a:gd name="T64" fmla="*/ 447 w 493"/>
                <a:gd name="T65" fmla="*/ 163 h 209"/>
                <a:gd name="T66" fmla="*/ 469 w 493"/>
                <a:gd name="T67" fmla="*/ 147 h 209"/>
                <a:gd name="T68" fmla="*/ 483 w 493"/>
                <a:gd name="T69" fmla="*/ 131 h 209"/>
                <a:gd name="T70" fmla="*/ 491 w 493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9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8"/>
                  </a:lnTo>
                  <a:lnTo>
                    <a:pt x="369" y="14"/>
                  </a:lnTo>
                  <a:lnTo>
                    <a:pt x="350" y="10"/>
                  </a:lnTo>
                  <a:lnTo>
                    <a:pt x="330" y="6"/>
                  </a:lnTo>
                  <a:lnTo>
                    <a:pt x="309" y="4"/>
                  </a:lnTo>
                  <a:lnTo>
                    <a:pt x="289" y="2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2"/>
                  </a:lnTo>
                  <a:lnTo>
                    <a:pt x="182" y="4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8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9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9" y="131"/>
                  </a:lnTo>
                  <a:lnTo>
                    <a:pt x="15" y="139"/>
                  </a:lnTo>
                  <a:lnTo>
                    <a:pt x="23" y="147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1"/>
                  </a:lnTo>
                  <a:lnTo>
                    <a:pt x="72" y="177"/>
                  </a:lnTo>
                  <a:lnTo>
                    <a:pt x="88" y="184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9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4"/>
                  </a:lnTo>
                  <a:lnTo>
                    <a:pt x="420" y="177"/>
                  </a:lnTo>
                  <a:lnTo>
                    <a:pt x="434" y="171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9" y="147"/>
                  </a:lnTo>
                  <a:lnTo>
                    <a:pt x="477" y="139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66C783BF-2664-412B-B9F8-5982AB257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4364038"/>
              <a:ext cx="781050" cy="331787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59 h 209"/>
                <a:gd name="T6" fmla="*/ 447 w 492"/>
                <a:gd name="T7" fmla="*/ 44 h 209"/>
                <a:gd name="T8" fmla="*/ 419 w 492"/>
                <a:gd name="T9" fmla="*/ 30 h 209"/>
                <a:gd name="T10" fmla="*/ 386 w 492"/>
                <a:gd name="T11" fmla="*/ 19 h 209"/>
                <a:gd name="T12" fmla="*/ 349 w 492"/>
                <a:gd name="T13" fmla="*/ 9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9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59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2 h 209"/>
                <a:gd name="T38" fmla="*/ 8 w 492"/>
                <a:gd name="T39" fmla="*/ 131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6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1 h 209"/>
                <a:gd name="T70" fmla="*/ 490 w 492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5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59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4" y="24"/>
                  </a:lnTo>
                  <a:lnTo>
                    <a:pt x="386" y="19"/>
                  </a:lnTo>
                  <a:lnTo>
                    <a:pt x="368" y="14"/>
                  </a:lnTo>
                  <a:lnTo>
                    <a:pt x="349" y="9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59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6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1"/>
                  </a:lnTo>
                  <a:lnTo>
                    <a:pt x="487" y="122"/>
                  </a:lnTo>
                  <a:lnTo>
                    <a:pt x="490" y="112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E2A0B957-085D-47AA-BBC9-998FD232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4364038"/>
              <a:ext cx="781050" cy="331787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8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59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50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8" y="194"/>
                  </a:lnTo>
                  <a:lnTo>
                    <a:pt x="387" y="188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7" y="85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59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8" y="14"/>
                  </a:lnTo>
                  <a:lnTo>
                    <a:pt x="350" y="9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88A6FE78-C6E1-433F-8863-8A93D35B2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4648200"/>
              <a:ext cx="1476375" cy="717550"/>
            </a:xfrm>
            <a:custGeom>
              <a:avLst/>
              <a:gdLst>
                <a:gd name="T0" fmla="*/ 0 w 930"/>
                <a:gd name="T1" fmla="*/ 226 h 452"/>
                <a:gd name="T2" fmla="*/ 459 w 930"/>
                <a:gd name="T3" fmla="*/ 0 h 452"/>
                <a:gd name="T4" fmla="*/ 929 w 930"/>
                <a:gd name="T5" fmla="*/ 234 h 452"/>
                <a:gd name="T6" fmla="*/ 459 w 930"/>
                <a:gd name="T7" fmla="*/ 451 h 452"/>
                <a:gd name="T8" fmla="*/ 0 w 930"/>
                <a:gd name="T9" fmla="*/ 22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452">
                  <a:moveTo>
                    <a:pt x="0" y="226"/>
                  </a:moveTo>
                  <a:lnTo>
                    <a:pt x="459" y="0"/>
                  </a:lnTo>
                  <a:lnTo>
                    <a:pt x="929" y="234"/>
                  </a:lnTo>
                  <a:lnTo>
                    <a:pt x="459" y="451"/>
                  </a:lnTo>
                  <a:lnTo>
                    <a:pt x="0" y="22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D56F2F23-D3E9-4BC7-93A7-665B89795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0" y="4906963"/>
              <a:ext cx="1416050" cy="336550"/>
            </a:xfrm>
            <a:custGeom>
              <a:avLst/>
              <a:gdLst>
                <a:gd name="T0" fmla="*/ 891 w 892"/>
                <a:gd name="T1" fmla="*/ 211 h 212"/>
                <a:gd name="T2" fmla="*/ 891 w 892"/>
                <a:gd name="T3" fmla="*/ 0 h 212"/>
                <a:gd name="T4" fmla="*/ 0 w 892"/>
                <a:gd name="T5" fmla="*/ 0 h 212"/>
                <a:gd name="T6" fmla="*/ 0 w 892"/>
                <a:gd name="T7" fmla="*/ 211 h 212"/>
                <a:gd name="T8" fmla="*/ 891 w 892"/>
                <a:gd name="T9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212">
                  <a:moveTo>
                    <a:pt x="891" y="211"/>
                  </a:moveTo>
                  <a:lnTo>
                    <a:pt x="891" y="0"/>
                  </a:lnTo>
                  <a:lnTo>
                    <a:pt x="0" y="0"/>
                  </a:lnTo>
                  <a:lnTo>
                    <a:pt x="0" y="211"/>
                  </a:lnTo>
                  <a:lnTo>
                    <a:pt x="891" y="2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604DBF21-DDC6-41CC-BB7A-D9CCDAF76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897438"/>
              <a:ext cx="1287463" cy="346075"/>
            </a:xfrm>
            <a:custGeom>
              <a:avLst/>
              <a:gdLst>
                <a:gd name="T0" fmla="*/ 810 w 811"/>
                <a:gd name="T1" fmla="*/ 217 h 218"/>
                <a:gd name="T2" fmla="*/ 810 w 811"/>
                <a:gd name="T3" fmla="*/ 0 h 218"/>
                <a:gd name="T4" fmla="*/ 0 w 811"/>
                <a:gd name="T5" fmla="*/ 0 h 218"/>
                <a:gd name="T6" fmla="*/ 0 w 811"/>
                <a:gd name="T7" fmla="*/ 217 h 218"/>
                <a:gd name="T8" fmla="*/ 810 w 811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218">
                  <a:moveTo>
                    <a:pt x="810" y="217"/>
                  </a:moveTo>
                  <a:lnTo>
                    <a:pt x="810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810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9" name="Group 50">
              <a:extLst>
                <a:ext uri="{FF2B5EF4-FFF2-40B4-BE49-F238E27FC236}">
                  <a16:creationId xmlns:a16="http://schemas.microsoft.com/office/drawing/2014/main" id="{D376F30E-430A-46DD-8264-C7C33CDC3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1175" y="4130672"/>
              <a:ext cx="2214563" cy="581025"/>
              <a:chOff x="4322" y="2602"/>
              <a:chExt cx="1395" cy="366"/>
            </a:xfrm>
          </p:grpSpPr>
          <p:sp>
            <p:nvSpPr>
              <p:cNvPr id="58" name="Freeform 44">
                <a:extLst>
                  <a:ext uri="{FF2B5EF4-FFF2-40B4-BE49-F238E27FC236}">
                    <a16:creationId xmlns:a16="http://schemas.microsoft.com/office/drawing/2014/main" id="{8D90B420-AF94-4FEC-BA89-EFC18A94B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2755"/>
                <a:ext cx="492" cy="209"/>
              </a:xfrm>
              <a:custGeom>
                <a:avLst/>
                <a:gdLst>
                  <a:gd name="T0" fmla="*/ 490 w 492"/>
                  <a:gd name="T1" fmla="*/ 95 h 209"/>
                  <a:gd name="T2" fmla="*/ 483 w 492"/>
                  <a:gd name="T3" fmla="*/ 77 h 209"/>
                  <a:gd name="T4" fmla="*/ 468 w 492"/>
                  <a:gd name="T5" fmla="*/ 60 h 209"/>
                  <a:gd name="T6" fmla="*/ 447 w 492"/>
                  <a:gd name="T7" fmla="*/ 44 h 209"/>
                  <a:gd name="T8" fmla="*/ 419 w 492"/>
                  <a:gd name="T9" fmla="*/ 30 h 209"/>
                  <a:gd name="T10" fmla="*/ 387 w 492"/>
                  <a:gd name="T11" fmla="*/ 19 h 209"/>
                  <a:gd name="T12" fmla="*/ 349 w 492"/>
                  <a:gd name="T13" fmla="*/ 10 h 209"/>
                  <a:gd name="T14" fmla="*/ 309 w 492"/>
                  <a:gd name="T15" fmla="*/ 3 h 209"/>
                  <a:gd name="T16" fmla="*/ 267 w 492"/>
                  <a:gd name="T17" fmla="*/ 0 h 209"/>
                  <a:gd name="T18" fmla="*/ 224 w 492"/>
                  <a:gd name="T19" fmla="*/ 0 h 209"/>
                  <a:gd name="T20" fmla="*/ 182 w 492"/>
                  <a:gd name="T21" fmla="*/ 3 h 209"/>
                  <a:gd name="T22" fmla="*/ 141 w 492"/>
                  <a:gd name="T23" fmla="*/ 10 h 209"/>
                  <a:gd name="T24" fmla="*/ 105 w 492"/>
                  <a:gd name="T25" fmla="*/ 19 h 209"/>
                  <a:gd name="T26" fmla="*/ 72 w 492"/>
                  <a:gd name="T27" fmla="*/ 30 h 209"/>
                  <a:gd name="T28" fmla="*/ 44 w 492"/>
                  <a:gd name="T29" fmla="*/ 44 h 209"/>
                  <a:gd name="T30" fmla="*/ 23 w 492"/>
                  <a:gd name="T31" fmla="*/ 60 h 209"/>
                  <a:gd name="T32" fmla="*/ 8 w 492"/>
                  <a:gd name="T33" fmla="*/ 77 h 209"/>
                  <a:gd name="T34" fmla="*/ 1 w 492"/>
                  <a:gd name="T35" fmla="*/ 95 h 209"/>
                  <a:gd name="T36" fmla="*/ 1 w 492"/>
                  <a:gd name="T37" fmla="*/ 113 h 209"/>
                  <a:gd name="T38" fmla="*/ 8 w 492"/>
                  <a:gd name="T39" fmla="*/ 130 h 209"/>
                  <a:gd name="T40" fmla="*/ 23 w 492"/>
                  <a:gd name="T41" fmla="*/ 148 h 209"/>
                  <a:gd name="T42" fmla="*/ 44 w 492"/>
                  <a:gd name="T43" fmla="*/ 163 h 209"/>
                  <a:gd name="T44" fmla="*/ 72 w 492"/>
                  <a:gd name="T45" fmla="*/ 177 h 209"/>
                  <a:gd name="T46" fmla="*/ 105 w 492"/>
                  <a:gd name="T47" fmla="*/ 189 h 209"/>
                  <a:gd name="T48" fmla="*/ 141 w 492"/>
                  <a:gd name="T49" fmla="*/ 198 h 209"/>
                  <a:gd name="T50" fmla="*/ 182 w 492"/>
                  <a:gd name="T51" fmla="*/ 204 h 209"/>
                  <a:gd name="T52" fmla="*/ 224 w 492"/>
                  <a:gd name="T53" fmla="*/ 207 h 209"/>
                  <a:gd name="T54" fmla="*/ 267 w 492"/>
                  <a:gd name="T55" fmla="*/ 207 h 209"/>
                  <a:gd name="T56" fmla="*/ 309 w 492"/>
                  <a:gd name="T57" fmla="*/ 204 h 209"/>
                  <a:gd name="T58" fmla="*/ 349 w 492"/>
                  <a:gd name="T59" fmla="*/ 198 h 209"/>
                  <a:gd name="T60" fmla="*/ 387 w 492"/>
                  <a:gd name="T61" fmla="*/ 189 h 209"/>
                  <a:gd name="T62" fmla="*/ 419 w 492"/>
                  <a:gd name="T63" fmla="*/ 177 h 209"/>
                  <a:gd name="T64" fmla="*/ 447 w 492"/>
                  <a:gd name="T65" fmla="*/ 163 h 209"/>
                  <a:gd name="T66" fmla="*/ 468 w 492"/>
                  <a:gd name="T67" fmla="*/ 148 h 209"/>
                  <a:gd name="T68" fmla="*/ 483 w 492"/>
                  <a:gd name="T69" fmla="*/ 130 h 209"/>
                  <a:gd name="T70" fmla="*/ 490 w 492"/>
                  <a:gd name="T71" fmla="*/ 11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2" h="209">
                    <a:moveTo>
                      <a:pt x="491" y="104"/>
                    </a:moveTo>
                    <a:lnTo>
                      <a:pt x="490" y="95"/>
                    </a:lnTo>
                    <a:lnTo>
                      <a:pt x="487" y="86"/>
                    </a:lnTo>
                    <a:lnTo>
                      <a:pt x="483" y="77"/>
                    </a:lnTo>
                    <a:lnTo>
                      <a:pt x="476" y="68"/>
                    </a:lnTo>
                    <a:lnTo>
                      <a:pt x="468" y="60"/>
                    </a:lnTo>
                    <a:lnTo>
                      <a:pt x="458" y="52"/>
                    </a:lnTo>
                    <a:lnTo>
                      <a:pt x="447" y="44"/>
                    </a:lnTo>
                    <a:lnTo>
                      <a:pt x="433" y="37"/>
                    </a:lnTo>
                    <a:lnTo>
                      <a:pt x="419" y="30"/>
                    </a:lnTo>
                    <a:lnTo>
                      <a:pt x="403" y="24"/>
                    </a:lnTo>
                    <a:lnTo>
                      <a:pt x="387" y="19"/>
                    </a:lnTo>
                    <a:lnTo>
                      <a:pt x="368" y="13"/>
                    </a:lnTo>
                    <a:lnTo>
                      <a:pt x="349" y="10"/>
                    </a:lnTo>
                    <a:lnTo>
                      <a:pt x="329" y="6"/>
                    </a:lnTo>
                    <a:lnTo>
                      <a:pt x="309" y="3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5" y="0"/>
                    </a:lnTo>
                    <a:lnTo>
                      <a:pt x="224" y="0"/>
                    </a:lnTo>
                    <a:lnTo>
                      <a:pt x="203" y="1"/>
                    </a:lnTo>
                    <a:lnTo>
                      <a:pt x="182" y="3"/>
                    </a:lnTo>
                    <a:lnTo>
                      <a:pt x="161" y="6"/>
                    </a:lnTo>
                    <a:lnTo>
                      <a:pt x="141" y="10"/>
                    </a:lnTo>
                    <a:lnTo>
                      <a:pt x="122" y="13"/>
                    </a:lnTo>
                    <a:lnTo>
                      <a:pt x="105" y="19"/>
                    </a:lnTo>
                    <a:lnTo>
                      <a:pt x="88" y="24"/>
                    </a:lnTo>
                    <a:lnTo>
                      <a:pt x="72" y="30"/>
                    </a:lnTo>
                    <a:lnTo>
                      <a:pt x="57" y="37"/>
                    </a:lnTo>
                    <a:lnTo>
                      <a:pt x="44" y="44"/>
                    </a:lnTo>
                    <a:lnTo>
                      <a:pt x="32" y="52"/>
                    </a:lnTo>
                    <a:lnTo>
                      <a:pt x="23" y="60"/>
                    </a:lnTo>
                    <a:lnTo>
                      <a:pt x="15" y="68"/>
                    </a:lnTo>
                    <a:lnTo>
                      <a:pt x="8" y="77"/>
                    </a:lnTo>
                    <a:lnTo>
                      <a:pt x="3" y="86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3"/>
                    </a:lnTo>
                    <a:lnTo>
                      <a:pt x="3" y="122"/>
                    </a:lnTo>
                    <a:lnTo>
                      <a:pt x="8" y="130"/>
                    </a:lnTo>
                    <a:lnTo>
                      <a:pt x="15" y="139"/>
                    </a:lnTo>
                    <a:lnTo>
                      <a:pt x="23" y="148"/>
                    </a:lnTo>
                    <a:lnTo>
                      <a:pt x="32" y="156"/>
                    </a:lnTo>
                    <a:lnTo>
                      <a:pt x="44" y="163"/>
                    </a:lnTo>
                    <a:lnTo>
                      <a:pt x="57" y="170"/>
                    </a:lnTo>
                    <a:lnTo>
                      <a:pt x="72" y="177"/>
                    </a:lnTo>
                    <a:lnTo>
                      <a:pt x="88" y="183"/>
                    </a:lnTo>
                    <a:lnTo>
                      <a:pt x="105" y="189"/>
                    </a:lnTo>
                    <a:lnTo>
                      <a:pt x="122" y="194"/>
                    </a:lnTo>
                    <a:lnTo>
                      <a:pt x="141" y="198"/>
                    </a:lnTo>
                    <a:lnTo>
                      <a:pt x="161" y="201"/>
                    </a:lnTo>
                    <a:lnTo>
                      <a:pt x="182" y="204"/>
                    </a:lnTo>
                    <a:lnTo>
                      <a:pt x="203" y="206"/>
                    </a:lnTo>
                    <a:lnTo>
                      <a:pt x="224" y="207"/>
                    </a:lnTo>
                    <a:lnTo>
                      <a:pt x="245" y="208"/>
                    </a:lnTo>
                    <a:lnTo>
                      <a:pt x="267" y="207"/>
                    </a:lnTo>
                    <a:lnTo>
                      <a:pt x="288" y="206"/>
                    </a:lnTo>
                    <a:lnTo>
                      <a:pt x="309" y="204"/>
                    </a:lnTo>
                    <a:lnTo>
                      <a:pt x="329" y="201"/>
                    </a:lnTo>
                    <a:lnTo>
                      <a:pt x="349" y="198"/>
                    </a:lnTo>
                    <a:lnTo>
                      <a:pt x="368" y="194"/>
                    </a:lnTo>
                    <a:lnTo>
                      <a:pt x="387" y="189"/>
                    </a:lnTo>
                    <a:lnTo>
                      <a:pt x="403" y="183"/>
                    </a:lnTo>
                    <a:lnTo>
                      <a:pt x="419" y="177"/>
                    </a:lnTo>
                    <a:lnTo>
                      <a:pt x="433" y="170"/>
                    </a:lnTo>
                    <a:lnTo>
                      <a:pt x="447" y="163"/>
                    </a:lnTo>
                    <a:lnTo>
                      <a:pt x="458" y="156"/>
                    </a:lnTo>
                    <a:lnTo>
                      <a:pt x="468" y="148"/>
                    </a:lnTo>
                    <a:lnTo>
                      <a:pt x="476" y="139"/>
                    </a:lnTo>
                    <a:lnTo>
                      <a:pt x="483" y="130"/>
                    </a:lnTo>
                    <a:lnTo>
                      <a:pt x="487" y="122"/>
                    </a:lnTo>
                    <a:lnTo>
                      <a:pt x="490" y="113"/>
                    </a:lnTo>
                    <a:lnTo>
                      <a:pt x="49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59" name="Freeform 45">
                <a:extLst>
                  <a:ext uri="{FF2B5EF4-FFF2-40B4-BE49-F238E27FC236}">
                    <a16:creationId xmlns:a16="http://schemas.microsoft.com/office/drawing/2014/main" id="{6A7F56C8-FE16-41B9-B67C-E48582D2A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755"/>
                <a:ext cx="492" cy="209"/>
              </a:xfrm>
              <a:custGeom>
                <a:avLst/>
                <a:gdLst>
                  <a:gd name="T0" fmla="*/ 1 w 492"/>
                  <a:gd name="T1" fmla="*/ 113 h 209"/>
                  <a:gd name="T2" fmla="*/ 8 w 492"/>
                  <a:gd name="T3" fmla="*/ 130 h 209"/>
                  <a:gd name="T4" fmla="*/ 23 w 492"/>
                  <a:gd name="T5" fmla="*/ 148 h 209"/>
                  <a:gd name="T6" fmla="*/ 44 w 492"/>
                  <a:gd name="T7" fmla="*/ 163 h 209"/>
                  <a:gd name="T8" fmla="*/ 72 w 492"/>
                  <a:gd name="T9" fmla="*/ 177 h 209"/>
                  <a:gd name="T10" fmla="*/ 105 w 492"/>
                  <a:gd name="T11" fmla="*/ 189 h 209"/>
                  <a:gd name="T12" fmla="*/ 141 w 492"/>
                  <a:gd name="T13" fmla="*/ 198 h 209"/>
                  <a:gd name="T14" fmla="*/ 182 w 492"/>
                  <a:gd name="T15" fmla="*/ 204 h 209"/>
                  <a:gd name="T16" fmla="*/ 224 w 492"/>
                  <a:gd name="T17" fmla="*/ 207 h 209"/>
                  <a:gd name="T18" fmla="*/ 267 w 492"/>
                  <a:gd name="T19" fmla="*/ 207 h 209"/>
                  <a:gd name="T20" fmla="*/ 309 w 492"/>
                  <a:gd name="T21" fmla="*/ 204 h 209"/>
                  <a:gd name="T22" fmla="*/ 349 w 492"/>
                  <a:gd name="T23" fmla="*/ 198 h 209"/>
                  <a:gd name="T24" fmla="*/ 387 w 492"/>
                  <a:gd name="T25" fmla="*/ 189 h 209"/>
                  <a:gd name="T26" fmla="*/ 419 w 492"/>
                  <a:gd name="T27" fmla="*/ 177 h 209"/>
                  <a:gd name="T28" fmla="*/ 447 w 492"/>
                  <a:gd name="T29" fmla="*/ 163 h 209"/>
                  <a:gd name="T30" fmla="*/ 468 w 492"/>
                  <a:gd name="T31" fmla="*/ 147 h 209"/>
                  <a:gd name="T32" fmla="*/ 483 w 492"/>
                  <a:gd name="T33" fmla="*/ 130 h 209"/>
                  <a:gd name="T34" fmla="*/ 490 w 492"/>
                  <a:gd name="T35" fmla="*/ 113 h 209"/>
                  <a:gd name="T36" fmla="*/ 490 w 492"/>
                  <a:gd name="T37" fmla="*/ 94 h 209"/>
                  <a:gd name="T38" fmla="*/ 483 w 492"/>
                  <a:gd name="T39" fmla="*/ 77 h 209"/>
                  <a:gd name="T40" fmla="*/ 468 w 492"/>
                  <a:gd name="T41" fmla="*/ 60 h 209"/>
                  <a:gd name="T42" fmla="*/ 447 w 492"/>
                  <a:gd name="T43" fmla="*/ 44 h 209"/>
                  <a:gd name="T44" fmla="*/ 419 w 492"/>
                  <a:gd name="T45" fmla="*/ 30 h 209"/>
                  <a:gd name="T46" fmla="*/ 386 w 492"/>
                  <a:gd name="T47" fmla="*/ 18 h 209"/>
                  <a:gd name="T48" fmla="*/ 349 w 492"/>
                  <a:gd name="T49" fmla="*/ 10 h 209"/>
                  <a:gd name="T50" fmla="*/ 309 w 492"/>
                  <a:gd name="T51" fmla="*/ 3 h 209"/>
                  <a:gd name="T52" fmla="*/ 267 w 492"/>
                  <a:gd name="T53" fmla="*/ 0 h 209"/>
                  <a:gd name="T54" fmla="*/ 224 w 492"/>
                  <a:gd name="T55" fmla="*/ 0 h 209"/>
                  <a:gd name="T56" fmla="*/ 182 w 492"/>
                  <a:gd name="T57" fmla="*/ 3 h 209"/>
                  <a:gd name="T58" fmla="*/ 141 w 492"/>
                  <a:gd name="T59" fmla="*/ 10 h 209"/>
                  <a:gd name="T60" fmla="*/ 105 w 492"/>
                  <a:gd name="T61" fmla="*/ 19 h 209"/>
                  <a:gd name="T62" fmla="*/ 72 w 492"/>
                  <a:gd name="T63" fmla="*/ 30 h 209"/>
                  <a:gd name="T64" fmla="*/ 44 w 492"/>
                  <a:gd name="T65" fmla="*/ 44 h 209"/>
                  <a:gd name="T66" fmla="*/ 23 w 492"/>
                  <a:gd name="T67" fmla="*/ 60 h 209"/>
                  <a:gd name="T68" fmla="*/ 8 w 492"/>
                  <a:gd name="T69" fmla="*/ 77 h 209"/>
                  <a:gd name="T70" fmla="*/ 1 w 492"/>
                  <a:gd name="T71" fmla="*/ 9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2" h="209">
                    <a:moveTo>
                      <a:pt x="0" y="104"/>
                    </a:moveTo>
                    <a:lnTo>
                      <a:pt x="1" y="113"/>
                    </a:lnTo>
                    <a:lnTo>
                      <a:pt x="4" y="122"/>
                    </a:lnTo>
                    <a:lnTo>
                      <a:pt x="8" y="130"/>
                    </a:lnTo>
                    <a:lnTo>
                      <a:pt x="15" y="139"/>
                    </a:lnTo>
                    <a:lnTo>
                      <a:pt x="23" y="148"/>
                    </a:lnTo>
                    <a:lnTo>
                      <a:pt x="33" y="156"/>
                    </a:lnTo>
                    <a:lnTo>
                      <a:pt x="44" y="163"/>
                    </a:lnTo>
                    <a:lnTo>
                      <a:pt x="57" y="170"/>
                    </a:lnTo>
                    <a:lnTo>
                      <a:pt x="72" y="177"/>
                    </a:lnTo>
                    <a:lnTo>
                      <a:pt x="88" y="183"/>
                    </a:lnTo>
                    <a:lnTo>
                      <a:pt x="105" y="189"/>
                    </a:lnTo>
                    <a:lnTo>
                      <a:pt x="123" y="194"/>
                    </a:lnTo>
                    <a:lnTo>
                      <a:pt x="141" y="198"/>
                    </a:lnTo>
                    <a:lnTo>
                      <a:pt x="161" y="201"/>
                    </a:lnTo>
                    <a:lnTo>
                      <a:pt x="182" y="204"/>
                    </a:lnTo>
                    <a:lnTo>
                      <a:pt x="203" y="206"/>
                    </a:lnTo>
                    <a:lnTo>
                      <a:pt x="224" y="207"/>
                    </a:lnTo>
                    <a:lnTo>
                      <a:pt x="245" y="208"/>
                    </a:lnTo>
                    <a:lnTo>
                      <a:pt x="267" y="207"/>
                    </a:lnTo>
                    <a:lnTo>
                      <a:pt x="288" y="206"/>
                    </a:lnTo>
                    <a:lnTo>
                      <a:pt x="309" y="204"/>
                    </a:lnTo>
                    <a:lnTo>
                      <a:pt x="330" y="201"/>
                    </a:lnTo>
                    <a:lnTo>
                      <a:pt x="349" y="198"/>
                    </a:lnTo>
                    <a:lnTo>
                      <a:pt x="368" y="194"/>
                    </a:lnTo>
                    <a:lnTo>
                      <a:pt x="387" y="189"/>
                    </a:lnTo>
                    <a:lnTo>
                      <a:pt x="404" y="183"/>
                    </a:lnTo>
                    <a:lnTo>
                      <a:pt x="419" y="177"/>
                    </a:lnTo>
                    <a:lnTo>
                      <a:pt x="434" y="170"/>
                    </a:lnTo>
                    <a:lnTo>
                      <a:pt x="447" y="163"/>
                    </a:lnTo>
                    <a:lnTo>
                      <a:pt x="458" y="156"/>
                    </a:lnTo>
                    <a:lnTo>
                      <a:pt x="468" y="147"/>
                    </a:lnTo>
                    <a:lnTo>
                      <a:pt x="476" y="139"/>
                    </a:lnTo>
                    <a:lnTo>
                      <a:pt x="483" y="130"/>
                    </a:lnTo>
                    <a:lnTo>
                      <a:pt x="487" y="122"/>
                    </a:lnTo>
                    <a:lnTo>
                      <a:pt x="490" y="113"/>
                    </a:lnTo>
                    <a:lnTo>
                      <a:pt x="491" y="104"/>
                    </a:lnTo>
                    <a:lnTo>
                      <a:pt x="490" y="94"/>
                    </a:lnTo>
                    <a:lnTo>
                      <a:pt x="487" y="86"/>
                    </a:lnTo>
                    <a:lnTo>
                      <a:pt x="483" y="77"/>
                    </a:lnTo>
                    <a:lnTo>
                      <a:pt x="476" y="68"/>
                    </a:lnTo>
                    <a:lnTo>
                      <a:pt x="468" y="60"/>
                    </a:lnTo>
                    <a:lnTo>
                      <a:pt x="458" y="52"/>
                    </a:lnTo>
                    <a:lnTo>
                      <a:pt x="447" y="44"/>
                    </a:lnTo>
                    <a:lnTo>
                      <a:pt x="434" y="37"/>
                    </a:lnTo>
                    <a:lnTo>
                      <a:pt x="419" y="30"/>
                    </a:lnTo>
                    <a:lnTo>
                      <a:pt x="403" y="24"/>
                    </a:lnTo>
                    <a:lnTo>
                      <a:pt x="386" y="18"/>
                    </a:lnTo>
                    <a:lnTo>
                      <a:pt x="368" y="13"/>
                    </a:lnTo>
                    <a:lnTo>
                      <a:pt x="349" y="10"/>
                    </a:lnTo>
                    <a:lnTo>
                      <a:pt x="330" y="6"/>
                    </a:lnTo>
                    <a:lnTo>
                      <a:pt x="309" y="3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5" y="0"/>
                    </a:lnTo>
                    <a:lnTo>
                      <a:pt x="224" y="0"/>
                    </a:lnTo>
                    <a:lnTo>
                      <a:pt x="203" y="1"/>
                    </a:lnTo>
                    <a:lnTo>
                      <a:pt x="182" y="3"/>
                    </a:lnTo>
                    <a:lnTo>
                      <a:pt x="161" y="6"/>
                    </a:lnTo>
                    <a:lnTo>
                      <a:pt x="141" y="10"/>
                    </a:lnTo>
                    <a:lnTo>
                      <a:pt x="123" y="14"/>
                    </a:lnTo>
                    <a:lnTo>
                      <a:pt x="105" y="19"/>
                    </a:lnTo>
                    <a:lnTo>
                      <a:pt x="87" y="24"/>
                    </a:lnTo>
                    <a:lnTo>
                      <a:pt x="72" y="30"/>
                    </a:lnTo>
                    <a:lnTo>
                      <a:pt x="57" y="37"/>
                    </a:lnTo>
                    <a:lnTo>
                      <a:pt x="44" y="44"/>
                    </a:lnTo>
                    <a:lnTo>
                      <a:pt x="33" y="52"/>
                    </a:lnTo>
                    <a:lnTo>
                      <a:pt x="23" y="60"/>
                    </a:lnTo>
                    <a:lnTo>
                      <a:pt x="15" y="68"/>
                    </a:lnTo>
                    <a:lnTo>
                      <a:pt x="8" y="77"/>
                    </a:lnTo>
                    <a:lnTo>
                      <a:pt x="4" y="86"/>
                    </a:lnTo>
                    <a:lnTo>
                      <a:pt x="1" y="95"/>
                    </a:lnTo>
                    <a:lnTo>
                      <a:pt x="0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60" name="Freeform 46">
                <a:extLst>
                  <a:ext uri="{FF2B5EF4-FFF2-40B4-BE49-F238E27FC236}">
                    <a16:creationId xmlns:a16="http://schemas.microsoft.com/office/drawing/2014/main" id="{A342D9F5-5D36-4F59-BF4B-6D3F12962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2602"/>
                <a:ext cx="493" cy="209"/>
              </a:xfrm>
              <a:custGeom>
                <a:avLst/>
                <a:gdLst>
                  <a:gd name="T0" fmla="*/ 491 w 493"/>
                  <a:gd name="T1" fmla="*/ 95 h 209"/>
                  <a:gd name="T2" fmla="*/ 483 w 493"/>
                  <a:gd name="T3" fmla="*/ 77 h 209"/>
                  <a:gd name="T4" fmla="*/ 468 w 493"/>
                  <a:gd name="T5" fmla="*/ 60 h 209"/>
                  <a:gd name="T6" fmla="*/ 447 w 493"/>
                  <a:gd name="T7" fmla="*/ 44 h 209"/>
                  <a:gd name="T8" fmla="*/ 420 w 493"/>
                  <a:gd name="T9" fmla="*/ 30 h 209"/>
                  <a:gd name="T10" fmla="*/ 387 w 493"/>
                  <a:gd name="T11" fmla="*/ 19 h 209"/>
                  <a:gd name="T12" fmla="*/ 349 w 493"/>
                  <a:gd name="T13" fmla="*/ 10 h 209"/>
                  <a:gd name="T14" fmla="*/ 309 w 493"/>
                  <a:gd name="T15" fmla="*/ 3 h 209"/>
                  <a:gd name="T16" fmla="*/ 267 w 493"/>
                  <a:gd name="T17" fmla="*/ 0 h 209"/>
                  <a:gd name="T18" fmla="*/ 224 w 493"/>
                  <a:gd name="T19" fmla="*/ 0 h 209"/>
                  <a:gd name="T20" fmla="*/ 182 w 493"/>
                  <a:gd name="T21" fmla="*/ 3 h 209"/>
                  <a:gd name="T22" fmla="*/ 142 w 493"/>
                  <a:gd name="T23" fmla="*/ 10 h 209"/>
                  <a:gd name="T24" fmla="*/ 105 w 493"/>
                  <a:gd name="T25" fmla="*/ 19 h 209"/>
                  <a:gd name="T26" fmla="*/ 72 w 493"/>
                  <a:gd name="T27" fmla="*/ 30 h 209"/>
                  <a:gd name="T28" fmla="*/ 44 w 493"/>
                  <a:gd name="T29" fmla="*/ 44 h 209"/>
                  <a:gd name="T30" fmla="*/ 23 w 493"/>
                  <a:gd name="T31" fmla="*/ 60 h 209"/>
                  <a:gd name="T32" fmla="*/ 8 w 493"/>
                  <a:gd name="T33" fmla="*/ 77 h 209"/>
                  <a:gd name="T34" fmla="*/ 1 w 493"/>
                  <a:gd name="T35" fmla="*/ 95 h 209"/>
                  <a:gd name="T36" fmla="*/ 1 w 493"/>
                  <a:gd name="T37" fmla="*/ 113 h 209"/>
                  <a:gd name="T38" fmla="*/ 8 w 493"/>
                  <a:gd name="T39" fmla="*/ 131 h 209"/>
                  <a:gd name="T40" fmla="*/ 23 w 493"/>
                  <a:gd name="T41" fmla="*/ 148 h 209"/>
                  <a:gd name="T42" fmla="*/ 44 w 493"/>
                  <a:gd name="T43" fmla="*/ 164 h 209"/>
                  <a:gd name="T44" fmla="*/ 72 w 493"/>
                  <a:gd name="T45" fmla="*/ 178 h 209"/>
                  <a:gd name="T46" fmla="*/ 105 w 493"/>
                  <a:gd name="T47" fmla="*/ 189 h 209"/>
                  <a:gd name="T48" fmla="*/ 142 w 493"/>
                  <a:gd name="T49" fmla="*/ 198 h 209"/>
                  <a:gd name="T50" fmla="*/ 182 w 493"/>
                  <a:gd name="T51" fmla="*/ 204 h 209"/>
                  <a:gd name="T52" fmla="*/ 224 w 493"/>
                  <a:gd name="T53" fmla="*/ 207 h 209"/>
                  <a:gd name="T54" fmla="*/ 267 w 493"/>
                  <a:gd name="T55" fmla="*/ 207 h 209"/>
                  <a:gd name="T56" fmla="*/ 309 w 493"/>
                  <a:gd name="T57" fmla="*/ 204 h 209"/>
                  <a:gd name="T58" fmla="*/ 349 w 493"/>
                  <a:gd name="T59" fmla="*/ 198 h 209"/>
                  <a:gd name="T60" fmla="*/ 387 w 493"/>
                  <a:gd name="T61" fmla="*/ 189 h 209"/>
                  <a:gd name="T62" fmla="*/ 420 w 493"/>
                  <a:gd name="T63" fmla="*/ 178 h 209"/>
                  <a:gd name="T64" fmla="*/ 447 w 493"/>
                  <a:gd name="T65" fmla="*/ 164 h 209"/>
                  <a:gd name="T66" fmla="*/ 468 w 493"/>
                  <a:gd name="T67" fmla="*/ 148 h 209"/>
                  <a:gd name="T68" fmla="*/ 483 w 493"/>
                  <a:gd name="T69" fmla="*/ 131 h 209"/>
                  <a:gd name="T70" fmla="*/ 491 w 493"/>
                  <a:gd name="T71" fmla="*/ 11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3" h="209">
                    <a:moveTo>
                      <a:pt x="492" y="104"/>
                    </a:moveTo>
                    <a:lnTo>
                      <a:pt x="491" y="95"/>
                    </a:lnTo>
                    <a:lnTo>
                      <a:pt x="488" y="86"/>
                    </a:lnTo>
                    <a:lnTo>
                      <a:pt x="483" y="77"/>
                    </a:lnTo>
                    <a:lnTo>
                      <a:pt x="477" y="68"/>
                    </a:lnTo>
                    <a:lnTo>
                      <a:pt x="468" y="60"/>
                    </a:lnTo>
                    <a:lnTo>
                      <a:pt x="458" y="52"/>
                    </a:lnTo>
                    <a:lnTo>
                      <a:pt x="447" y="44"/>
                    </a:lnTo>
                    <a:lnTo>
                      <a:pt x="434" y="37"/>
                    </a:lnTo>
                    <a:lnTo>
                      <a:pt x="420" y="30"/>
                    </a:lnTo>
                    <a:lnTo>
                      <a:pt x="404" y="24"/>
                    </a:lnTo>
                    <a:lnTo>
                      <a:pt x="387" y="19"/>
                    </a:lnTo>
                    <a:lnTo>
                      <a:pt x="369" y="14"/>
                    </a:lnTo>
                    <a:lnTo>
                      <a:pt x="349" y="10"/>
                    </a:lnTo>
                    <a:lnTo>
                      <a:pt x="330" y="6"/>
                    </a:lnTo>
                    <a:lnTo>
                      <a:pt x="309" y="3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6" y="0"/>
                    </a:lnTo>
                    <a:lnTo>
                      <a:pt x="224" y="0"/>
                    </a:lnTo>
                    <a:lnTo>
                      <a:pt x="203" y="1"/>
                    </a:lnTo>
                    <a:lnTo>
                      <a:pt x="182" y="3"/>
                    </a:lnTo>
                    <a:lnTo>
                      <a:pt x="162" y="6"/>
                    </a:lnTo>
                    <a:lnTo>
                      <a:pt x="142" y="10"/>
                    </a:lnTo>
                    <a:lnTo>
                      <a:pt x="123" y="14"/>
                    </a:lnTo>
                    <a:lnTo>
                      <a:pt x="105" y="19"/>
                    </a:lnTo>
                    <a:lnTo>
                      <a:pt x="88" y="24"/>
                    </a:lnTo>
                    <a:lnTo>
                      <a:pt x="72" y="30"/>
                    </a:lnTo>
                    <a:lnTo>
                      <a:pt x="57" y="37"/>
                    </a:lnTo>
                    <a:lnTo>
                      <a:pt x="44" y="44"/>
                    </a:lnTo>
                    <a:lnTo>
                      <a:pt x="33" y="52"/>
                    </a:lnTo>
                    <a:lnTo>
                      <a:pt x="23" y="60"/>
                    </a:lnTo>
                    <a:lnTo>
                      <a:pt x="15" y="68"/>
                    </a:lnTo>
                    <a:lnTo>
                      <a:pt x="8" y="77"/>
                    </a:lnTo>
                    <a:lnTo>
                      <a:pt x="4" y="86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3"/>
                    </a:lnTo>
                    <a:lnTo>
                      <a:pt x="4" y="122"/>
                    </a:lnTo>
                    <a:lnTo>
                      <a:pt x="8" y="131"/>
                    </a:lnTo>
                    <a:lnTo>
                      <a:pt x="15" y="140"/>
                    </a:lnTo>
                    <a:lnTo>
                      <a:pt x="23" y="148"/>
                    </a:lnTo>
                    <a:lnTo>
                      <a:pt x="33" y="156"/>
                    </a:lnTo>
                    <a:lnTo>
                      <a:pt x="44" y="164"/>
                    </a:lnTo>
                    <a:lnTo>
                      <a:pt x="57" y="171"/>
                    </a:lnTo>
                    <a:lnTo>
                      <a:pt x="72" y="178"/>
                    </a:lnTo>
                    <a:lnTo>
                      <a:pt x="88" y="183"/>
                    </a:lnTo>
                    <a:lnTo>
                      <a:pt x="105" y="189"/>
                    </a:lnTo>
                    <a:lnTo>
                      <a:pt x="123" y="194"/>
                    </a:lnTo>
                    <a:lnTo>
                      <a:pt x="142" y="198"/>
                    </a:lnTo>
                    <a:lnTo>
                      <a:pt x="162" y="202"/>
                    </a:lnTo>
                    <a:lnTo>
                      <a:pt x="182" y="204"/>
                    </a:lnTo>
                    <a:lnTo>
                      <a:pt x="203" y="206"/>
                    </a:lnTo>
                    <a:lnTo>
                      <a:pt x="224" y="207"/>
                    </a:lnTo>
                    <a:lnTo>
                      <a:pt x="246" y="208"/>
                    </a:lnTo>
                    <a:lnTo>
                      <a:pt x="267" y="207"/>
                    </a:lnTo>
                    <a:lnTo>
                      <a:pt x="288" y="206"/>
                    </a:lnTo>
                    <a:lnTo>
                      <a:pt x="309" y="204"/>
                    </a:lnTo>
                    <a:lnTo>
                      <a:pt x="330" y="202"/>
                    </a:lnTo>
                    <a:lnTo>
                      <a:pt x="349" y="198"/>
                    </a:lnTo>
                    <a:lnTo>
                      <a:pt x="369" y="194"/>
                    </a:lnTo>
                    <a:lnTo>
                      <a:pt x="387" y="189"/>
                    </a:lnTo>
                    <a:lnTo>
                      <a:pt x="404" y="183"/>
                    </a:lnTo>
                    <a:lnTo>
                      <a:pt x="420" y="178"/>
                    </a:lnTo>
                    <a:lnTo>
                      <a:pt x="434" y="171"/>
                    </a:lnTo>
                    <a:lnTo>
                      <a:pt x="447" y="164"/>
                    </a:lnTo>
                    <a:lnTo>
                      <a:pt x="458" y="156"/>
                    </a:lnTo>
                    <a:lnTo>
                      <a:pt x="468" y="148"/>
                    </a:lnTo>
                    <a:lnTo>
                      <a:pt x="477" y="140"/>
                    </a:lnTo>
                    <a:lnTo>
                      <a:pt x="483" y="131"/>
                    </a:lnTo>
                    <a:lnTo>
                      <a:pt x="488" y="122"/>
                    </a:lnTo>
                    <a:lnTo>
                      <a:pt x="491" y="113"/>
                    </a:lnTo>
                    <a:lnTo>
                      <a:pt x="49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0B1CDC0B-7B80-4B28-B34B-AC00B5D8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2605"/>
                <a:ext cx="507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dname</a:t>
                </a:r>
              </a:p>
            </p:txBody>
          </p:sp>
          <p:sp>
            <p:nvSpPr>
              <p:cNvPr id="62" name="Rectangle 48">
                <a:extLst>
                  <a:ext uri="{FF2B5EF4-FFF2-40B4-BE49-F238E27FC236}">
                    <a16:creationId xmlns:a16="http://schemas.microsoft.com/office/drawing/2014/main" id="{7064F8B9-9FE3-4E24-8CA0-E36C29CD9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" y="2763"/>
                <a:ext cx="521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budget</a:t>
                </a:r>
              </a:p>
            </p:txBody>
          </p:sp>
          <p:sp>
            <p:nvSpPr>
              <p:cNvPr id="63" name="Rectangle 49">
                <a:extLst>
                  <a:ext uri="{FF2B5EF4-FFF2-40B4-BE49-F238E27FC236}">
                    <a16:creationId xmlns:a16="http://schemas.microsoft.com/office/drawing/2014/main" id="{46429266-99B3-4C50-B067-1EEB9A6B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728"/>
                <a:ext cx="31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did</a:t>
                </a:r>
              </a:p>
            </p:txBody>
          </p:sp>
        </p:grp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id="{38BC35BF-A9EA-447C-A638-8F928EB1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663" y="4116388"/>
              <a:ext cx="692405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7BBCEAC8-B422-47DC-8909-D0BF58E3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688" y="4865688"/>
              <a:ext cx="1329646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dirty="0">
                  <a:solidFill>
                    <a:srgbClr val="000000"/>
                  </a:solidFill>
                  <a:latin typeface="+mj-lt"/>
                </a:rPr>
                <a:t>Departments</a:t>
              </a: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AE8D2BEC-C274-4C8F-A529-05B22FB0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514" y="4322763"/>
              <a:ext cx="530718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u="sng">
                  <a:solidFill>
                    <a:srgbClr val="000000"/>
                  </a:solidFill>
                  <a:latin typeface="+mj-lt"/>
                </a:rPr>
                <a:t>ssn</a:t>
              </a: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E392151C-4717-41DE-B7CC-7A617C4BD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713" y="4330700"/>
              <a:ext cx="441314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lot</a:t>
              </a:r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BA1236FF-FFC6-4D5A-8811-4BD2D43B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13" y="4919663"/>
              <a:ext cx="1179371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Employees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67C5E2BB-4777-403D-8E46-0F14829C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5" y="4860925"/>
              <a:ext cx="1136153" cy="32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Works_In4</a:t>
              </a:r>
            </a:p>
          </p:txBody>
        </p:sp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D1137F4A-6B9E-421A-945F-1A4D504A2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3850" y="5045075"/>
              <a:ext cx="3238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38" name="Line 58">
              <a:extLst>
                <a:ext uri="{FF2B5EF4-FFF2-40B4-BE49-F238E27FC236}">
                  <a16:creationId xmlns:a16="http://schemas.microsoft.com/office/drawing/2014/main" id="{84E79412-E5C7-4162-91D1-B3A86766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088" y="5029200"/>
              <a:ext cx="3000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39" name="Line 59">
              <a:extLst>
                <a:ext uri="{FF2B5EF4-FFF2-40B4-BE49-F238E27FC236}">
                  <a16:creationId xmlns:a16="http://schemas.microsoft.com/office/drawing/2014/main" id="{0FD247EC-2B2C-4D0A-8A15-1887CE046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825" y="4700588"/>
              <a:ext cx="444500" cy="16986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0" name="Line 60">
              <a:extLst>
                <a:ext uri="{FF2B5EF4-FFF2-40B4-BE49-F238E27FC236}">
                  <a16:creationId xmlns:a16="http://schemas.microsoft.com/office/drawing/2014/main" id="{AA6C41D7-3E99-4642-AC72-734674A14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563" y="4456113"/>
              <a:ext cx="0" cy="414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1" name="Line 61">
              <a:extLst>
                <a:ext uri="{FF2B5EF4-FFF2-40B4-BE49-F238E27FC236}">
                  <a16:creationId xmlns:a16="http://schemas.microsoft.com/office/drawing/2014/main" id="{97ABF9AD-26F2-4EDB-BBFD-3C4FC1C56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1125" y="4700588"/>
              <a:ext cx="317500" cy="1857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42" name="Group 70">
              <a:extLst>
                <a:ext uri="{FF2B5EF4-FFF2-40B4-BE49-F238E27FC236}">
                  <a16:creationId xmlns:a16="http://schemas.microsoft.com/office/drawing/2014/main" id="{3A7C4B01-47C3-4BA9-B8D0-F2BBF73EA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9988" y="5667390"/>
              <a:ext cx="2994025" cy="384176"/>
              <a:chOff x="3137" y="3570"/>
              <a:chExt cx="1886" cy="242"/>
            </a:xfrm>
          </p:grpSpPr>
          <p:sp>
            <p:nvSpPr>
              <p:cNvPr id="50" name="Freeform 62">
                <a:extLst>
                  <a:ext uri="{FF2B5EF4-FFF2-40B4-BE49-F238E27FC236}">
                    <a16:creationId xmlns:a16="http://schemas.microsoft.com/office/drawing/2014/main" id="{44969258-7B43-4C1E-98F8-2878F856C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3603"/>
                <a:ext cx="492" cy="209"/>
              </a:xfrm>
              <a:custGeom>
                <a:avLst/>
                <a:gdLst>
                  <a:gd name="T0" fmla="*/ 1 w 492"/>
                  <a:gd name="T1" fmla="*/ 113 h 209"/>
                  <a:gd name="T2" fmla="*/ 8 w 492"/>
                  <a:gd name="T3" fmla="*/ 131 h 209"/>
                  <a:gd name="T4" fmla="*/ 23 w 492"/>
                  <a:gd name="T5" fmla="*/ 148 h 209"/>
                  <a:gd name="T6" fmla="*/ 44 w 492"/>
                  <a:gd name="T7" fmla="*/ 164 h 209"/>
                  <a:gd name="T8" fmla="*/ 72 w 492"/>
                  <a:gd name="T9" fmla="*/ 177 h 209"/>
                  <a:gd name="T10" fmla="*/ 104 w 492"/>
                  <a:gd name="T11" fmla="*/ 189 h 209"/>
                  <a:gd name="T12" fmla="*/ 142 w 492"/>
                  <a:gd name="T13" fmla="*/ 198 h 209"/>
                  <a:gd name="T14" fmla="*/ 182 w 492"/>
                  <a:gd name="T15" fmla="*/ 204 h 209"/>
                  <a:gd name="T16" fmla="*/ 224 w 492"/>
                  <a:gd name="T17" fmla="*/ 207 h 209"/>
                  <a:gd name="T18" fmla="*/ 267 w 492"/>
                  <a:gd name="T19" fmla="*/ 207 h 209"/>
                  <a:gd name="T20" fmla="*/ 309 w 492"/>
                  <a:gd name="T21" fmla="*/ 204 h 209"/>
                  <a:gd name="T22" fmla="*/ 350 w 492"/>
                  <a:gd name="T23" fmla="*/ 198 h 209"/>
                  <a:gd name="T24" fmla="*/ 386 w 492"/>
                  <a:gd name="T25" fmla="*/ 189 h 209"/>
                  <a:gd name="T26" fmla="*/ 419 w 492"/>
                  <a:gd name="T27" fmla="*/ 177 h 209"/>
                  <a:gd name="T28" fmla="*/ 447 w 492"/>
                  <a:gd name="T29" fmla="*/ 163 h 209"/>
                  <a:gd name="T30" fmla="*/ 468 w 492"/>
                  <a:gd name="T31" fmla="*/ 148 h 209"/>
                  <a:gd name="T32" fmla="*/ 483 w 492"/>
                  <a:gd name="T33" fmla="*/ 130 h 209"/>
                  <a:gd name="T34" fmla="*/ 490 w 492"/>
                  <a:gd name="T35" fmla="*/ 112 h 209"/>
                  <a:gd name="T36" fmla="*/ 490 w 492"/>
                  <a:gd name="T37" fmla="*/ 95 h 209"/>
                  <a:gd name="T38" fmla="*/ 483 w 492"/>
                  <a:gd name="T39" fmla="*/ 77 h 209"/>
                  <a:gd name="T40" fmla="*/ 468 w 492"/>
                  <a:gd name="T41" fmla="*/ 60 h 209"/>
                  <a:gd name="T42" fmla="*/ 447 w 492"/>
                  <a:gd name="T43" fmla="*/ 44 h 209"/>
                  <a:gd name="T44" fmla="*/ 419 w 492"/>
                  <a:gd name="T45" fmla="*/ 30 h 209"/>
                  <a:gd name="T46" fmla="*/ 386 w 492"/>
                  <a:gd name="T47" fmla="*/ 19 h 209"/>
                  <a:gd name="T48" fmla="*/ 349 w 492"/>
                  <a:gd name="T49" fmla="*/ 9 h 209"/>
                  <a:gd name="T50" fmla="*/ 309 w 492"/>
                  <a:gd name="T51" fmla="*/ 3 h 209"/>
                  <a:gd name="T52" fmla="*/ 267 w 492"/>
                  <a:gd name="T53" fmla="*/ 0 h 209"/>
                  <a:gd name="T54" fmla="*/ 224 w 492"/>
                  <a:gd name="T55" fmla="*/ 0 h 209"/>
                  <a:gd name="T56" fmla="*/ 182 w 492"/>
                  <a:gd name="T57" fmla="*/ 3 h 209"/>
                  <a:gd name="T58" fmla="*/ 142 w 492"/>
                  <a:gd name="T59" fmla="*/ 9 h 209"/>
                  <a:gd name="T60" fmla="*/ 104 w 492"/>
                  <a:gd name="T61" fmla="*/ 19 h 209"/>
                  <a:gd name="T62" fmla="*/ 72 w 492"/>
                  <a:gd name="T63" fmla="*/ 30 h 209"/>
                  <a:gd name="T64" fmla="*/ 44 w 492"/>
                  <a:gd name="T65" fmla="*/ 44 h 209"/>
                  <a:gd name="T66" fmla="*/ 23 w 492"/>
                  <a:gd name="T67" fmla="*/ 60 h 209"/>
                  <a:gd name="T68" fmla="*/ 8 w 492"/>
                  <a:gd name="T69" fmla="*/ 77 h 209"/>
                  <a:gd name="T70" fmla="*/ 1 w 492"/>
                  <a:gd name="T71" fmla="*/ 9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2" h="209">
                    <a:moveTo>
                      <a:pt x="0" y="104"/>
                    </a:moveTo>
                    <a:lnTo>
                      <a:pt x="1" y="113"/>
                    </a:lnTo>
                    <a:lnTo>
                      <a:pt x="3" y="122"/>
                    </a:lnTo>
                    <a:lnTo>
                      <a:pt x="8" y="131"/>
                    </a:lnTo>
                    <a:lnTo>
                      <a:pt x="14" y="139"/>
                    </a:lnTo>
                    <a:lnTo>
                      <a:pt x="23" y="148"/>
                    </a:lnTo>
                    <a:lnTo>
                      <a:pt x="33" y="156"/>
                    </a:lnTo>
                    <a:lnTo>
                      <a:pt x="44" y="164"/>
                    </a:lnTo>
                    <a:lnTo>
                      <a:pt x="58" y="171"/>
                    </a:lnTo>
                    <a:lnTo>
                      <a:pt x="72" y="177"/>
                    </a:lnTo>
                    <a:lnTo>
                      <a:pt x="88" y="183"/>
                    </a:lnTo>
                    <a:lnTo>
                      <a:pt x="104" y="189"/>
                    </a:lnTo>
                    <a:lnTo>
                      <a:pt x="123" y="194"/>
                    </a:lnTo>
                    <a:lnTo>
                      <a:pt x="142" y="198"/>
                    </a:lnTo>
                    <a:lnTo>
                      <a:pt x="162" y="202"/>
                    </a:lnTo>
                    <a:lnTo>
                      <a:pt x="182" y="204"/>
                    </a:lnTo>
                    <a:lnTo>
                      <a:pt x="203" y="206"/>
                    </a:lnTo>
                    <a:lnTo>
                      <a:pt x="224" y="207"/>
                    </a:lnTo>
                    <a:lnTo>
                      <a:pt x="246" y="208"/>
                    </a:lnTo>
                    <a:lnTo>
                      <a:pt x="267" y="207"/>
                    </a:lnTo>
                    <a:lnTo>
                      <a:pt x="288" y="206"/>
                    </a:lnTo>
                    <a:lnTo>
                      <a:pt x="309" y="204"/>
                    </a:lnTo>
                    <a:lnTo>
                      <a:pt x="330" y="201"/>
                    </a:lnTo>
                    <a:lnTo>
                      <a:pt x="350" y="198"/>
                    </a:lnTo>
                    <a:lnTo>
                      <a:pt x="369" y="193"/>
                    </a:lnTo>
                    <a:lnTo>
                      <a:pt x="386" y="189"/>
                    </a:lnTo>
                    <a:lnTo>
                      <a:pt x="403" y="183"/>
                    </a:lnTo>
                    <a:lnTo>
                      <a:pt x="419" y="177"/>
                    </a:lnTo>
                    <a:lnTo>
                      <a:pt x="434" y="170"/>
                    </a:lnTo>
                    <a:lnTo>
                      <a:pt x="447" y="163"/>
                    </a:lnTo>
                    <a:lnTo>
                      <a:pt x="459" y="155"/>
                    </a:lnTo>
                    <a:lnTo>
                      <a:pt x="468" y="148"/>
                    </a:lnTo>
                    <a:lnTo>
                      <a:pt x="476" y="139"/>
                    </a:lnTo>
                    <a:lnTo>
                      <a:pt x="483" y="130"/>
                    </a:lnTo>
                    <a:lnTo>
                      <a:pt x="488" y="122"/>
                    </a:lnTo>
                    <a:lnTo>
                      <a:pt x="490" y="112"/>
                    </a:lnTo>
                    <a:lnTo>
                      <a:pt x="491" y="103"/>
                    </a:lnTo>
                    <a:lnTo>
                      <a:pt x="490" y="95"/>
                    </a:lnTo>
                    <a:lnTo>
                      <a:pt x="488" y="86"/>
                    </a:lnTo>
                    <a:lnTo>
                      <a:pt x="483" y="77"/>
                    </a:lnTo>
                    <a:lnTo>
                      <a:pt x="476" y="68"/>
                    </a:lnTo>
                    <a:lnTo>
                      <a:pt x="468" y="60"/>
                    </a:lnTo>
                    <a:lnTo>
                      <a:pt x="459" y="51"/>
                    </a:lnTo>
                    <a:lnTo>
                      <a:pt x="447" y="44"/>
                    </a:lnTo>
                    <a:lnTo>
                      <a:pt x="434" y="37"/>
                    </a:lnTo>
                    <a:lnTo>
                      <a:pt x="419" y="30"/>
                    </a:lnTo>
                    <a:lnTo>
                      <a:pt x="403" y="24"/>
                    </a:lnTo>
                    <a:lnTo>
                      <a:pt x="386" y="19"/>
                    </a:lnTo>
                    <a:lnTo>
                      <a:pt x="369" y="13"/>
                    </a:lnTo>
                    <a:lnTo>
                      <a:pt x="349" y="9"/>
                    </a:lnTo>
                    <a:lnTo>
                      <a:pt x="329" y="6"/>
                    </a:lnTo>
                    <a:lnTo>
                      <a:pt x="309" y="3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6" y="0"/>
                    </a:lnTo>
                    <a:lnTo>
                      <a:pt x="224" y="0"/>
                    </a:lnTo>
                    <a:lnTo>
                      <a:pt x="203" y="1"/>
                    </a:lnTo>
                    <a:lnTo>
                      <a:pt x="182" y="3"/>
                    </a:lnTo>
                    <a:lnTo>
                      <a:pt x="162" y="6"/>
                    </a:lnTo>
                    <a:lnTo>
                      <a:pt x="142" y="9"/>
                    </a:lnTo>
                    <a:lnTo>
                      <a:pt x="123" y="14"/>
                    </a:lnTo>
                    <a:lnTo>
                      <a:pt x="104" y="19"/>
                    </a:lnTo>
                    <a:lnTo>
                      <a:pt x="88" y="24"/>
                    </a:lnTo>
                    <a:lnTo>
                      <a:pt x="72" y="30"/>
                    </a:lnTo>
                    <a:lnTo>
                      <a:pt x="58" y="37"/>
                    </a:lnTo>
                    <a:lnTo>
                      <a:pt x="44" y="44"/>
                    </a:lnTo>
                    <a:lnTo>
                      <a:pt x="33" y="52"/>
                    </a:lnTo>
                    <a:lnTo>
                      <a:pt x="23" y="60"/>
                    </a:lnTo>
                    <a:lnTo>
                      <a:pt x="14" y="68"/>
                    </a:lnTo>
                    <a:lnTo>
                      <a:pt x="8" y="77"/>
                    </a:lnTo>
                    <a:lnTo>
                      <a:pt x="3" y="86"/>
                    </a:lnTo>
                    <a:lnTo>
                      <a:pt x="1" y="95"/>
                    </a:lnTo>
                    <a:lnTo>
                      <a:pt x="0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51" name="Freeform 63">
                <a:extLst>
                  <a:ext uri="{FF2B5EF4-FFF2-40B4-BE49-F238E27FC236}">
                    <a16:creationId xmlns:a16="http://schemas.microsoft.com/office/drawing/2014/main" id="{DD7A62DD-9247-43EC-B235-6182E199E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1" y="3603"/>
                <a:ext cx="492" cy="209"/>
              </a:xfrm>
              <a:custGeom>
                <a:avLst/>
                <a:gdLst>
                  <a:gd name="T0" fmla="*/ 1 w 492"/>
                  <a:gd name="T1" fmla="*/ 113 h 209"/>
                  <a:gd name="T2" fmla="*/ 8 w 492"/>
                  <a:gd name="T3" fmla="*/ 131 h 209"/>
                  <a:gd name="T4" fmla="*/ 23 w 492"/>
                  <a:gd name="T5" fmla="*/ 148 h 209"/>
                  <a:gd name="T6" fmla="*/ 45 w 492"/>
                  <a:gd name="T7" fmla="*/ 164 h 209"/>
                  <a:gd name="T8" fmla="*/ 72 w 492"/>
                  <a:gd name="T9" fmla="*/ 177 h 209"/>
                  <a:gd name="T10" fmla="*/ 105 w 492"/>
                  <a:gd name="T11" fmla="*/ 189 h 209"/>
                  <a:gd name="T12" fmla="*/ 142 w 492"/>
                  <a:gd name="T13" fmla="*/ 198 h 209"/>
                  <a:gd name="T14" fmla="*/ 182 w 492"/>
                  <a:gd name="T15" fmla="*/ 204 h 209"/>
                  <a:gd name="T16" fmla="*/ 224 w 492"/>
                  <a:gd name="T17" fmla="*/ 207 h 209"/>
                  <a:gd name="T18" fmla="*/ 267 w 492"/>
                  <a:gd name="T19" fmla="*/ 207 h 209"/>
                  <a:gd name="T20" fmla="*/ 309 w 492"/>
                  <a:gd name="T21" fmla="*/ 204 h 209"/>
                  <a:gd name="T22" fmla="*/ 350 w 492"/>
                  <a:gd name="T23" fmla="*/ 198 h 209"/>
                  <a:gd name="T24" fmla="*/ 387 w 492"/>
                  <a:gd name="T25" fmla="*/ 189 h 209"/>
                  <a:gd name="T26" fmla="*/ 419 w 492"/>
                  <a:gd name="T27" fmla="*/ 177 h 209"/>
                  <a:gd name="T28" fmla="*/ 447 w 492"/>
                  <a:gd name="T29" fmla="*/ 163 h 209"/>
                  <a:gd name="T30" fmla="*/ 468 w 492"/>
                  <a:gd name="T31" fmla="*/ 148 h 209"/>
                  <a:gd name="T32" fmla="*/ 483 w 492"/>
                  <a:gd name="T33" fmla="*/ 130 h 209"/>
                  <a:gd name="T34" fmla="*/ 491 w 492"/>
                  <a:gd name="T35" fmla="*/ 112 h 209"/>
                  <a:gd name="T36" fmla="*/ 491 w 492"/>
                  <a:gd name="T37" fmla="*/ 95 h 209"/>
                  <a:gd name="T38" fmla="*/ 483 w 492"/>
                  <a:gd name="T39" fmla="*/ 77 h 209"/>
                  <a:gd name="T40" fmla="*/ 468 w 492"/>
                  <a:gd name="T41" fmla="*/ 60 h 209"/>
                  <a:gd name="T42" fmla="*/ 447 w 492"/>
                  <a:gd name="T43" fmla="*/ 44 h 209"/>
                  <a:gd name="T44" fmla="*/ 419 w 492"/>
                  <a:gd name="T45" fmla="*/ 30 h 209"/>
                  <a:gd name="T46" fmla="*/ 387 w 492"/>
                  <a:gd name="T47" fmla="*/ 19 h 209"/>
                  <a:gd name="T48" fmla="*/ 349 w 492"/>
                  <a:gd name="T49" fmla="*/ 9 h 209"/>
                  <a:gd name="T50" fmla="*/ 309 w 492"/>
                  <a:gd name="T51" fmla="*/ 3 h 209"/>
                  <a:gd name="T52" fmla="*/ 267 w 492"/>
                  <a:gd name="T53" fmla="*/ 0 h 209"/>
                  <a:gd name="T54" fmla="*/ 224 w 492"/>
                  <a:gd name="T55" fmla="*/ 0 h 209"/>
                  <a:gd name="T56" fmla="*/ 182 w 492"/>
                  <a:gd name="T57" fmla="*/ 3 h 209"/>
                  <a:gd name="T58" fmla="*/ 142 w 492"/>
                  <a:gd name="T59" fmla="*/ 9 h 209"/>
                  <a:gd name="T60" fmla="*/ 105 w 492"/>
                  <a:gd name="T61" fmla="*/ 19 h 209"/>
                  <a:gd name="T62" fmla="*/ 72 w 492"/>
                  <a:gd name="T63" fmla="*/ 30 h 209"/>
                  <a:gd name="T64" fmla="*/ 44 w 492"/>
                  <a:gd name="T65" fmla="*/ 44 h 209"/>
                  <a:gd name="T66" fmla="*/ 23 w 492"/>
                  <a:gd name="T67" fmla="*/ 60 h 209"/>
                  <a:gd name="T68" fmla="*/ 8 w 492"/>
                  <a:gd name="T69" fmla="*/ 77 h 209"/>
                  <a:gd name="T70" fmla="*/ 1 w 492"/>
                  <a:gd name="T71" fmla="*/ 9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2" h="209">
                    <a:moveTo>
                      <a:pt x="0" y="104"/>
                    </a:moveTo>
                    <a:lnTo>
                      <a:pt x="1" y="113"/>
                    </a:lnTo>
                    <a:lnTo>
                      <a:pt x="3" y="122"/>
                    </a:lnTo>
                    <a:lnTo>
                      <a:pt x="8" y="131"/>
                    </a:lnTo>
                    <a:lnTo>
                      <a:pt x="15" y="139"/>
                    </a:lnTo>
                    <a:lnTo>
                      <a:pt x="23" y="148"/>
                    </a:lnTo>
                    <a:lnTo>
                      <a:pt x="33" y="156"/>
                    </a:lnTo>
                    <a:lnTo>
                      <a:pt x="45" y="164"/>
                    </a:lnTo>
                    <a:lnTo>
                      <a:pt x="58" y="171"/>
                    </a:lnTo>
                    <a:lnTo>
                      <a:pt x="72" y="177"/>
                    </a:lnTo>
                    <a:lnTo>
                      <a:pt x="88" y="183"/>
                    </a:lnTo>
                    <a:lnTo>
                      <a:pt x="105" y="189"/>
                    </a:lnTo>
                    <a:lnTo>
                      <a:pt x="123" y="194"/>
                    </a:lnTo>
                    <a:lnTo>
                      <a:pt x="142" y="198"/>
                    </a:lnTo>
                    <a:lnTo>
                      <a:pt x="162" y="202"/>
                    </a:lnTo>
                    <a:lnTo>
                      <a:pt x="182" y="204"/>
                    </a:lnTo>
                    <a:lnTo>
                      <a:pt x="203" y="206"/>
                    </a:lnTo>
                    <a:lnTo>
                      <a:pt x="224" y="207"/>
                    </a:lnTo>
                    <a:lnTo>
                      <a:pt x="246" y="208"/>
                    </a:lnTo>
                    <a:lnTo>
                      <a:pt x="267" y="207"/>
                    </a:lnTo>
                    <a:lnTo>
                      <a:pt x="288" y="206"/>
                    </a:lnTo>
                    <a:lnTo>
                      <a:pt x="309" y="204"/>
                    </a:lnTo>
                    <a:lnTo>
                      <a:pt x="330" y="201"/>
                    </a:lnTo>
                    <a:lnTo>
                      <a:pt x="350" y="198"/>
                    </a:lnTo>
                    <a:lnTo>
                      <a:pt x="369" y="193"/>
                    </a:lnTo>
                    <a:lnTo>
                      <a:pt x="387" y="189"/>
                    </a:lnTo>
                    <a:lnTo>
                      <a:pt x="403" y="183"/>
                    </a:lnTo>
                    <a:lnTo>
                      <a:pt x="419" y="177"/>
                    </a:lnTo>
                    <a:lnTo>
                      <a:pt x="434" y="170"/>
                    </a:lnTo>
                    <a:lnTo>
                      <a:pt x="447" y="163"/>
                    </a:lnTo>
                    <a:lnTo>
                      <a:pt x="459" y="155"/>
                    </a:lnTo>
                    <a:lnTo>
                      <a:pt x="468" y="148"/>
                    </a:lnTo>
                    <a:lnTo>
                      <a:pt x="476" y="139"/>
                    </a:lnTo>
                    <a:lnTo>
                      <a:pt x="483" y="130"/>
                    </a:lnTo>
                    <a:lnTo>
                      <a:pt x="488" y="122"/>
                    </a:lnTo>
                    <a:lnTo>
                      <a:pt x="491" y="112"/>
                    </a:lnTo>
                    <a:lnTo>
                      <a:pt x="491" y="103"/>
                    </a:lnTo>
                    <a:lnTo>
                      <a:pt x="491" y="95"/>
                    </a:lnTo>
                    <a:lnTo>
                      <a:pt x="488" y="86"/>
                    </a:lnTo>
                    <a:lnTo>
                      <a:pt x="483" y="77"/>
                    </a:lnTo>
                    <a:lnTo>
                      <a:pt x="476" y="68"/>
                    </a:lnTo>
                    <a:lnTo>
                      <a:pt x="468" y="60"/>
                    </a:lnTo>
                    <a:lnTo>
                      <a:pt x="459" y="51"/>
                    </a:lnTo>
                    <a:lnTo>
                      <a:pt x="447" y="44"/>
                    </a:lnTo>
                    <a:lnTo>
                      <a:pt x="434" y="37"/>
                    </a:lnTo>
                    <a:lnTo>
                      <a:pt x="419" y="30"/>
                    </a:lnTo>
                    <a:lnTo>
                      <a:pt x="403" y="24"/>
                    </a:lnTo>
                    <a:lnTo>
                      <a:pt x="387" y="19"/>
                    </a:lnTo>
                    <a:lnTo>
                      <a:pt x="369" y="13"/>
                    </a:lnTo>
                    <a:lnTo>
                      <a:pt x="349" y="9"/>
                    </a:lnTo>
                    <a:lnTo>
                      <a:pt x="329" y="6"/>
                    </a:lnTo>
                    <a:lnTo>
                      <a:pt x="309" y="3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6" y="0"/>
                    </a:lnTo>
                    <a:lnTo>
                      <a:pt x="224" y="0"/>
                    </a:lnTo>
                    <a:lnTo>
                      <a:pt x="203" y="1"/>
                    </a:lnTo>
                    <a:lnTo>
                      <a:pt x="182" y="3"/>
                    </a:lnTo>
                    <a:lnTo>
                      <a:pt x="162" y="6"/>
                    </a:lnTo>
                    <a:lnTo>
                      <a:pt x="142" y="9"/>
                    </a:lnTo>
                    <a:lnTo>
                      <a:pt x="123" y="14"/>
                    </a:lnTo>
                    <a:lnTo>
                      <a:pt x="105" y="19"/>
                    </a:lnTo>
                    <a:lnTo>
                      <a:pt x="88" y="24"/>
                    </a:lnTo>
                    <a:lnTo>
                      <a:pt x="72" y="30"/>
                    </a:lnTo>
                    <a:lnTo>
                      <a:pt x="58" y="37"/>
                    </a:lnTo>
                    <a:lnTo>
                      <a:pt x="44" y="44"/>
                    </a:lnTo>
                    <a:lnTo>
                      <a:pt x="33" y="52"/>
                    </a:lnTo>
                    <a:lnTo>
                      <a:pt x="23" y="60"/>
                    </a:lnTo>
                    <a:lnTo>
                      <a:pt x="15" y="68"/>
                    </a:lnTo>
                    <a:lnTo>
                      <a:pt x="8" y="77"/>
                    </a:lnTo>
                    <a:lnTo>
                      <a:pt x="3" y="86"/>
                    </a:lnTo>
                    <a:lnTo>
                      <a:pt x="1" y="95"/>
                    </a:lnTo>
                    <a:lnTo>
                      <a:pt x="0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52" name="Rectangle 64">
                <a:extLst>
                  <a:ext uri="{FF2B5EF4-FFF2-40B4-BE49-F238E27FC236}">
                    <a16:creationId xmlns:a16="http://schemas.microsoft.com/office/drawing/2014/main" id="{7B46FD35-580F-47AE-9F92-47725745A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3570"/>
                <a:ext cx="61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Duration</a:t>
                </a:r>
              </a:p>
            </p:txBody>
          </p:sp>
          <p:sp>
            <p:nvSpPr>
              <p:cNvPr id="53" name="Freeform 65">
                <a:extLst>
                  <a:ext uri="{FF2B5EF4-FFF2-40B4-BE49-F238E27FC236}">
                    <a16:creationId xmlns:a16="http://schemas.microsoft.com/office/drawing/2014/main" id="{48D49787-E926-4224-A3DE-F3969A16D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596"/>
                <a:ext cx="592" cy="215"/>
              </a:xfrm>
              <a:custGeom>
                <a:avLst/>
                <a:gdLst>
                  <a:gd name="T0" fmla="*/ 591 w 592"/>
                  <a:gd name="T1" fmla="*/ 214 h 215"/>
                  <a:gd name="T2" fmla="*/ 591 w 592"/>
                  <a:gd name="T3" fmla="*/ 0 h 215"/>
                  <a:gd name="T4" fmla="*/ 0 w 592"/>
                  <a:gd name="T5" fmla="*/ 0 h 215"/>
                  <a:gd name="T6" fmla="*/ 0 w 592"/>
                  <a:gd name="T7" fmla="*/ 214 h 215"/>
                  <a:gd name="T8" fmla="*/ 591 w 592"/>
                  <a:gd name="T9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215">
                    <a:moveTo>
                      <a:pt x="591" y="214"/>
                    </a:moveTo>
                    <a:lnTo>
                      <a:pt x="591" y="0"/>
                    </a:lnTo>
                    <a:lnTo>
                      <a:pt x="0" y="0"/>
                    </a:lnTo>
                    <a:lnTo>
                      <a:pt x="0" y="214"/>
                    </a:lnTo>
                    <a:lnTo>
                      <a:pt x="591" y="21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2F37E3B1-65F0-45EC-B8D4-6E985D0DF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" y="3591"/>
                <a:ext cx="392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from</a:t>
                </a:r>
              </a:p>
            </p:txBody>
          </p:sp>
          <p:sp>
            <p:nvSpPr>
              <p:cNvPr id="55" name="Rectangle 67">
                <a:extLst>
                  <a:ext uri="{FF2B5EF4-FFF2-40B4-BE49-F238E27FC236}">
                    <a16:creationId xmlns:a16="http://schemas.microsoft.com/office/drawing/2014/main" id="{40F0BC99-1CC5-43FA-BB2C-38E04C15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" y="3579"/>
                <a:ext cx="24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to</a:t>
                </a:r>
              </a:p>
            </p:txBody>
          </p:sp>
          <p:sp>
            <p:nvSpPr>
              <p:cNvPr id="56" name="Line 68">
                <a:extLst>
                  <a:ext uri="{FF2B5EF4-FFF2-40B4-BE49-F238E27FC236}">
                    <a16:creationId xmlns:a16="http://schemas.microsoft.com/office/drawing/2014/main" id="{C56D15DD-73D6-46FD-9DD2-489ED3FCA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3706"/>
                <a:ext cx="14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57" name="Line 69">
                <a:extLst>
                  <a:ext uri="{FF2B5EF4-FFF2-40B4-BE49-F238E27FC236}">
                    <a16:creationId xmlns:a16="http://schemas.microsoft.com/office/drawing/2014/main" id="{09638CA4-2AC2-4E8D-B1D1-96324C4B5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0" y="3706"/>
                <a:ext cx="10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43" name="Line 71">
              <a:extLst>
                <a:ext uri="{FF2B5EF4-FFF2-40B4-BE49-F238E27FC236}">
                  <a16:creationId xmlns:a16="http://schemas.microsoft.com/office/drawing/2014/main" id="{3B9180D4-F11B-40A7-AF17-7AE6E308A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7550" y="1682750"/>
              <a:ext cx="63500" cy="596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4" name="Line 72">
              <a:extLst>
                <a:ext uri="{FF2B5EF4-FFF2-40B4-BE49-F238E27FC236}">
                  <a16:creationId xmlns:a16="http://schemas.microsoft.com/office/drawing/2014/main" id="{C6280792-EB03-4E05-96A3-784B2AE87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1911350"/>
              <a:ext cx="0" cy="368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5" name="Line 73">
              <a:extLst>
                <a:ext uri="{FF2B5EF4-FFF2-40B4-BE49-F238E27FC236}">
                  <a16:creationId xmlns:a16="http://schemas.microsoft.com/office/drawing/2014/main" id="{2A74BC70-CBC1-4609-9258-7FC9F89E1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550" y="2139950"/>
              <a:ext cx="139700" cy="1397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6" name="Line 74">
              <a:extLst>
                <a:ext uri="{FF2B5EF4-FFF2-40B4-BE49-F238E27FC236}">
                  <a16:creationId xmlns:a16="http://schemas.microsoft.com/office/drawing/2014/main" id="{402FCAAB-84D8-4AAC-A632-3DCAE6DC1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0150" y="4654550"/>
              <a:ext cx="215900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7" name="Line 75">
              <a:extLst>
                <a:ext uri="{FF2B5EF4-FFF2-40B4-BE49-F238E27FC236}">
                  <a16:creationId xmlns:a16="http://schemas.microsoft.com/office/drawing/2014/main" id="{165DE969-D7B1-4B52-92F8-EB77F4EF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9450" y="4654550"/>
              <a:ext cx="165100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8" name="Line 76">
              <a:extLst>
                <a:ext uri="{FF2B5EF4-FFF2-40B4-BE49-F238E27FC236}">
                  <a16:creationId xmlns:a16="http://schemas.microsoft.com/office/drawing/2014/main" id="{F4A2CBCD-8FFC-4717-B97F-037CB12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4502150"/>
              <a:ext cx="0" cy="368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49" name="Line 77">
              <a:extLst>
                <a:ext uri="{FF2B5EF4-FFF2-40B4-BE49-F238E27FC236}">
                  <a16:creationId xmlns:a16="http://schemas.microsoft.com/office/drawing/2014/main" id="{1EC9E7C1-22A8-4D62-ACCD-275117103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340350"/>
              <a:ext cx="0" cy="368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74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73" y="141448"/>
            <a:ext cx="9144000" cy="576064"/>
          </a:xfrm>
        </p:spPr>
        <p:txBody>
          <a:bodyPr/>
          <a:lstStyle/>
          <a:p>
            <a:pPr algn="l"/>
            <a:r>
              <a:rPr lang="en-US" altLang="en-US" sz="3200" dirty="0"/>
              <a:t>Entity vs. Relationship</a:t>
            </a:r>
            <a:endParaRPr lang="ko-KR" altLang="en-US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6712C-FB42-442D-BA6A-D30F667DE908}"/>
              </a:ext>
            </a:extLst>
          </p:cNvPr>
          <p:cNvSpPr/>
          <p:nvPr/>
        </p:nvSpPr>
        <p:spPr>
          <a:xfrm>
            <a:off x="5016639" y="1833888"/>
            <a:ext cx="4155431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600" dirty="0"/>
              <a:t>First ER diagram OK if a manager gets a    separate discretionary budget for each dept</a:t>
            </a:r>
          </a:p>
          <a:p>
            <a:pPr algn="just">
              <a:lnSpc>
                <a:spcPct val="90000"/>
              </a:lnSpc>
            </a:pPr>
            <a:r>
              <a:rPr lang="en-US" altLang="en-US" sz="1600" dirty="0"/>
              <a:t>What if a manager gets a discretionary       budget that covers </a:t>
            </a:r>
            <a:r>
              <a:rPr lang="en-US" altLang="en-US" sz="1600" i="1" dirty="0"/>
              <a:t>all </a:t>
            </a:r>
            <a:r>
              <a:rPr lang="en-US" altLang="en-US" sz="1600" dirty="0"/>
              <a:t>managed depts?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1600" b="1" dirty="0">
                <a:solidFill>
                  <a:schemeClr val="accent2"/>
                </a:solidFill>
              </a:rPr>
              <a:t>Redundancy:</a:t>
            </a:r>
            <a:r>
              <a:rPr lang="en-US" altLang="en-US" sz="1600" dirty="0">
                <a:solidFill>
                  <a:schemeClr val="accent2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1600" i="1" dirty="0" err="1"/>
              <a:t>dbudget</a:t>
            </a:r>
            <a:r>
              <a:rPr lang="en-US" altLang="en-US" sz="1600" i="1" dirty="0"/>
              <a:t> </a:t>
            </a:r>
            <a:r>
              <a:rPr lang="en-US" altLang="en-US" sz="1600" dirty="0"/>
              <a:t>stored for each dept managed by manager.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1600" b="1" dirty="0">
                <a:solidFill>
                  <a:schemeClr val="accent2"/>
                </a:solidFill>
              </a:rPr>
              <a:t>Misleading:</a:t>
            </a:r>
            <a:r>
              <a:rPr lang="en-US" altLang="en-US" sz="1600" dirty="0"/>
              <a:t> 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1600" dirty="0"/>
              <a:t>Suggests </a:t>
            </a:r>
            <a:r>
              <a:rPr lang="en-US" altLang="en-US" sz="1600" i="1" dirty="0" err="1"/>
              <a:t>dbudget</a:t>
            </a:r>
            <a:r>
              <a:rPr lang="en-US" altLang="en-US" sz="1600" dirty="0"/>
              <a:t> associated with department-</a:t>
            </a:r>
            <a:r>
              <a:rPr lang="en-US" altLang="en-US" sz="1600" dirty="0" err="1"/>
              <a:t>mgr</a:t>
            </a:r>
            <a:r>
              <a:rPr lang="en-US" altLang="en-US" sz="1600" dirty="0"/>
              <a:t> combination.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16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3203DC-C3C1-4149-857B-75447553AB67}"/>
              </a:ext>
            </a:extLst>
          </p:cNvPr>
          <p:cNvGrpSpPr/>
          <p:nvPr/>
        </p:nvGrpSpPr>
        <p:grpSpPr>
          <a:xfrm>
            <a:off x="66529" y="832477"/>
            <a:ext cx="4950503" cy="3762708"/>
            <a:chOff x="3348038" y="1673225"/>
            <a:chExt cx="5795962" cy="4405313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3D0CBBD-C050-4789-884A-A547A2B1D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1870075"/>
              <a:ext cx="835025" cy="352425"/>
            </a:xfrm>
            <a:custGeom>
              <a:avLst/>
              <a:gdLst>
                <a:gd name="T0" fmla="*/ 524 w 526"/>
                <a:gd name="T1" fmla="*/ 101 h 222"/>
                <a:gd name="T2" fmla="*/ 516 w 526"/>
                <a:gd name="T3" fmla="*/ 82 h 222"/>
                <a:gd name="T4" fmla="*/ 500 w 526"/>
                <a:gd name="T5" fmla="*/ 64 h 222"/>
                <a:gd name="T6" fmla="*/ 478 w 526"/>
                <a:gd name="T7" fmla="*/ 47 h 222"/>
                <a:gd name="T8" fmla="*/ 448 w 526"/>
                <a:gd name="T9" fmla="*/ 33 h 222"/>
                <a:gd name="T10" fmla="*/ 413 w 526"/>
                <a:gd name="T11" fmla="*/ 20 h 222"/>
                <a:gd name="T12" fmla="*/ 373 w 526"/>
                <a:gd name="T13" fmla="*/ 10 h 222"/>
                <a:gd name="T14" fmla="*/ 330 w 526"/>
                <a:gd name="T15" fmla="*/ 4 h 222"/>
                <a:gd name="T16" fmla="*/ 285 w 526"/>
                <a:gd name="T17" fmla="*/ 0 h 222"/>
                <a:gd name="T18" fmla="*/ 239 w 526"/>
                <a:gd name="T19" fmla="*/ 0 h 222"/>
                <a:gd name="T20" fmla="*/ 194 w 526"/>
                <a:gd name="T21" fmla="*/ 4 h 222"/>
                <a:gd name="T22" fmla="*/ 152 w 526"/>
                <a:gd name="T23" fmla="*/ 10 h 222"/>
                <a:gd name="T24" fmla="*/ 112 w 526"/>
                <a:gd name="T25" fmla="*/ 20 h 222"/>
                <a:gd name="T26" fmla="*/ 77 w 526"/>
                <a:gd name="T27" fmla="*/ 33 h 222"/>
                <a:gd name="T28" fmla="*/ 47 w 526"/>
                <a:gd name="T29" fmla="*/ 47 h 222"/>
                <a:gd name="T30" fmla="*/ 25 w 526"/>
                <a:gd name="T31" fmla="*/ 64 h 222"/>
                <a:gd name="T32" fmla="*/ 9 w 526"/>
                <a:gd name="T33" fmla="*/ 82 h 222"/>
                <a:gd name="T34" fmla="*/ 1 w 526"/>
                <a:gd name="T35" fmla="*/ 101 h 222"/>
                <a:gd name="T36" fmla="*/ 1 w 526"/>
                <a:gd name="T37" fmla="*/ 120 h 222"/>
                <a:gd name="T38" fmla="*/ 9 w 526"/>
                <a:gd name="T39" fmla="*/ 139 h 222"/>
                <a:gd name="T40" fmla="*/ 25 w 526"/>
                <a:gd name="T41" fmla="*/ 157 h 222"/>
                <a:gd name="T42" fmla="*/ 47 w 526"/>
                <a:gd name="T43" fmla="*/ 174 h 222"/>
                <a:gd name="T44" fmla="*/ 77 w 526"/>
                <a:gd name="T45" fmla="*/ 189 h 222"/>
                <a:gd name="T46" fmla="*/ 112 w 526"/>
                <a:gd name="T47" fmla="*/ 201 h 222"/>
                <a:gd name="T48" fmla="*/ 152 w 526"/>
                <a:gd name="T49" fmla="*/ 211 h 222"/>
                <a:gd name="T50" fmla="*/ 194 w 526"/>
                <a:gd name="T51" fmla="*/ 218 h 222"/>
                <a:gd name="T52" fmla="*/ 239 w 526"/>
                <a:gd name="T53" fmla="*/ 221 h 222"/>
                <a:gd name="T54" fmla="*/ 285 w 526"/>
                <a:gd name="T55" fmla="*/ 221 h 222"/>
                <a:gd name="T56" fmla="*/ 330 w 526"/>
                <a:gd name="T57" fmla="*/ 218 h 222"/>
                <a:gd name="T58" fmla="*/ 373 w 526"/>
                <a:gd name="T59" fmla="*/ 211 h 222"/>
                <a:gd name="T60" fmla="*/ 413 w 526"/>
                <a:gd name="T61" fmla="*/ 201 h 222"/>
                <a:gd name="T62" fmla="*/ 448 w 526"/>
                <a:gd name="T63" fmla="*/ 189 h 222"/>
                <a:gd name="T64" fmla="*/ 478 w 526"/>
                <a:gd name="T65" fmla="*/ 174 h 222"/>
                <a:gd name="T66" fmla="*/ 500 w 526"/>
                <a:gd name="T67" fmla="*/ 157 h 222"/>
                <a:gd name="T68" fmla="*/ 516 w 526"/>
                <a:gd name="T69" fmla="*/ 139 h 222"/>
                <a:gd name="T70" fmla="*/ 524 w 526"/>
                <a:gd name="T71" fmla="*/ 12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2">
                  <a:moveTo>
                    <a:pt x="525" y="111"/>
                  </a:moveTo>
                  <a:lnTo>
                    <a:pt x="524" y="101"/>
                  </a:lnTo>
                  <a:lnTo>
                    <a:pt x="521" y="92"/>
                  </a:lnTo>
                  <a:lnTo>
                    <a:pt x="516" y="82"/>
                  </a:lnTo>
                  <a:lnTo>
                    <a:pt x="509" y="73"/>
                  </a:lnTo>
                  <a:lnTo>
                    <a:pt x="500" y="64"/>
                  </a:lnTo>
                  <a:lnTo>
                    <a:pt x="489" y="55"/>
                  </a:lnTo>
                  <a:lnTo>
                    <a:pt x="478" y="47"/>
                  </a:lnTo>
                  <a:lnTo>
                    <a:pt x="464" y="39"/>
                  </a:lnTo>
                  <a:lnTo>
                    <a:pt x="448" y="33"/>
                  </a:lnTo>
                  <a:lnTo>
                    <a:pt x="431" y="26"/>
                  </a:lnTo>
                  <a:lnTo>
                    <a:pt x="413" y="20"/>
                  </a:lnTo>
                  <a:lnTo>
                    <a:pt x="393" y="15"/>
                  </a:lnTo>
                  <a:lnTo>
                    <a:pt x="373" y="10"/>
                  </a:lnTo>
                  <a:lnTo>
                    <a:pt x="352" y="6"/>
                  </a:lnTo>
                  <a:lnTo>
                    <a:pt x="330" y="4"/>
                  </a:lnTo>
                  <a:lnTo>
                    <a:pt x="308" y="2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3" y="6"/>
                  </a:lnTo>
                  <a:lnTo>
                    <a:pt x="152" y="10"/>
                  </a:lnTo>
                  <a:lnTo>
                    <a:pt x="131" y="15"/>
                  </a:lnTo>
                  <a:lnTo>
                    <a:pt x="112" y="20"/>
                  </a:lnTo>
                  <a:lnTo>
                    <a:pt x="94" y="26"/>
                  </a:lnTo>
                  <a:lnTo>
                    <a:pt x="77" y="33"/>
                  </a:lnTo>
                  <a:lnTo>
                    <a:pt x="61" y="39"/>
                  </a:lnTo>
                  <a:lnTo>
                    <a:pt x="47" y="47"/>
                  </a:lnTo>
                  <a:lnTo>
                    <a:pt x="35" y="55"/>
                  </a:lnTo>
                  <a:lnTo>
                    <a:pt x="25" y="64"/>
                  </a:lnTo>
                  <a:lnTo>
                    <a:pt x="16" y="73"/>
                  </a:lnTo>
                  <a:lnTo>
                    <a:pt x="9" y="82"/>
                  </a:lnTo>
                  <a:lnTo>
                    <a:pt x="4" y="92"/>
                  </a:lnTo>
                  <a:lnTo>
                    <a:pt x="1" y="101"/>
                  </a:lnTo>
                  <a:lnTo>
                    <a:pt x="0" y="111"/>
                  </a:lnTo>
                  <a:lnTo>
                    <a:pt x="1" y="120"/>
                  </a:lnTo>
                  <a:lnTo>
                    <a:pt x="4" y="130"/>
                  </a:lnTo>
                  <a:lnTo>
                    <a:pt x="9" y="139"/>
                  </a:lnTo>
                  <a:lnTo>
                    <a:pt x="16" y="148"/>
                  </a:lnTo>
                  <a:lnTo>
                    <a:pt x="25" y="157"/>
                  </a:lnTo>
                  <a:lnTo>
                    <a:pt x="35" y="166"/>
                  </a:lnTo>
                  <a:lnTo>
                    <a:pt x="47" y="174"/>
                  </a:lnTo>
                  <a:lnTo>
                    <a:pt x="61" y="182"/>
                  </a:lnTo>
                  <a:lnTo>
                    <a:pt x="77" y="189"/>
                  </a:lnTo>
                  <a:lnTo>
                    <a:pt x="94" y="196"/>
                  </a:lnTo>
                  <a:lnTo>
                    <a:pt x="112" y="201"/>
                  </a:lnTo>
                  <a:lnTo>
                    <a:pt x="131" y="206"/>
                  </a:lnTo>
                  <a:lnTo>
                    <a:pt x="152" y="211"/>
                  </a:lnTo>
                  <a:lnTo>
                    <a:pt x="173" y="215"/>
                  </a:lnTo>
                  <a:lnTo>
                    <a:pt x="194" y="218"/>
                  </a:lnTo>
                  <a:lnTo>
                    <a:pt x="217" y="220"/>
                  </a:lnTo>
                  <a:lnTo>
                    <a:pt x="239" y="221"/>
                  </a:lnTo>
                  <a:lnTo>
                    <a:pt x="262" y="221"/>
                  </a:lnTo>
                  <a:lnTo>
                    <a:pt x="285" y="221"/>
                  </a:lnTo>
                  <a:lnTo>
                    <a:pt x="308" y="220"/>
                  </a:lnTo>
                  <a:lnTo>
                    <a:pt x="330" y="218"/>
                  </a:lnTo>
                  <a:lnTo>
                    <a:pt x="352" y="215"/>
                  </a:lnTo>
                  <a:lnTo>
                    <a:pt x="373" y="211"/>
                  </a:lnTo>
                  <a:lnTo>
                    <a:pt x="393" y="206"/>
                  </a:lnTo>
                  <a:lnTo>
                    <a:pt x="413" y="201"/>
                  </a:lnTo>
                  <a:lnTo>
                    <a:pt x="431" y="196"/>
                  </a:lnTo>
                  <a:lnTo>
                    <a:pt x="448" y="189"/>
                  </a:lnTo>
                  <a:lnTo>
                    <a:pt x="464" y="182"/>
                  </a:lnTo>
                  <a:lnTo>
                    <a:pt x="478" y="174"/>
                  </a:lnTo>
                  <a:lnTo>
                    <a:pt x="489" y="166"/>
                  </a:lnTo>
                  <a:lnTo>
                    <a:pt x="500" y="157"/>
                  </a:lnTo>
                  <a:lnTo>
                    <a:pt x="509" y="148"/>
                  </a:lnTo>
                  <a:lnTo>
                    <a:pt x="516" y="139"/>
                  </a:lnTo>
                  <a:lnTo>
                    <a:pt x="521" y="130"/>
                  </a:lnTo>
                  <a:lnTo>
                    <a:pt x="524" y="120"/>
                  </a:lnTo>
                  <a:lnTo>
                    <a:pt x="525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F47F24FC-8142-4659-9794-26D655D2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575" y="2138363"/>
              <a:ext cx="835025" cy="354012"/>
            </a:xfrm>
            <a:custGeom>
              <a:avLst/>
              <a:gdLst>
                <a:gd name="T0" fmla="*/ 524 w 526"/>
                <a:gd name="T1" fmla="*/ 102 h 223"/>
                <a:gd name="T2" fmla="*/ 516 w 526"/>
                <a:gd name="T3" fmla="*/ 83 h 223"/>
                <a:gd name="T4" fmla="*/ 501 w 526"/>
                <a:gd name="T5" fmla="*/ 64 h 223"/>
                <a:gd name="T6" fmla="*/ 477 w 526"/>
                <a:gd name="T7" fmla="*/ 48 h 223"/>
                <a:gd name="T8" fmla="*/ 448 w 526"/>
                <a:gd name="T9" fmla="*/ 33 h 223"/>
                <a:gd name="T10" fmla="*/ 413 w 526"/>
                <a:gd name="T11" fmla="*/ 20 h 223"/>
                <a:gd name="T12" fmla="*/ 374 w 526"/>
                <a:gd name="T13" fmla="*/ 11 h 223"/>
                <a:gd name="T14" fmla="*/ 331 w 526"/>
                <a:gd name="T15" fmla="*/ 4 h 223"/>
                <a:gd name="T16" fmla="*/ 285 w 526"/>
                <a:gd name="T17" fmla="*/ 0 h 223"/>
                <a:gd name="T18" fmla="*/ 240 w 526"/>
                <a:gd name="T19" fmla="*/ 0 h 223"/>
                <a:gd name="T20" fmla="*/ 195 w 526"/>
                <a:gd name="T21" fmla="*/ 4 h 223"/>
                <a:gd name="T22" fmla="*/ 151 w 526"/>
                <a:gd name="T23" fmla="*/ 11 h 223"/>
                <a:gd name="T24" fmla="*/ 112 w 526"/>
                <a:gd name="T25" fmla="*/ 20 h 223"/>
                <a:gd name="T26" fmla="*/ 77 w 526"/>
                <a:gd name="T27" fmla="*/ 33 h 223"/>
                <a:gd name="T28" fmla="*/ 48 w 526"/>
                <a:gd name="T29" fmla="*/ 48 h 223"/>
                <a:gd name="T30" fmla="*/ 25 w 526"/>
                <a:gd name="T31" fmla="*/ 64 h 223"/>
                <a:gd name="T32" fmla="*/ 9 w 526"/>
                <a:gd name="T33" fmla="*/ 83 h 223"/>
                <a:gd name="T34" fmla="*/ 1 w 526"/>
                <a:gd name="T35" fmla="*/ 102 h 223"/>
                <a:gd name="T36" fmla="*/ 1 w 526"/>
                <a:gd name="T37" fmla="*/ 121 h 223"/>
                <a:gd name="T38" fmla="*/ 9 w 526"/>
                <a:gd name="T39" fmla="*/ 139 h 223"/>
                <a:gd name="T40" fmla="*/ 25 w 526"/>
                <a:gd name="T41" fmla="*/ 158 h 223"/>
                <a:gd name="T42" fmla="*/ 48 w 526"/>
                <a:gd name="T43" fmla="*/ 174 h 223"/>
                <a:gd name="T44" fmla="*/ 77 w 526"/>
                <a:gd name="T45" fmla="*/ 189 h 223"/>
                <a:gd name="T46" fmla="*/ 112 w 526"/>
                <a:gd name="T47" fmla="*/ 202 h 223"/>
                <a:gd name="T48" fmla="*/ 151 w 526"/>
                <a:gd name="T49" fmla="*/ 211 h 223"/>
                <a:gd name="T50" fmla="*/ 195 w 526"/>
                <a:gd name="T51" fmla="*/ 218 h 223"/>
                <a:gd name="T52" fmla="*/ 240 w 526"/>
                <a:gd name="T53" fmla="*/ 222 h 223"/>
                <a:gd name="T54" fmla="*/ 285 w 526"/>
                <a:gd name="T55" fmla="*/ 222 h 223"/>
                <a:gd name="T56" fmla="*/ 331 w 526"/>
                <a:gd name="T57" fmla="*/ 218 h 223"/>
                <a:gd name="T58" fmla="*/ 374 w 526"/>
                <a:gd name="T59" fmla="*/ 211 h 223"/>
                <a:gd name="T60" fmla="*/ 413 w 526"/>
                <a:gd name="T61" fmla="*/ 202 h 223"/>
                <a:gd name="T62" fmla="*/ 448 w 526"/>
                <a:gd name="T63" fmla="*/ 189 h 223"/>
                <a:gd name="T64" fmla="*/ 477 w 526"/>
                <a:gd name="T65" fmla="*/ 174 h 223"/>
                <a:gd name="T66" fmla="*/ 501 w 526"/>
                <a:gd name="T67" fmla="*/ 158 h 223"/>
                <a:gd name="T68" fmla="*/ 516 w 526"/>
                <a:gd name="T69" fmla="*/ 139 h 223"/>
                <a:gd name="T70" fmla="*/ 524 w 526"/>
                <a:gd name="T71" fmla="*/ 1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3">
                  <a:moveTo>
                    <a:pt x="525" y="111"/>
                  </a:moveTo>
                  <a:lnTo>
                    <a:pt x="524" y="102"/>
                  </a:lnTo>
                  <a:lnTo>
                    <a:pt x="521" y="92"/>
                  </a:lnTo>
                  <a:lnTo>
                    <a:pt x="516" y="83"/>
                  </a:lnTo>
                  <a:lnTo>
                    <a:pt x="509" y="73"/>
                  </a:lnTo>
                  <a:lnTo>
                    <a:pt x="501" y="64"/>
                  </a:lnTo>
                  <a:lnTo>
                    <a:pt x="490" y="55"/>
                  </a:lnTo>
                  <a:lnTo>
                    <a:pt x="477" y="48"/>
                  </a:lnTo>
                  <a:lnTo>
                    <a:pt x="464" y="40"/>
                  </a:lnTo>
                  <a:lnTo>
                    <a:pt x="448" y="33"/>
                  </a:lnTo>
                  <a:lnTo>
                    <a:pt x="432" y="26"/>
                  </a:lnTo>
                  <a:lnTo>
                    <a:pt x="413" y="20"/>
                  </a:lnTo>
                  <a:lnTo>
                    <a:pt x="394" y="15"/>
                  </a:lnTo>
                  <a:lnTo>
                    <a:pt x="374" y="11"/>
                  </a:lnTo>
                  <a:lnTo>
                    <a:pt x="352" y="7"/>
                  </a:lnTo>
                  <a:lnTo>
                    <a:pt x="331" y="4"/>
                  </a:lnTo>
                  <a:lnTo>
                    <a:pt x="308" y="2"/>
                  </a:lnTo>
                  <a:lnTo>
                    <a:pt x="285" y="0"/>
                  </a:lnTo>
                  <a:lnTo>
                    <a:pt x="263" y="0"/>
                  </a:lnTo>
                  <a:lnTo>
                    <a:pt x="240" y="0"/>
                  </a:lnTo>
                  <a:lnTo>
                    <a:pt x="217" y="2"/>
                  </a:lnTo>
                  <a:lnTo>
                    <a:pt x="195" y="4"/>
                  </a:lnTo>
                  <a:lnTo>
                    <a:pt x="173" y="7"/>
                  </a:lnTo>
                  <a:lnTo>
                    <a:pt x="151" y="11"/>
                  </a:lnTo>
                  <a:lnTo>
                    <a:pt x="131" y="15"/>
                  </a:lnTo>
                  <a:lnTo>
                    <a:pt x="112" y="20"/>
                  </a:lnTo>
                  <a:lnTo>
                    <a:pt x="94" y="26"/>
                  </a:lnTo>
                  <a:lnTo>
                    <a:pt x="77" y="33"/>
                  </a:lnTo>
                  <a:lnTo>
                    <a:pt x="62" y="40"/>
                  </a:lnTo>
                  <a:lnTo>
                    <a:pt x="48" y="48"/>
                  </a:lnTo>
                  <a:lnTo>
                    <a:pt x="35" y="55"/>
                  </a:lnTo>
                  <a:lnTo>
                    <a:pt x="25" y="64"/>
                  </a:lnTo>
                  <a:lnTo>
                    <a:pt x="16" y="73"/>
                  </a:lnTo>
                  <a:lnTo>
                    <a:pt x="9" y="83"/>
                  </a:lnTo>
                  <a:lnTo>
                    <a:pt x="4" y="92"/>
                  </a:lnTo>
                  <a:lnTo>
                    <a:pt x="1" y="102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4" y="130"/>
                  </a:lnTo>
                  <a:lnTo>
                    <a:pt x="9" y="139"/>
                  </a:lnTo>
                  <a:lnTo>
                    <a:pt x="16" y="149"/>
                  </a:lnTo>
                  <a:lnTo>
                    <a:pt x="25" y="158"/>
                  </a:lnTo>
                  <a:lnTo>
                    <a:pt x="35" y="166"/>
                  </a:lnTo>
                  <a:lnTo>
                    <a:pt x="48" y="174"/>
                  </a:lnTo>
                  <a:lnTo>
                    <a:pt x="62" y="182"/>
                  </a:lnTo>
                  <a:lnTo>
                    <a:pt x="77" y="189"/>
                  </a:lnTo>
                  <a:lnTo>
                    <a:pt x="94" y="196"/>
                  </a:lnTo>
                  <a:lnTo>
                    <a:pt x="112" y="202"/>
                  </a:lnTo>
                  <a:lnTo>
                    <a:pt x="131" y="207"/>
                  </a:lnTo>
                  <a:lnTo>
                    <a:pt x="151" y="211"/>
                  </a:lnTo>
                  <a:lnTo>
                    <a:pt x="173" y="215"/>
                  </a:lnTo>
                  <a:lnTo>
                    <a:pt x="195" y="218"/>
                  </a:lnTo>
                  <a:lnTo>
                    <a:pt x="217" y="220"/>
                  </a:lnTo>
                  <a:lnTo>
                    <a:pt x="240" y="222"/>
                  </a:lnTo>
                  <a:lnTo>
                    <a:pt x="263" y="222"/>
                  </a:lnTo>
                  <a:lnTo>
                    <a:pt x="285" y="222"/>
                  </a:lnTo>
                  <a:lnTo>
                    <a:pt x="308" y="220"/>
                  </a:lnTo>
                  <a:lnTo>
                    <a:pt x="331" y="218"/>
                  </a:lnTo>
                  <a:lnTo>
                    <a:pt x="352" y="215"/>
                  </a:lnTo>
                  <a:lnTo>
                    <a:pt x="374" y="211"/>
                  </a:lnTo>
                  <a:lnTo>
                    <a:pt x="394" y="207"/>
                  </a:lnTo>
                  <a:lnTo>
                    <a:pt x="413" y="202"/>
                  </a:lnTo>
                  <a:lnTo>
                    <a:pt x="432" y="196"/>
                  </a:lnTo>
                  <a:lnTo>
                    <a:pt x="448" y="189"/>
                  </a:lnTo>
                  <a:lnTo>
                    <a:pt x="464" y="182"/>
                  </a:lnTo>
                  <a:lnTo>
                    <a:pt x="477" y="174"/>
                  </a:lnTo>
                  <a:lnTo>
                    <a:pt x="490" y="166"/>
                  </a:lnTo>
                  <a:lnTo>
                    <a:pt x="501" y="158"/>
                  </a:lnTo>
                  <a:lnTo>
                    <a:pt x="509" y="149"/>
                  </a:lnTo>
                  <a:lnTo>
                    <a:pt x="516" y="139"/>
                  </a:lnTo>
                  <a:lnTo>
                    <a:pt x="521" y="130"/>
                  </a:lnTo>
                  <a:lnTo>
                    <a:pt x="524" y="121"/>
                  </a:lnTo>
                  <a:lnTo>
                    <a:pt x="525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6B21FF6E-CFFF-4DBE-BF88-E26A4207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513" y="2138363"/>
              <a:ext cx="835025" cy="354012"/>
            </a:xfrm>
            <a:custGeom>
              <a:avLst/>
              <a:gdLst>
                <a:gd name="T0" fmla="*/ 1 w 526"/>
                <a:gd name="T1" fmla="*/ 121 h 223"/>
                <a:gd name="T2" fmla="*/ 8 w 526"/>
                <a:gd name="T3" fmla="*/ 139 h 223"/>
                <a:gd name="T4" fmla="*/ 24 w 526"/>
                <a:gd name="T5" fmla="*/ 158 h 223"/>
                <a:gd name="T6" fmla="*/ 47 w 526"/>
                <a:gd name="T7" fmla="*/ 174 h 223"/>
                <a:gd name="T8" fmla="*/ 77 w 526"/>
                <a:gd name="T9" fmla="*/ 189 h 223"/>
                <a:gd name="T10" fmla="*/ 112 w 526"/>
                <a:gd name="T11" fmla="*/ 202 h 223"/>
                <a:gd name="T12" fmla="*/ 151 w 526"/>
                <a:gd name="T13" fmla="*/ 211 h 223"/>
                <a:gd name="T14" fmla="*/ 194 w 526"/>
                <a:gd name="T15" fmla="*/ 218 h 223"/>
                <a:gd name="T16" fmla="*/ 239 w 526"/>
                <a:gd name="T17" fmla="*/ 222 h 223"/>
                <a:gd name="T18" fmla="*/ 285 w 526"/>
                <a:gd name="T19" fmla="*/ 222 h 223"/>
                <a:gd name="T20" fmla="*/ 330 w 526"/>
                <a:gd name="T21" fmla="*/ 218 h 223"/>
                <a:gd name="T22" fmla="*/ 373 w 526"/>
                <a:gd name="T23" fmla="*/ 211 h 223"/>
                <a:gd name="T24" fmla="*/ 412 w 526"/>
                <a:gd name="T25" fmla="*/ 202 h 223"/>
                <a:gd name="T26" fmla="*/ 448 w 526"/>
                <a:gd name="T27" fmla="*/ 189 h 223"/>
                <a:gd name="T28" fmla="*/ 477 w 526"/>
                <a:gd name="T29" fmla="*/ 174 h 223"/>
                <a:gd name="T30" fmla="*/ 500 w 526"/>
                <a:gd name="T31" fmla="*/ 157 h 223"/>
                <a:gd name="T32" fmla="*/ 516 w 526"/>
                <a:gd name="T33" fmla="*/ 139 h 223"/>
                <a:gd name="T34" fmla="*/ 524 w 526"/>
                <a:gd name="T35" fmla="*/ 121 h 223"/>
                <a:gd name="T36" fmla="*/ 524 w 526"/>
                <a:gd name="T37" fmla="*/ 101 h 223"/>
                <a:gd name="T38" fmla="*/ 516 w 526"/>
                <a:gd name="T39" fmla="*/ 82 h 223"/>
                <a:gd name="T40" fmla="*/ 500 w 526"/>
                <a:gd name="T41" fmla="*/ 64 h 223"/>
                <a:gd name="T42" fmla="*/ 477 w 526"/>
                <a:gd name="T43" fmla="*/ 47 h 223"/>
                <a:gd name="T44" fmla="*/ 448 w 526"/>
                <a:gd name="T45" fmla="*/ 33 h 223"/>
                <a:gd name="T46" fmla="*/ 412 w 526"/>
                <a:gd name="T47" fmla="*/ 20 h 223"/>
                <a:gd name="T48" fmla="*/ 373 w 526"/>
                <a:gd name="T49" fmla="*/ 11 h 223"/>
                <a:gd name="T50" fmla="*/ 330 w 526"/>
                <a:gd name="T51" fmla="*/ 4 h 223"/>
                <a:gd name="T52" fmla="*/ 285 w 526"/>
                <a:gd name="T53" fmla="*/ 0 h 223"/>
                <a:gd name="T54" fmla="*/ 239 w 526"/>
                <a:gd name="T55" fmla="*/ 0 h 223"/>
                <a:gd name="T56" fmla="*/ 194 w 526"/>
                <a:gd name="T57" fmla="*/ 4 h 223"/>
                <a:gd name="T58" fmla="*/ 151 w 526"/>
                <a:gd name="T59" fmla="*/ 11 h 223"/>
                <a:gd name="T60" fmla="*/ 112 w 526"/>
                <a:gd name="T61" fmla="*/ 20 h 223"/>
                <a:gd name="T62" fmla="*/ 77 w 526"/>
                <a:gd name="T63" fmla="*/ 33 h 223"/>
                <a:gd name="T64" fmla="*/ 47 w 526"/>
                <a:gd name="T65" fmla="*/ 48 h 223"/>
                <a:gd name="T66" fmla="*/ 24 w 526"/>
                <a:gd name="T67" fmla="*/ 64 h 223"/>
                <a:gd name="T68" fmla="*/ 8 w 526"/>
                <a:gd name="T69" fmla="*/ 83 h 223"/>
                <a:gd name="T70" fmla="*/ 1 w 526"/>
                <a:gd name="T71" fmla="*/ 10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3">
                  <a:moveTo>
                    <a:pt x="0" y="111"/>
                  </a:moveTo>
                  <a:lnTo>
                    <a:pt x="1" y="121"/>
                  </a:lnTo>
                  <a:lnTo>
                    <a:pt x="4" y="130"/>
                  </a:lnTo>
                  <a:lnTo>
                    <a:pt x="8" y="139"/>
                  </a:lnTo>
                  <a:lnTo>
                    <a:pt x="16" y="149"/>
                  </a:lnTo>
                  <a:lnTo>
                    <a:pt x="24" y="158"/>
                  </a:lnTo>
                  <a:lnTo>
                    <a:pt x="35" y="167"/>
                  </a:lnTo>
                  <a:lnTo>
                    <a:pt x="47" y="174"/>
                  </a:lnTo>
                  <a:lnTo>
                    <a:pt x="61" y="182"/>
                  </a:lnTo>
                  <a:lnTo>
                    <a:pt x="77" y="189"/>
                  </a:lnTo>
                  <a:lnTo>
                    <a:pt x="94" y="196"/>
                  </a:lnTo>
                  <a:lnTo>
                    <a:pt x="112" y="202"/>
                  </a:lnTo>
                  <a:lnTo>
                    <a:pt x="131" y="207"/>
                  </a:lnTo>
                  <a:lnTo>
                    <a:pt x="151" y="211"/>
                  </a:lnTo>
                  <a:lnTo>
                    <a:pt x="172" y="215"/>
                  </a:lnTo>
                  <a:lnTo>
                    <a:pt x="194" y="218"/>
                  </a:lnTo>
                  <a:lnTo>
                    <a:pt x="217" y="220"/>
                  </a:lnTo>
                  <a:lnTo>
                    <a:pt x="239" y="222"/>
                  </a:lnTo>
                  <a:lnTo>
                    <a:pt x="262" y="222"/>
                  </a:lnTo>
                  <a:lnTo>
                    <a:pt x="285" y="222"/>
                  </a:lnTo>
                  <a:lnTo>
                    <a:pt x="308" y="220"/>
                  </a:lnTo>
                  <a:lnTo>
                    <a:pt x="330" y="218"/>
                  </a:lnTo>
                  <a:lnTo>
                    <a:pt x="352" y="215"/>
                  </a:lnTo>
                  <a:lnTo>
                    <a:pt x="373" y="211"/>
                  </a:lnTo>
                  <a:lnTo>
                    <a:pt x="393" y="207"/>
                  </a:lnTo>
                  <a:lnTo>
                    <a:pt x="412" y="202"/>
                  </a:lnTo>
                  <a:lnTo>
                    <a:pt x="431" y="196"/>
                  </a:lnTo>
                  <a:lnTo>
                    <a:pt x="448" y="189"/>
                  </a:lnTo>
                  <a:lnTo>
                    <a:pt x="463" y="182"/>
                  </a:lnTo>
                  <a:lnTo>
                    <a:pt x="477" y="174"/>
                  </a:lnTo>
                  <a:lnTo>
                    <a:pt x="489" y="166"/>
                  </a:lnTo>
                  <a:lnTo>
                    <a:pt x="500" y="157"/>
                  </a:lnTo>
                  <a:lnTo>
                    <a:pt x="509" y="149"/>
                  </a:lnTo>
                  <a:lnTo>
                    <a:pt x="516" y="139"/>
                  </a:lnTo>
                  <a:lnTo>
                    <a:pt x="520" y="130"/>
                  </a:lnTo>
                  <a:lnTo>
                    <a:pt x="524" y="121"/>
                  </a:lnTo>
                  <a:lnTo>
                    <a:pt x="525" y="111"/>
                  </a:lnTo>
                  <a:lnTo>
                    <a:pt x="524" y="101"/>
                  </a:lnTo>
                  <a:lnTo>
                    <a:pt x="520" y="92"/>
                  </a:lnTo>
                  <a:lnTo>
                    <a:pt x="516" y="82"/>
                  </a:lnTo>
                  <a:lnTo>
                    <a:pt x="509" y="73"/>
                  </a:lnTo>
                  <a:lnTo>
                    <a:pt x="500" y="64"/>
                  </a:lnTo>
                  <a:lnTo>
                    <a:pt x="489" y="55"/>
                  </a:lnTo>
                  <a:lnTo>
                    <a:pt x="477" y="47"/>
                  </a:lnTo>
                  <a:lnTo>
                    <a:pt x="463" y="40"/>
                  </a:lnTo>
                  <a:lnTo>
                    <a:pt x="448" y="33"/>
                  </a:lnTo>
                  <a:lnTo>
                    <a:pt x="431" y="26"/>
                  </a:lnTo>
                  <a:lnTo>
                    <a:pt x="412" y="20"/>
                  </a:lnTo>
                  <a:lnTo>
                    <a:pt x="393" y="15"/>
                  </a:lnTo>
                  <a:lnTo>
                    <a:pt x="373" y="11"/>
                  </a:lnTo>
                  <a:lnTo>
                    <a:pt x="352" y="7"/>
                  </a:lnTo>
                  <a:lnTo>
                    <a:pt x="330" y="4"/>
                  </a:lnTo>
                  <a:lnTo>
                    <a:pt x="308" y="2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7"/>
                  </a:lnTo>
                  <a:lnTo>
                    <a:pt x="151" y="11"/>
                  </a:lnTo>
                  <a:lnTo>
                    <a:pt x="131" y="15"/>
                  </a:lnTo>
                  <a:lnTo>
                    <a:pt x="112" y="20"/>
                  </a:lnTo>
                  <a:lnTo>
                    <a:pt x="93" y="26"/>
                  </a:lnTo>
                  <a:lnTo>
                    <a:pt x="77" y="33"/>
                  </a:lnTo>
                  <a:lnTo>
                    <a:pt x="61" y="40"/>
                  </a:lnTo>
                  <a:lnTo>
                    <a:pt x="47" y="48"/>
                  </a:lnTo>
                  <a:lnTo>
                    <a:pt x="35" y="56"/>
                  </a:lnTo>
                  <a:lnTo>
                    <a:pt x="24" y="64"/>
                  </a:lnTo>
                  <a:lnTo>
                    <a:pt x="16" y="73"/>
                  </a:lnTo>
                  <a:lnTo>
                    <a:pt x="8" y="83"/>
                  </a:lnTo>
                  <a:lnTo>
                    <a:pt x="4" y="92"/>
                  </a:lnTo>
                  <a:lnTo>
                    <a:pt x="1" y="102"/>
                  </a:lnTo>
                  <a:lnTo>
                    <a:pt x="0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2EB76F83-0419-4E80-84AD-785D6803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825" y="2128838"/>
              <a:ext cx="835025" cy="352425"/>
            </a:xfrm>
            <a:custGeom>
              <a:avLst/>
              <a:gdLst>
                <a:gd name="T0" fmla="*/ 524 w 526"/>
                <a:gd name="T1" fmla="*/ 101 h 222"/>
                <a:gd name="T2" fmla="*/ 517 w 526"/>
                <a:gd name="T3" fmla="*/ 82 h 222"/>
                <a:gd name="T4" fmla="*/ 501 w 526"/>
                <a:gd name="T5" fmla="*/ 63 h 222"/>
                <a:gd name="T6" fmla="*/ 478 w 526"/>
                <a:gd name="T7" fmla="*/ 47 h 222"/>
                <a:gd name="T8" fmla="*/ 448 w 526"/>
                <a:gd name="T9" fmla="*/ 32 h 222"/>
                <a:gd name="T10" fmla="*/ 413 w 526"/>
                <a:gd name="T11" fmla="*/ 20 h 222"/>
                <a:gd name="T12" fmla="*/ 374 w 526"/>
                <a:gd name="T13" fmla="*/ 10 h 222"/>
                <a:gd name="T14" fmla="*/ 331 w 526"/>
                <a:gd name="T15" fmla="*/ 3 h 222"/>
                <a:gd name="T16" fmla="*/ 286 w 526"/>
                <a:gd name="T17" fmla="*/ 0 h 222"/>
                <a:gd name="T18" fmla="*/ 240 w 526"/>
                <a:gd name="T19" fmla="*/ 0 h 222"/>
                <a:gd name="T20" fmla="*/ 195 w 526"/>
                <a:gd name="T21" fmla="*/ 3 h 222"/>
                <a:gd name="T22" fmla="*/ 152 w 526"/>
                <a:gd name="T23" fmla="*/ 10 h 222"/>
                <a:gd name="T24" fmla="*/ 113 w 526"/>
                <a:gd name="T25" fmla="*/ 20 h 222"/>
                <a:gd name="T26" fmla="*/ 77 w 526"/>
                <a:gd name="T27" fmla="*/ 32 h 222"/>
                <a:gd name="T28" fmla="*/ 48 w 526"/>
                <a:gd name="T29" fmla="*/ 47 h 222"/>
                <a:gd name="T30" fmla="*/ 25 w 526"/>
                <a:gd name="T31" fmla="*/ 63 h 222"/>
                <a:gd name="T32" fmla="*/ 9 w 526"/>
                <a:gd name="T33" fmla="*/ 82 h 222"/>
                <a:gd name="T34" fmla="*/ 2 w 526"/>
                <a:gd name="T35" fmla="*/ 101 h 222"/>
                <a:gd name="T36" fmla="*/ 2 w 526"/>
                <a:gd name="T37" fmla="*/ 120 h 222"/>
                <a:gd name="T38" fmla="*/ 9 w 526"/>
                <a:gd name="T39" fmla="*/ 139 h 222"/>
                <a:gd name="T40" fmla="*/ 25 w 526"/>
                <a:gd name="T41" fmla="*/ 157 h 222"/>
                <a:gd name="T42" fmla="*/ 48 w 526"/>
                <a:gd name="T43" fmla="*/ 174 h 222"/>
                <a:gd name="T44" fmla="*/ 77 w 526"/>
                <a:gd name="T45" fmla="*/ 189 h 222"/>
                <a:gd name="T46" fmla="*/ 113 w 526"/>
                <a:gd name="T47" fmla="*/ 201 h 222"/>
                <a:gd name="T48" fmla="*/ 152 w 526"/>
                <a:gd name="T49" fmla="*/ 211 h 222"/>
                <a:gd name="T50" fmla="*/ 195 w 526"/>
                <a:gd name="T51" fmla="*/ 217 h 222"/>
                <a:gd name="T52" fmla="*/ 240 w 526"/>
                <a:gd name="T53" fmla="*/ 221 h 222"/>
                <a:gd name="T54" fmla="*/ 286 w 526"/>
                <a:gd name="T55" fmla="*/ 221 h 222"/>
                <a:gd name="T56" fmla="*/ 331 w 526"/>
                <a:gd name="T57" fmla="*/ 217 h 222"/>
                <a:gd name="T58" fmla="*/ 374 w 526"/>
                <a:gd name="T59" fmla="*/ 211 h 222"/>
                <a:gd name="T60" fmla="*/ 413 w 526"/>
                <a:gd name="T61" fmla="*/ 201 h 222"/>
                <a:gd name="T62" fmla="*/ 448 w 526"/>
                <a:gd name="T63" fmla="*/ 189 h 222"/>
                <a:gd name="T64" fmla="*/ 478 w 526"/>
                <a:gd name="T65" fmla="*/ 174 h 222"/>
                <a:gd name="T66" fmla="*/ 501 w 526"/>
                <a:gd name="T67" fmla="*/ 157 h 222"/>
                <a:gd name="T68" fmla="*/ 517 w 526"/>
                <a:gd name="T69" fmla="*/ 139 h 222"/>
                <a:gd name="T70" fmla="*/ 524 w 526"/>
                <a:gd name="T71" fmla="*/ 12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2">
                  <a:moveTo>
                    <a:pt x="525" y="111"/>
                  </a:moveTo>
                  <a:lnTo>
                    <a:pt x="524" y="101"/>
                  </a:lnTo>
                  <a:lnTo>
                    <a:pt x="521" y="91"/>
                  </a:lnTo>
                  <a:lnTo>
                    <a:pt x="517" y="82"/>
                  </a:lnTo>
                  <a:lnTo>
                    <a:pt x="509" y="73"/>
                  </a:lnTo>
                  <a:lnTo>
                    <a:pt x="501" y="63"/>
                  </a:lnTo>
                  <a:lnTo>
                    <a:pt x="490" y="55"/>
                  </a:lnTo>
                  <a:lnTo>
                    <a:pt x="478" y="47"/>
                  </a:lnTo>
                  <a:lnTo>
                    <a:pt x="464" y="39"/>
                  </a:lnTo>
                  <a:lnTo>
                    <a:pt x="448" y="32"/>
                  </a:lnTo>
                  <a:lnTo>
                    <a:pt x="432" y="25"/>
                  </a:lnTo>
                  <a:lnTo>
                    <a:pt x="413" y="20"/>
                  </a:lnTo>
                  <a:lnTo>
                    <a:pt x="394" y="15"/>
                  </a:lnTo>
                  <a:lnTo>
                    <a:pt x="374" y="10"/>
                  </a:lnTo>
                  <a:lnTo>
                    <a:pt x="353" y="6"/>
                  </a:lnTo>
                  <a:lnTo>
                    <a:pt x="331" y="3"/>
                  </a:lnTo>
                  <a:lnTo>
                    <a:pt x="308" y="1"/>
                  </a:lnTo>
                  <a:lnTo>
                    <a:pt x="286" y="0"/>
                  </a:lnTo>
                  <a:lnTo>
                    <a:pt x="263" y="0"/>
                  </a:lnTo>
                  <a:lnTo>
                    <a:pt x="240" y="0"/>
                  </a:lnTo>
                  <a:lnTo>
                    <a:pt x="217" y="1"/>
                  </a:lnTo>
                  <a:lnTo>
                    <a:pt x="195" y="3"/>
                  </a:lnTo>
                  <a:lnTo>
                    <a:pt x="173" y="6"/>
                  </a:lnTo>
                  <a:lnTo>
                    <a:pt x="152" y="10"/>
                  </a:lnTo>
                  <a:lnTo>
                    <a:pt x="132" y="15"/>
                  </a:lnTo>
                  <a:lnTo>
                    <a:pt x="113" y="20"/>
                  </a:lnTo>
                  <a:lnTo>
                    <a:pt x="95" y="25"/>
                  </a:lnTo>
                  <a:lnTo>
                    <a:pt x="77" y="32"/>
                  </a:lnTo>
                  <a:lnTo>
                    <a:pt x="62" y="39"/>
                  </a:lnTo>
                  <a:lnTo>
                    <a:pt x="48" y="47"/>
                  </a:lnTo>
                  <a:lnTo>
                    <a:pt x="36" y="55"/>
                  </a:lnTo>
                  <a:lnTo>
                    <a:pt x="25" y="63"/>
                  </a:lnTo>
                  <a:lnTo>
                    <a:pt x="17" y="73"/>
                  </a:lnTo>
                  <a:lnTo>
                    <a:pt x="9" y="82"/>
                  </a:lnTo>
                  <a:lnTo>
                    <a:pt x="5" y="91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2" y="120"/>
                  </a:lnTo>
                  <a:lnTo>
                    <a:pt x="5" y="130"/>
                  </a:lnTo>
                  <a:lnTo>
                    <a:pt x="9" y="139"/>
                  </a:lnTo>
                  <a:lnTo>
                    <a:pt x="17" y="149"/>
                  </a:lnTo>
                  <a:lnTo>
                    <a:pt x="25" y="157"/>
                  </a:lnTo>
                  <a:lnTo>
                    <a:pt x="36" y="166"/>
                  </a:lnTo>
                  <a:lnTo>
                    <a:pt x="48" y="174"/>
                  </a:lnTo>
                  <a:lnTo>
                    <a:pt x="62" y="181"/>
                  </a:lnTo>
                  <a:lnTo>
                    <a:pt x="77" y="189"/>
                  </a:lnTo>
                  <a:lnTo>
                    <a:pt x="95" y="195"/>
                  </a:lnTo>
                  <a:lnTo>
                    <a:pt x="113" y="201"/>
                  </a:lnTo>
                  <a:lnTo>
                    <a:pt x="132" y="207"/>
                  </a:lnTo>
                  <a:lnTo>
                    <a:pt x="152" y="211"/>
                  </a:lnTo>
                  <a:lnTo>
                    <a:pt x="173" y="215"/>
                  </a:lnTo>
                  <a:lnTo>
                    <a:pt x="195" y="217"/>
                  </a:lnTo>
                  <a:lnTo>
                    <a:pt x="217" y="219"/>
                  </a:lnTo>
                  <a:lnTo>
                    <a:pt x="240" y="221"/>
                  </a:lnTo>
                  <a:lnTo>
                    <a:pt x="263" y="221"/>
                  </a:lnTo>
                  <a:lnTo>
                    <a:pt x="286" y="221"/>
                  </a:lnTo>
                  <a:lnTo>
                    <a:pt x="308" y="219"/>
                  </a:lnTo>
                  <a:lnTo>
                    <a:pt x="331" y="217"/>
                  </a:lnTo>
                  <a:lnTo>
                    <a:pt x="353" y="215"/>
                  </a:lnTo>
                  <a:lnTo>
                    <a:pt x="374" y="211"/>
                  </a:lnTo>
                  <a:lnTo>
                    <a:pt x="394" y="207"/>
                  </a:lnTo>
                  <a:lnTo>
                    <a:pt x="413" y="201"/>
                  </a:lnTo>
                  <a:lnTo>
                    <a:pt x="432" y="195"/>
                  </a:lnTo>
                  <a:lnTo>
                    <a:pt x="448" y="189"/>
                  </a:lnTo>
                  <a:lnTo>
                    <a:pt x="464" y="181"/>
                  </a:lnTo>
                  <a:lnTo>
                    <a:pt x="478" y="174"/>
                  </a:lnTo>
                  <a:lnTo>
                    <a:pt x="490" y="166"/>
                  </a:lnTo>
                  <a:lnTo>
                    <a:pt x="501" y="157"/>
                  </a:lnTo>
                  <a:lnTo>
                    <a:pt x="509" y="149"/>
                  </a:lnTo>
                  <a:lnTo>
                    <a:pt x="517" y="139"/>
                  </a:lnTo>
                  <a:lnTo>
                    <a:pt x="521" y="130"/>
                  </a:lnTo>
                  <a:lnTo>
                    <a:pt x="524" y="120"/>
                  </a:lnTo>
                  <a:lnTo>
                    <a:pt x="525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68BDE64F-10DD-4CF8-9695-8C9B6B15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128838"/>
              <a:ext cx="835025" cy="352425"/>
            </a:xfrm>
            <a:custGeom>
              <a:avLst/>
              <a:gdLst>
                <a:gd name="T0" fmla="*/ 1 w 526"/>
                <a:gd name="T1" fmla="*/ 120 h 222"/>
                <a:gd name="T2" fmla="*/ 9 w 526"/>
                <a:gd name="T3" fmla="*/ 139 h 222"/>
                <a:gd name="T4" fmla="*/ 25 w 526"/>
                <a:gd name="T5" fmla="*/ 157 h 222"/>
                <a:gd name="T6" fmla="*/ 48 w 526"/>
                <a:gd name="T7" fmla="*/ 174 h 222"/>
                <a:gd name="T8" fmla="*/ 77 w 526"/>
                <a:gd name="T9" fmla="*/ 189 h 222"/>
                <a:gd name="T10" fmla="*/ 112 w 526"/>
                <a:gd name="T11" fmla="*/ 201 h 222"/>
                <a:gd name="T12" fmla="*/ 151 w 526"/>
                <a:gd name="T13" fmla="*/ 211 h 222"/>
                <a:gd name="T14" fmla="*/ 195 w 526"/>
                <a:gd name="T15" fmla="*/ 217 h 222"/>
                <a:gd name="T16" fmla="*/ 240 w 526"/>
                <a:gd name="T17" fmla="*/ 221 h 222"/>
                <a:gd name="T18" fmla="*/ 285 w 526"/>
                <a:gd name="T19" fmla="*/ 221 h 222"/>
                <a:gd name="T20" fmla="*/ 331 w 526"/>
                <a:gd name="T21" fmla="*/ 217 h 222"/>
                <a:gd name="T22" fmla="*/ 374 w 526"/>
                <a:gd name="T23" fmla="*/ 211 h 222"/>
                <a:gd name="T24" fmla="*/ 413 w 526"/>
                <a:gd name="T25" fmla="*/ 201 h 222"/>
                <a:gd name="T26" fmla="*/ 448 w 526"/>
                <a:gd name="T27" fmla="*/ 189 h 222"/>
                <a:gd name="T28" fmla="*/ 477 w 526"/>
                <a:gd name="T29" fmla="*/ 174 h 222"/>
                <a:gd name="T30" fmla="*/ 500 w 526"/>
                <a:gd name="T31" fmla="*/ 157 h 222"/>
                <a:gd name="T32" fmla="*/ 516 w 526"/>
                <a:gd name="T33" fmla="*/ 139 h 222"/>
                <a:gd name="T34" fmla="*/ 524 w 526"/>
                <a:gd name="T35" fmla="*/ 120 h 222"/>
                <a:gd name="T36" fmla="*/ 524 w 526"/>
                <a:gd name="T37" fmla="*/ 101 h 222"/>
                <a:gd name="T38" fmla="*/ 516 w 526"/>
                <a:gd name="T39" fmla="*/ 82 h 222"/>
                <a:gd name="T40" fmla="*/ 500 w 526"/>
                <a:gd name="T41" fmla="*/ 63 h 222"/>
                <a:gd name="T42" fmla="*/ 477 w 526"/>
                <a:gd name="T43" fmla="*/ 47 h 222"/>
                <a:gd name="T44" fmla="*/ 448 w 526"/>
                <a:gd name="T45" fmla="*/ 32 h 222"/>
                <a:gd name="T46" fmla="*/ 413 w 526"/>
                <a:gd name="T47" fmla="*/ 20 h 222"/>
                <a:gd name="T48" fmla="*/ 374 w 526"/>
                <a:gd name="T49" fmla="*/ 10 h 222"/>
                <a:gd name="T50" fmla="*/ 330 w 526"/>
                <a:gd name="T51" fmla="*/ 3 h 222"/>
                <a:gd name="T52" fmla="*/ 285 w 526"/>
                <a:gd name="T53" fmla="*/ 0 h 222"/>
                <a:gd name="T54" fmla="*/ 240 w 526"/>
                <a:gd name="T55" fmla="*/ 0 h 222"/>
                <a:gd name="T56" fmla="*/ 194 w 526"/>
                <a:gd name="T57" fmla="*/ 3 h 222"/>
                <a:gd name="T58" fmla="*/ 151 w 526"/>
                <a:gd name="T59" fmla="*/ 10 h 222"/>
                <a:gd name="T60" fmla="*/ 112 w 526"/>
                <a:gd name="T61" fmla="*/ 20 h 222"/>
                <a:gd name="T62" fmla="*/ 77 w 526"/>
                <a:gd name="T63" fmla="*/ 32 h 222"/>
                <a:gd name="T64" fmla="*/ 48 w 526"/>
                <a:gd name="T65" fmla="*/ 47 h 222"/>
                <a:gd name="T66" fmla="*/ 25 w 526"/>
                <a:gd name="T67" fmla="*/ 64 h 222"/>
                <a:gd name="T68" fmla="*/ 9 w 526"/>
                <a:gd name="T69" fmla="*/ 82 h 222"/>
                <a:gd name="T70" fmla="*/ 1 w 526"/>
                <a:gd name="T71" fmla="*/ 1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2">
                  <a:moveTo>
                    <a:pt x="0" y="111"/>
                  </a:moveTo>
                  <a:lnTo>
                    <a:pt x="1" y="120"/>
                  </a:lnTo>
                  <a:lnTo>
                    <a:pt x="4" y="130"/>
                  </a:lnTo>
                  <a:lnTo>
                    <a:pt x="9" y="139"/>
                  </a:lnTo>
                  <a:lnTo>
                    <a:pt x="16" y="149"/>
                  </a:lnTo>
                  <a:lnTo>
                    <a:pt x="25" y="157"/>
                  </a:lnTo>
                  <a:lnTo>
                    <a:pt x="35" y="166"/>
                  </a:lnTo>
                  <a:lnTo>
                    <a:pt x="48" y="174"/>
                  </a:lnTo>
                  <a:lnTo>
                    <a:pt x="62" y="182"/>
                  </a:lnTo>
                  <a:lnTo>
                    <a:pt x="77" y="189"/>
                  </a:lnTo>
                  <a:lnTo>
                    <a:pt x="94" y="195"/>
                  </a:lnTo>
                  <a:lnTo>
                    <a:pt x="112" y="201"/>
                  </a:lnTo>
                  <a:lnTo>
                    <a:pt x="131" y="207"/>
                  </a:lnTo>
                  <a:lnTo>
                    <a:pt x="151" y="211"/>
                  </a:lnTo>
                  <a:lnTo>
                    <a:pt x="173" y="215"/>
                  </a:lnTo>
                  <a:lnTo>
                    <a:pt x="195" y="217"/>
                  </a:lnTo>
                  <a:lnTo>
                    <a:pt x="217" y="219"/>
                  </a:lnTo>
                  <a:lnTo>
                    <a:pt x="240" y="221"/>
                  </a:lnTo>
                  <a:lnTo>
                    <a:pt x="263" y="221"/>
                  </a:lnTo>
                  <a:lnTo>
                    <a:pt x="285" y="221"/>
                  </a:lnTo>
                  <a:lnTo>
                    <a:pt x="308" y="219"/>
                  </a:lnTo>
                  <a:lnTo>
                    <a:pt x="331" y="217"/>
                  </a:lnTo>
                  <a:lnTo>
                    <a:pt x="352" y="215"/>
                  </a:lnTo>
                  <a:lnTo>
                    <a:pt x="374" y="211"/>
                  </a:lnTo>
                  <a:lnTo>
                    <a:pt x="394" y="207"/>
                  </a:lnTo>
                  <a:lnTo>
                    <a:pt x="413" y="201"/>
                  </a:lnTo>
                  <a:lnTo>
                    <a:pt x="431" y="195"/>
                  </a:lnTo>
                  <a:lnTo>
                    <a:pt x="448" y="189"/>
                  </a:lnTo>
                  <a:lnTo>
                    <a:pt x="463" y="181"/>
                  </a:lnTo>
                  <a:lnTo>
                    <a:pt x="477" y="174"/>
                  </a:lnTo>
                  <a:lnTo>
                    <a:pt x="490" y="166"/>
                  </a:lnTo>
                  <a:lnTo>
                    <a:pt x="500" y="157"/>
                  </a:lnTo>
                  <a:lnTo>
                    <a:pt x="509" y="148"/>
                  </a:lnTo>
                  <a:lnTo>
                    <a:pt x="516" y="139"/>
                  </a:lnTo>
                  <a:lnTo>
                    <a:pt x="521" y="130"/>
                  </a:lnTo>
                  <a:lnTo>
                    <a:pt x="524" y="120"/>
                  </a:lnTo>
                  <a:lnTo>
                    <a:pt x="525" y="111"/>
                  </a:lnTo>
                  <a:lnTo>
                    <a:pt x="524" y="101"/>
                  </a:lnTo>
                  <a:lnTo>
                    <a:pt x="521" y="91"/>
                  </a:lnTo>
                  <a:lnTo>
                    <a:pt x="516" y="82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90" y="55"/>
                  </a:lnTo>
                  <a:lnTo>
                    <a:pt x="477" y="47"/>
                  </a:lnTo>
                  <a:lnTo>
                    <a:pt x="463" y="39"/>
                  </a:lnTo>
                  <a:lnTo>
                    <a:pt x="448" y="32"/>
                  </a:lnTo>
                  <a:lnTo>
                    <a:pt x="431" y="25"/>
                  </a:lnTo>
                  <a:lnTo>
                    <a:pt x="413" y="20"/>
                  </a:lnTo>
                  <a:lnTo>
                    <a:pt x="394" y="15"/>
                  </a:lnTo>
                  <a:lnTo>
                    <a:pt x="374" y="10"/>
                  </a:lnTo>
                  <a:lnTo>
                    <a:pt x="352" y="6"/>
                  </a:lnTo>
                  <a:lnTo>
                    <a:pt x="330" y="3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3" y="0"/>
                  </a:lnTo>
                  <a:lnTo>
                    <a:pt x="240" y="0"/>
                  </a:lnTo>
                  <a:lnTo>
                    <a:pt x="217" y="1"/>
                  </a:lnTo>
                  <a:lnTo>
                    <a:pt x="194" y="3"/>
                  </a:lnTo>
                  <a:lnTo>
                    <a:pt x="173" y="6"/>
                  </a:lnTo>
                  <a:lnTo>
                    <a:pt x="151" y="10"/>
                  </a:lnTo>
                  <a:lnTo>
                    <a:pt x="131" y="15"/>
                  </a:lnTo>
                  <a:lnTo>
                    <a:pt x="112" y="20"/>
                  </a:lnTo>
                  <a:lnTo>
                    <a:pt x="94" y="25"/>
                  </a:lnTo>
                  <a:lnTo>
                    <a:pt x="77" y="32"/>
                  </a:lnTo>
                  <a:lnTo>
                    <a:pt x="62" y="39"/>
                  </a:lnTo>
                  <a:lnTo>
                    <a:pt x="48" y="47"/>
                  </a:lnTo>
                  <a:lnTo>
                    <a:pt x="35" y="55"/>
                  </a:lnTo>
                  <a:lnTo>
                    <a:pt x="25" y="64"/>
                  </a:lnTo>
                  <a:lnTo>
                    <a:pt x="16" y="73"/>
                  </a:lnTo>
                  <a:lnTo>
                    <a:pt x="9" y="82"/>
                  </a:lnTo>
                  <a:lnTo>
                    <a:pt x="4" y="91"/>
                  </a:lnTo>
                  <a:lnTo>
                    <a:pt x="1" y="101"/>
                  </a:lnTo>
                  <a:lnTo>
                    <a:pt x="0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97A31B7-91E6-40FA-A136-54E1F501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5" y="1674813"/>
              <a:ext cx="835025" cy="352425"/>
            </a:xfrm>
            <a:custGeom>
              <a:avLst/>
              <a:gdLst>
                <a:gd name="T0" fmla="*/ 1 w 526"/>
                <a:gd name="T1" fmla="*/ 120 h 222"/>
                <a:gd name="T2" fmla="*/ 9 w 526"/>
                <a:gd name="T3" fmla="*/ 139 h 222"/>
                <a:gd name="T4" fmla="*/ 24 w 526"/>
                <a:gd name="T5" fmla="*/ 157 h 222"/>
                <a:gd name="T6" fmla="*/ 48 w 526"/>
                <a:gd name="T7" fmla="*/ 174 h 222"/>
                <a:gd name="T8" fmla="*/ 77 w 526"/>
                <a:gd name="T9" fmla="*/ 189 h 222"/>
                <a:gd name="T10" fmla="*/ 112 w 526"/>
                <a:gd name="T11" fmla="*/ 201 h 222"/>
                <a:gd name="T12" fmla="*/ 151 w 526"/>
                <a:gd name="T13" fmla="*/ 211 h 222"/>
                <a:gd name="T14" fmla="*/ 194 w 526"/>
                <a:gd name="T15" fmla="*/ 217 h 222"/>
                <a:gd name="T16" fmla="*/ 240 w 526"/>
                <a:gd name="T17" fmla="*/ 221 h 222"/>
                <a:gd name="T18" fmla="*/ 285 w 526"/>
                <a:gd name="T19" fmla="*/ 221 h 222"/>
                <a:gd name="T20" fmla="*/ 330 w 526"/>
                <a:gd name="T21" fmla="*/ 217 h 222"/>
                <a:gd name="T22" fmla="*/ 374 w 526"/>
                <a:gd name="T23" fmla="*/ 210 h 222"/>
                <a:gd name="T24" fmla="*/ 413 w 526"/>
                <a:gd name="T25" fmla="*/ 201 h 222"/>
                <a:gd name="T26" fmla="*/ 448 w 526"/>
                <a:gd name="T27" fmla="*/ 188 h 222"/>
                <a:gd name="T28" fmla="*/ 477 w 526"/>
                <a:gd name="T29" fmla="*/ 173 h 222"/>
                <a:gd name="T30" fmla="*/ 500 w 526"/>
                <a:gd name="T31" fmla="*/ 157 h 222"/>
                <a:gd name="T32" fmla="*/ 516 w 526"/>
                <a:gd name="T33" fmla="*/ 139 h 222"/>
                <a:gd name="T34" fmla="*/ 524 w 526"/>
                <a:gd name="T35" fmla="*/ 120 h 222"/>
                <a:gd name="T36" fmla="*/ 524 w 526"/>
                <a:gd name="T37" fmla="*/ 101 h 222"/>
                <a:gd name="T38" fmla="*/ 516 w 526"/>
                <a:gd name="T39" fmla="*/ 82 h 222"/>
                <a:gd name="T40" fmla="*/ 500 w 526"/>
                <a:gd name="T41" fmla="*/ 63 h 222"/>
                <a:gd name="T42" fmla="*/ 477 w 526"/>
                <a:gd name="T43" fmla="*/ 47 h 222"/>
                <a:gd name="T44" fmla="*/ 448 w 526"/>
                <a:gd name="T45" fmla="*/ 32 h 222"/>
                <a:gd name="T46" fmla="*/ 413 w 526"/>
                <a:gd name="T47" fmla="*/ 20 h 222"/>
                <a:gd name="T48" fmla="*/ 373 w 526"/>
                <a:gd name="T49" fmla="*/ 10 h 222"/>
                <a:gd name="T50" fmla="*/ 330 w 526"/>
                <a:gd name="T51" fmla="*/ 3 h 222"/>
                <a:gd name="T52" fmla="*/ 285 w 526"/>
                <a:gd name="T53" fmla="*/ 0 h 222"/>
                <a:gd name="T54" fmla="*/ 240 w 526"/>
                <a:gd name="T55" fmla="*/ 0 h 222"/>
                <a:gd name="T56" fmla="*/ 194 w 526"/>
                <a:gd name="T57" fmla="*/ 3 h 222"/>
                <a:gd name="T58" fmla="*/ 151 w 526"/>
                <a:gd name="T59" fmla="*/ 10 h 222"/>
                <a:gd name="T60" fmla="*/ 112 w 526"/>
                <a:gd name="T61" fmla="*/ 20 h 222"/>
                <a:gd name="T62" fmla="*/ 77 w 526"/>
                <a:gd name="T63" fmla="*/ 32 h 222"/>
                <a:gd name="T64" fmla="*/ 48 w 526"/>
                <a:gd name="T65" fmla="*/ 47 h 222"/>
                <a:gd name="T66" fmla="*/ 24 w 526"/>
                <a:gd name="T67" fmla="*/ 64 h 222"/>
                <a:gd name="T68" fmla="*/ 9 w 526"/>
                <a:gd name="T69" fmla="*/ 82 h 222"/>
                <a:gd name="T70" fmla="*/ 1 w 526"/>
                <a:gd name="T71" fmla="*/ 1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2">
                  <a:moveTo>
                    <a:pt x="0" y="110"/>
                  </a:moveTo>
                  <a:lnTo>
                    <a:pt x="1" y="120"/>
                  </a:lnTo>
                  <a:lnTo>
                    <a:pt x="4" y="129"/>
                  </a:lnTo>
                  <a:lnTo>
                    <a:pt x="9" y="139"/>
                  </a:lnTo>
                  <a:lnTo>
                    <a:pt x="16" y="148"/>
                  </a:lnTo>
                  <a:lnTo>
                    <a:pt x="24" y="157"/>
                  </a:lnTo>
                  <a:lnTo>
                    <a:pt x="35" y="166"/>
                  </a:lnTo>
                  <a:lnTo>
                    <a:pt x="48" y="174"/>
                  </a:lnTo>
                  <a:lnTo>
                    <a:pt x="62" y="182"/>
                  </a:lnTo>
                  <a:lnTo>
                    <a:pt x="77" y="189"/>
                  </a:lnTo>
                  <a:lnTo>
                    <a:pt x="94" y="195"/>
                  </a:lnTo>
                  <a:lnTo>
                    <a:pt x="112" y="201"/>
                  </a:lnTo>
                  <a:lnTo>
                    <a:pt x="131" y="206"/>
                  </a:lnTo>
                  <a:lnTo>
                    <a:pt x="151" y="211"/>
                  </a:lnTo>
                  <a:lnTo>
                    <a:pt x="173" y="215"/>
                  </a:lnTo>
                  <a:lnTo>
                    <a:pt x="194" y="217"/>
                  </a:lnTo>
                  <a:lnTo>
                    <a:pt x="217" y="219"/>
                  </a:lnTo>
                  <a:lnTo>
                    <a:pt x="240" y="221"/>
                  </a:lnTo>
                  <a:lnTo>
                    <a:pt x="262" y="221"/>
                  </a:lnTo>
                  <a:lnTo>
                    <a:pt x="285" y="221"/>
                  </a:lnTo>
                  <a:lnTo>
                    <a:pt x="308" y="219"/>
                  </a:lnTo>
                  <a:lnTo>
                    <a:pt x="330" y="217"/>
                  </a:lnTo>
                  <a:lnTo>
                    <a:pt x="352" y="215"/>
                  </a:lnTo>
                  <a:lnTo>
                    <a:pt x="374" y="210"/>
                  </a:lnTo>
                  <a:lnTo>
                    <a:pt x="394" y="206"/>
                  </a:lnTo>
                  <a:lnTo>
                    <a:pt x="413" y="201"/>
                  </a:lnTo>
                  <a:lnTo>
                    <a:pt x="431" y="195"/>
                  </a:lnTo>
                  <a:lnTo>
                    <a:pt x="448" y="188"/>
                  </a:lnTo>
                  <a:lnTo>
                    <a:pt x="463" y="181"/>
                  </a:lnTo>
                  <a:lnTo>
                    <a:pt x="477" y="173"/>
                  </a:lnTo>
                  <a:lnTo>
                    <a:pt x="490" y="166"/>
                  </a:lnTo>
                  <a:lnTo>
                    <a:pt x="500" y="157"/>
                  </a:lnTo>
                  <a:lnTo>
                    <a:pt x="509" y="148"/>
                  </a:lnTo>
                  <a:lnTo>
                    <a:pt x="516" y="139"/>
                  </a:lnTo>
                  <a:lnTo>
                    <a:pt x="521" y="129"/>
                  </a:lnTo>
                  <a:lnTo>
                    <a:pt x="524" y="120"/>
                  </a:lnTo>
                  <a:lnTo>
                    <a:pt x="525" y="110"/>
                  </a:lnTo>
                  <a:lnTo>
                    <a:pt x="524" y="101"/>
                  </a:lnTo>
                  <a:lnTo>
                    <a:pt x="521" y="91"/>
                  </a:lnTo>
                  <a:lnTo>
                    <a:pt x="516" y="82"/>
                  </a:lnTo>
                  <a:lnTo>
                    <a:pt x="509" y="72"/>
                  </a:lnTo>
                  <a:lnTo>
                    <a:pt x="500" y="63"/>
                  </a:lnTo>
                  <a:lnTo>
                    <a:pt x="490" y="55"/>
                  </a:lnTo>
                  <a:lnTo>
                    <a:pt x="477" y="47"/>
                  </a:lnTo>
                  <a:lnTo>
                    <a:pt x="463" y="39"/>
                  </a:lnTo>
                  <a:lnTo>
                    <a:pt x="448" y="32"/>
                  </a:lnTo>
                  <a:lnTo>
                    <a:pt x="431" y="25"/>
                  </a:lnTo>
                  <a:lnTo>
                    <a:pt x="413" y="20"/>
                  </a:lnTo>
                  <a:lnTo>
                    <a:pt x="394" y="14"/>
                  </a:lnTo>
                  <a:lnTo>
                    <a:pt x="373" y="10"/>
                  </a:lnTo>
                  <a:lnTo>
                    <a:pt x="352" y="6"/>
                  </a:lnTo>
                  <a:lnTo>
                    <a:pt x="330" y="3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40" y="0"/>
                  </a:lnTo>
                  <a:lnTo>
                    <a:pt x="217" y="1"/>
                  </a:lnTo>
                  <a:lnTo>
                    <a:pt x="194" y="3"/>
                  </a:lnTo>
                  <a:lnTo>
                    <a:pt x="173" y="6"/>
                  </a:lnTo>
                  <a:lnTo>
                    <a:pt x="151" y="10"/>
                  </a:lnTo>
                  <a:lnTo>
                    <a:pt x="131" y="14"/>
                  </a:lnTo>
                  <a:lnTo>
                    <a:pt x="112" y="20"/>
                  </a:lnTo>
                  <a:lnTo>
                    <a:pt x="94" y="26"/>
                  </a:lnTo>
                  <a:lnTo>
                    <a:pt x="77" y="32"/>
                  </a:lnTo>
                  <a:lnTo>
                    <a:pt x="62" y="39"/>
                  </a:lnTo>
                  <a:lnTo>
                    <a:pt x="48" y="47"/>
                  </a:lnTo>
                  <a:lnTo>
                    <a:pt x="35" y="55"/>
                  </a:lnTo>
                  <a:lnTo>
                    <a:pt x="24" y="64"/>
                  </a:lnTo>
                  <a:lnTo>
                    <a:pt x="16" y="72"/>
                  </a:lnTo>
                  <a:lnTo>
                    <a:pt x="9" y="82"/>
                  </a:lnTo>
                  <a:lnTo>
                    <a:pt x="4" y="91"/>
                  </a:lnTo>
                  <a:lnTo>
                    <a:pt x="1" y="101"/>
                  </a:lnTo>
                  <a:lnTo>
                    <a:pt x="0" y="1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BC0DCC36-ACC6-4880-9501-F8234AFD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00" y="1684338"/>
              <a:ext cx="911225" cy="352425"/>
            </a:xfrm>
            <a:custGeom>
              <a:avLst/>
              <a:gdLst>
                <a:gd name="T0" fmla="*/ 1 w 574"/>
                <a:gd name="T1" fmla="*/ 120 h 222"/>
                <a:gd name="T2" fmla="*/ 9 w 574"/>
                <a:gd name="T3" fmla="*/ 139 h 222"/>
                <a:gd name="T4" fmla="*/ 27 w 574"/>
                <a:gd name="T5" fmla="*/ 157 h 222"/>
                <a:gd name="T6" fmla="*/ 52 w 574"/>
                <a:gd name="T7" fmla="*/ 174 h 222"/>
                <a:gd name="T8" fmla="*/ 84 w 574"/>
                <a:gd name="T9" fmla="*/ 189 h 222"/>
                <a:gd name="T10" fmla="*/ 122 w 574"/>
                <a:gd name="T11" fmla="*/ 201 h 222"/>
                <a:gd name="T12" fmla="*/ 164 w 574"/>
                <a:gd name="T13" fmla="*/ 211 h 222"/>
                <a:gd name="T14" fmla="*/ 212 w 574"/>
                <a:gd name="T15" fmla="*/ 217 h 222"/>
                <a:gd name="T16" fmla="*/ 261 w 574"/>
                <a:gd name="T17" fmla="*/ 221 h 222"/>
                <a:gd name="T18" fmla="*/ 311 w 574"/>
                <a:gd name="T19" fmla="*/ 221 h 222"/>
                <a:gd name="T20" fmla="*/ 361 w 574"/>
                <a:gd name="T21" fmla="*/ 217 h 222"/>
                <a:gd name="T22" fmla="*/ 408 w 574"/>
                <a:gd name="T23" fmla="*/ 211 h 222"/>
                <a:gd name="T24" fmla="*/ 450 w 574"/>
                <a:gd name="T25" fmla="*/ 201 h 222"/>
                <a:gd name="T26" fmla="*/ 488 w 574"/>
                <a:gd name="T27" fmla="*/ 189 h 222"/>
                <a:gd name="T28" fmla="*/ 520 w 574"/>
                <a:gd name="T29" fmla="*/ 174 h 222"/>
                <a:gd name="T30" fmla="*/ 545 w 574"/>
                <a:gd name="T31" fmla="*/ 157 h 222"/>
                <a:gd name="T32" fmla="*/ 563 w 574"/>
                <a:gd name="T33" fmla="*/ 139 h 222"/>
                <a:gd name="T34" fmla="*/ 571 w 574"/>
                <a:gd name="T35" fmla="*/ 120 h 222"/>
                <a:gd name="T36" fmla="*/ 571 w 574"/>
                <a:gd name="T37" fmla="*/ 101 h 222"/>
                <a:gd name="T38" fmla="*/ 563 w 574"/>
                <a:gd name="T39" fmla="*/ 82 h 222"/>
                <a:gd name="T40" fmla="*/ 545 w 574"/>
                <a:gd name="T41" fmla="*/ 63 h 222"/>
                <a:gd name="T42" fmla="*/ 520 w 574"/>
                <a:gd name="T43" fmla="*/ 47 h 222"/>
                <a:gd name="T44" fmla="*/ 488 w 574"/>
                <a:gd name="T45" fmla="*/ 32 h 222"/>
                <a:gd name="T46" fmla="*/ 450 w 574"/>
                <a:gd name="T47" fmla="*/ 20 h 222"/>
                <a:gd name="T48" fmla="*/ 408 w 574"/>
                <a:gd name="T49" fmla="*/ 10 h 222"/>
                <a:gd name="T50" fmla="*/ 360 w 574"/>
                <a:gd name="T51" fmla="*/ 3 h 222"/>
                <a:gd name="T52" fmla="*/ 311 w 574"/>
                <a:gd name="T53" fmla="*/ 0 h 222"/>
                <a:gd name="T54" fmla="*/ 261 w 574"/>
                <a:gd name="T55" fmla="*/ 0 h 222"/>
                <a:gd name="T56" fmla="*/ 211 w 574"/>
                <a:gd name="T57" fmla="*/ 3 h 222"/>
                <a:gd name="T58" fmla="*/ 164 w 574"/>
                <a:gd name="T59" fmla="*/ 10 h 222"/>
                <a:gd name="T60" fmla="*/ 122 w 574"/>
                <a:gd name="T61" fmla="*/ 20 h 222"/>
                <a:gd name="T62" fmla="*/ 84 w 574"/>
                <a:gd name="T63" fmla="*/ 32 h 222"/>
                <a:gd name="T64" fmla="*/ 52 w 574"/>
                <a:gd name="T65" fmla="*/ 47 h 222"/>
                <a:gd name="T66" fmla="*/ 27 w 574"/>
                <a:gd name="T67" fmla="*/ 64 h 222"/>
                <a:gd name="T68" fmla="*/ 9 w 574"/>
                <a:gd name="T69" fmla="*/ 82 h 222"/>
                <a:gd name="T70" fmla="*/ 1 w 574"/>
                <a:gd name="T71" fmla="*/ 1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222">
                  <a:moveTo>
                    <a:pt x="0" y="111"/>
                  </a:moveTo>
                  <a:lnTo>
                    <a:pt x="1" y="120"/>
                  </a:lnTo>
                  <a:lnTo>
                    <a:pt x="4" y="130"/>
                  </a:lnTo>
                  <a:lnTo>
                    <a:pt x="9" y="139"/>
                  </a:lnTo>
                  <a:lnTo>
                    <a:pt x="17" y="149"/>
                  </a:lnTo>
                  <a:lnTo>
                    <a:pt x="27" y="157"/>
                  </a:lnTo>
                  <a:lnTo>
                    <a:pt x="38" y="166"/>
                  </a:lnTo>
                  <a:lnTo>
                    <a:pt x="52" y="174"/>
                  </a:lnTo>
                  <a:lnTo>
                    <a:pt x="67" y="181"/>
                  </a:lnTo>
                  <a:lnTo>
                    <a:pt x="84" y="189"/>
                  </a:lnTo>
                  <a:lnTo>
                    <a:pt x="102" y="195"/>
                  </a:lnTo>
                  <a:lnTo>
                    <a:pt x="122" y="201"/>
                  </a:lnTo>
                  <a:lnTo>
                    <a:pt x="142" y="206"/>
                  </a:lnTo>
                  <a:lnTo>
                    <a:pt x="164" y="211"/>
                  </a:lnTo>
                  <a:lnTo>
                    <a:pt x="188" y="215"/>
                  </a:lnTo>
                  <a:lnTo>
                    <a:pt x="212" y="217"/>
                  </a:lnTo>
                  <a:lnTo>
                    <a:pt x="236" y="219"/>
                  </a:lnTo>
                  <a:lnTo>
                    <a:pt x="261" y="221"/>
                  </a:lnTo>
                  <a:lnTo>
                    <a:pt x="285" y="221"/>
                  </a:lnTo>
                  <a:lnTo>
                    <a:pt x="311" y="221"/>
                  </a:lnTo>
                  <a:lnTo>
                    <a:pt x="336" y="219"/>
                  </a:lnTo>
                  <a:lnTo>
                    <a:pt x="361" y="217"/>
                  </a:lnTo>
                  <a:lnTo>
                    <a:pt x="384" y="214"/>
                  </a:lnTo>
                  <a:lnTo>
                    <a:pt x="408" y="211"/>
                  </a:lnTo>
                  <a:lnTo>
                    <a:pt x="430" y="206"/>
                  </a:lnTo>
                  <a:lnTo>
                    <a:pt x="450" y="201"/>
                  </a:lnTo>
                  <a:lnTo>
                    <a:pt x="470" y="195"/>
                  </a:lnTo>
                  <a:lnTo>
                    <a:pt x="488" y="189"/>
                  </a:lnTo>
                  <a:lnTo>
                    <a:pt x="505" y="181"/>
                  </a:lnTo>
                  <a:lnTo>
                    <a:pt x="520" y="174"/>
                  </a:lnTo>
                  <a:lnTo>
                    <a:pt x="534" y="165"/>
                  </a:lnTo>
                  <a:lnTo>
                    <a:pt x="545" y="157"/>
                  </a:lnTo>
                  <a:lnTo>
                    <a:pt x="555" y="148"/>
                  </a:lnTo>
                  <a:lnTo>
                    <a:pt x="563" y="139"/>
                  </a:lnTo>
                  <a:lnTo>
                    <a:pt x="568" y="130"/>
                  </a:lnTo>
                  <a:lnTo>
                    <a:pt x="571" y="120"/>
                  </a:lnTo>
                  <a:lnTo>
                    <a:pt x="573" y="110"/>
                  </a:lnTo>
                  <a:lnTo>
                    <a:pt x="571" y="101"/>
                  </a:lnTo>
                  <a:lnTo>
                    <a:pt x="568" y="91"/>
                  </a:lnTo>
                  <a:lnTo>
                    <a:pt x="563" y="82"/>
                  </a:lnTo>
                  <a:lnTo>
                    <a:pt x="555" y="73"/>
                  </a:lnTo>
                  <a:lnTo>
                    <a:pt x="545" y="63"/>
                  </a:lnTo>
                  <a:lnTo>
                    <a:pt x="534" y="55"/>
                  </a:lnTo>
                  <a:lnTo>
                    <a:pt x="520" y="47"/>
                  </a:lnTo>
                  <a:lnTo>
                    <a:pt x="505" y="39"/>
                  </a:lnTo>
                  <a:lnTo>
                    <a:pt x="488" y="32"/>
                  </a:lnTo>
                  <a:lnTo>
                    <a:pt x="470" y="25"/>
                  </a:lnTo>
                  <a:lnTo>
                    <a:pt x="450" y="20"/>
                  </a:lnTo>
                  <a:lnTo>
                    <a:pt x="430" y="15"/>
                  </a:lnTo>
                  <a:lnTo>
                    <a:pt x="408" y="10"/>
                  </a:lnTo>
                  <a:lnTo>
                    <a:pt x="384" y="6"/>
                  </a:lnTo>
                  <a:lnTo>
                    <a:pt x="360" y="3"/>
                  </a:lnTo>
                  <a:lnTo>
                    <a:pt x="336" y="1"/>
                  </a:lnTo>
                  <a:lnTo>
                    <a:pt x="311" y="0"/>
                  </a:lnTo>
                  <a:lnTo>
                    <a:pt x="285" y="0"/>
                  </a:lnTo>
                  <a:lnTo>
                    <a:pt x="261" y="0"/>
                  </a:lnTo>
                  <a:lnTo>
                    <a:pt x="236" y="1"/>
                  </a:lnTo>
                  <a:lnTo>
                    <a:pt x="211" y="3"/>
                  </a:lnTo>
                  <a:lnTo>
                    <a:pt x="188" y="6"/>
                  </a:lnTo>
                  <a:lnTo>
                    <a:pt x="164" y="10"/>
                  </a:lnTo>
                  <a:lnTo>
                    <a:pt x="142" y="15"/>
                  </a:lnTo>
                  <a:lnTo>
                    <a:pt x="122" y="20"/>
                  </a:lnTo>
                  <a:lnTo>
                    <a:pt x="102" y="25"/>
                  </a:lnTo>
                  <a:lnTo>
                    <a:pt x="84" y="32"/>
                  </a:lnTo>
                  <a:lnTo>
                    <a:pt x="67" y="39"/>
                  </a:lnTo>
                  <a:lnTo>
                    <a:pt x="52" y="47"/>
                  </a:lnTo>
                  <a:lnTo>
                    <a:pt x="38" y="55"/>
                  </a:lnTo>
                  <a:lnTo>
                    <a:pt x="27" y="64"/>
                  </a:lnTo>
                  <a:lnTo>
                    <a:pt x="17" y="73"/>
                  </a:lnTo>
                  <a:lnTo>
                    <a:pt x="9" y="82"/>
                  </a:lnTo>
                  <a:lnTo>
                    <a:pt x="4" y="91"/>
                  </a:lnTo>
                  <a:lnTo>
                    <a:pt x="1" y="101"/>
                  </a:lnTo>
                  <a:lnTo>
                    <a:pt x="0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9DB36008-70D2-4762-A387-EE2C1644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2562225"/>
              <a:ext cx="1409700" cy="581025"/>
            </a:xfrm>
            <a:custGeom>
              <a:avLst/>
              <a:gdLst>
                <a:gd name="T0" fmla="*/ 0 w 888"/>
                <a:gd name="T1" fmla="*/ 183 h 366"/>
                <a:gd name="T2" fmla="*/ 438 w 888"/>
                <a:gd name="T3" fmla="*/ 0 h 366"/>
                <a:gd name="T4" fmla="*/ 887 w 888"/>
                <a:gd name="T5" fmla="*/ 189 h 366"/>
                <a:gd name="T6" fmla="*/ 438 w 888"/>
                <a:gd name="T7" fmla="*/ 365 h 366"/>
                <a:gd name="T8" fmla="*/ 0 w 888"/>
                <a:gd name="T9" fmla="*/ 18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66">
                  <a:moveTo>
                    <a:pt x="0" y="183"/>
                  </a:moveTo>
                  <a:lnTo>
                    <a:pt x="438" y="0"/>
                  </a:lnTo>
                  <a:lnTo>
                    <a:pt x="887" y="189"/>
                  </a:lnTo>
                  <a:lnTo>
                    <a:pt x="438" y="365"/>
                  </a:lnTo>
                  <a:lnTo>
                    <a:pt x="0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42AC7FEA-B71A-4AC4-889F-F6D6E596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708275"/>
              <a:ext cx="1387475" cy="409575"/>
            </a:xfrm>
            <a:custGeom>
              <a:avLst/>
              <a:gdLst>
                <a:gd name="T0" fmla="*/ 873 w 874"/>
                <a:gd name="T1" fmla="*/ 257 h 258"/>
                <a:gd name="T2" fmla="*/ 873 w 874"/>
                <a:gd name="T3" fmla="*/ 0 h 258"/>
                <a:gd name="T4" fmla="*/ 0 w 874"/>
                <a:gd name="T5" fmla="*/ 0 h 258"/>
                <a:gd name="T6" fmla="*/ 0 w 874"/>
                <a:gd name="T7" fmla="*/ 257 h 258"/>
                <a:gd name="T8" fmla="*/ 873 w 874"/>
                <a:gd name="T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258">
                  <a:moveTo>
                    <a:pt x="873" y="257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873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CF76550F-AB63-465E-B633-96FC0DF7B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2697163"/>
              <a:ext cx="1143000" cy="358775"/>
            </a:xfrm>
            <a:custGeom>
              <a:avLst/>
              <a:gdLst>
                <a:gd name="T0" fmla="*/ 719 w 720"/>
                <a:gd name="T1" fmla="*/ 225 h 226"/>
                <a:gd name="T2" fmla="*/ 719 w 720"/>
                <a:gd name="T3" fmla="*/ 0 h 226"/>
                <a:gd name="T4" fmla="*/ 0 w 720"/>
                <a:gd name="T5" fmla="*/ 0 h 226"/>
                <a:gd name="T6" fmla="*/ 0 w 720"/>
                <a:gd name="T7" fmla="*/ 225 h 226"/>
                <a:gd name="T8" fmla="*/ 719 w 720"/>
                <a:gd name="T9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226">
                  <a:moveTo>
                    <a:pt x="719" y="225"/>
                  </a:moveTo>
                  <a:lnTo>
                    <a:pt x="719" y="0"/>
                  </a:lnTo>
                  <a:lnTo>
                    <a:pt x="0" y="0"/>
                  </a:lnTo>
                  <a:lnTo>
                    <a:pt x="0" y="225"/>
                  </a:lnTo>
                  <a:lnTo>
                    <a:pt x="719" y="22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5B02C012-D2D7-4671-8BAE-8C4F59B3D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1879600"/>
              <a:ext cx="835025" cy="354013"/>
            </a:xfrm>
            <a:custGeom>
              <a:avLst/>
              <a:gdLst>
                <a:gd name="T0" fmla="*/ 525 w 526"/>
                <a:gd name="T1" fmla="*/ 101 h 223"/>
                <a:gd name="T2" fmla="*/ 516 w 526"/>
                <a:gd name="T3" fmla="*/ 82 h 223"/>
                <a:gd name="T4" fmla="*/ 501 w 526"/>
                <a:gd name="T5" fmla="*/ 64 h 223"/>
                <a:gd name="T6" fmla="*/ 478 w 526"/>
                <a:gd name="T7" fmla="*/ 48 h 223"/>
                <a:gd name="T8" fmla="*/ 449 w 526"/>
                <a:gd name="T9" fmla="*/ 33 h 223"/>
                <a:gd name="T10" fmla="*/ 414 w 526"/>
                <a:gd name="T11" fmla="*/ 20 h 223"/>
                <a:gd name="T12" fmla="*/ 374 w 526"/>
                <a:gd name="T13" fmla="*/ 11 h 223"/>
                <a:gd name="T14" fmla="*/ 331 w 526"/>
                <a:gd name="T15" fmla="*/ 4 h 223"/>
                <a:gd name="T16" fmla="*/ 286 w 526"/>
                <a:gd name="T17" fmla="*/ 1 h 223"/>
                <a:gd name="T18" fmla="*/ 240 w 526"/>
                <a:gd name="T19" fmla="*/ 1 h 223"/>
                <a:gd name="T20" fmla="*/ 195 w 526"/>
                <a:gd name="T21" fmla="*/ 4 h 223"/>
                <a:gd name="T22" fmla="*/ 152 w 526"/>
                <a:gd name="T23" fmla="*/ 11 h 223"/>
                <a:gd name="T24" fmla="*/ 112 w 526"/>
                <a:gd name="T25" fmla="*/ 20 h 223"/>
                <a:gd name="T26" fmla="*/ 77 w 526"/>
                <a:gd name="T27" fmla="*/ 33 h 223"/>
                <a:gd name="T28" fmla="*/ 48 w 526"/>
                <a:gd name="T29" fmla="*/ 48 h 223"/>
                <a:gd name="T30" fmla="*/ 25 w 526"/>
                <a:gd name="T31" fmla="*/ 64 h 223"/>
                <a:gd name="T32" fmla="*/ 10 w 526"/>
                <a:gd name="T33" fmla="*/ 82 h 223"/>
                <a:gd name="T34" fmla="*/ 1 w 526"/>
                <a:gd name="T35" fmla="*/ 101 h 223"/>
                <a:gd name="T36" fmla="*/ 1 w 526"/>
                <a:gd name="T37" fmla="*/ 121 h 223"/>
                <a:gd name="T38" fmla="*/ 10 w 526"/>
                <a:gd name="T39" fmla="*/ 140 h 223"/>
                <a:gd name="T40" fmla="*/ 25 w 526"/>
                <a:gd name="T41" fmla="*/ 158 h 223"/>
                <a:gd name="T42" fmla="*/ 48 w 526"/>
                <a:gd name="T43" fmla="*/ 175 h 223"/>
                <a:gd name="T44" fmla="*/ 77 w 526"/>
                <a:gd name="T45" fmla="*/ 190 h 223"/>
                <a:gd name="T46" fmla="*/ 112 w 526"/>
                <a:gd name="T47" fmla="*/ 202 h 223"/>
                <a:gd name="T48" fmla="*/ 152 w 526"/>
                <a:gd name="T49" fmla="*/ 212 h 223"/>
                <a:gd name="T50" fmla="*/ 195 w 526"/>
                <a:gd name="T51" fmla="*/ 218 h 223"/>
                <a:gd name="T52" fmla="*/ 240 w 526"/>
                <a:gd name="T53" fmla="*/ 221 h 223"/>
                <a:gd name="T54" fmla="*/ 286 w 526"/>
                <a:gd name="T55" fmla="*/ 221 h 223"/>
                <a:gd name="T56" fmla="*/ 331 w 526"/>
                <a:gd name="T57" fmla="*/ 218 h 223"/>
                <a:gd name="T58" fmla="*/ 374 w 526"/>
                <a:gd name="T59" fmla="*/ 212 h 223"/>
                <a:gd name="T60" fmla="*/ 414 w 526"/>
                <a:gd name="T61" fmla="*/ 202 h 223"/>
                <a:gd name="T62" fmla="*/ 449 w 526"/>
                <a:gd name="T63" fmla="*/ 190 h 223"/>
                <a:gd name="T64" fmla="*/ 478 w 526"/>
                <a:gd name="T65" fmla="*/ 175 h 223"/>
                <a:gd name="T66" fmla="*/ 501 w 526"/>
                <a:gd name="T67" fmla="*/ 158 h 223"/>
                <a:gd name="T68" fmla="*/ 516 w 526"/>
                <a:gd name="T69" fmla="*/ 140 h 223"/>
                <a:gd name="T70" fmla="*/ 525 w 526"/>
                <a:gd name="T71" fmla="*/ 1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23">
                  <a:moveTo>
                    <a:pt x="525" y="111"/>
                  </a:moveTo>
                  <a:lnTo>
                    <a:pt x="525" y="101"/>
                  </a:lnTo>
                  <a:lnTo>
                    <a:pt x="522" y="92"/>
                  </a:lnTo>
                  <a:lnTo>
                    <a:pt x="516" y="82"/>
                  </a:lnTo>
                  <a:lnTo>
                    <a:pt x="510" y="73"/>
                  </a:lnTo>
                  <a:lnTo>
                    <a:pt x="501" y="64"/>
                  </a:lnTo>
                  <a:lnTo>
                    <a:pt x="490" y="56"/>
                  </a:lnTo>
                  <a:lnTo>
                    <a:pt x="478" y="48"/>
                  </a:lnTo>
                  <a:lnTo>
                    <a:pt x="464" y="40"/>
                  </a:lnTo>
                  <a:lnTo>
                    <a:pt x="449" y="33"/>
                  </a:lnTo>
                  <a:lnTo>
                    <a:pt x="432" y="27"/>
                  </a:lnTo>
                  <a:lnTo>
                    <a:pt x="414" y="20"/>
                  </a:lnTo>
                  <a:lnTo>
                    <a:pt x="394" y="15"/>
                  </a:lnTo>
                  <a:lnTo>
                    <a:pt x="374" y="11"/>
                  </a:lnTo>
                  <a:lnTo>
                    <a:pt x="353" y="7"/>
                  </a:lnTo>
                  <a:lnTo>
                    <a:pt x="331" y="4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3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5" y="4"/>
                  </a:lnTo>
                  <a:lnTo>
                    <a:pt x="173" y="7"/>
                  </a:lnTo>
                  <a:lnTo>
                    <a:pt x="152" y="11"/>
                  </a:lnTo>
                  <a:lnTo>
                    <a:pt x="132" y="15"/>
                  </a:lnTo>
                  <a:lnTo>
                    <a:pt x="112" y="20"/>
                  </a:lnTo>
                  <a:lnTo>
                    <a:pt x="94" y="27"/>
                  </a:lnTo>
                  <a:lnTo>
                    <a:pt x="77" y="33"/>
                  </a:lnTo>
                  <a:lnTo>
                    <a:pt x="62" y="40"/>
                  </a:lnTo>
                  <a:lnTo>
                    <a:pt x="48" y="48"/>
                  </a:lnTo>
                  <a:lnTo>
                    <a:pt x="36" y="56"/>
                  </a:lnTo>
                  <a:lnTo>
                    <a:pt x="25" y="64"/>
                  </a:lnTo>
                  <a:lnTo>
                    <a:pt x="16" y="73"/>
                  </a:lnTo>
                  <a:lnTo>
                    <a:pt x="10" y="82"/>
                  </a:lnTo>
                  <a:lnTo>
                    <a:pt x="4" y="92"/>
                  </a:lnTo>
                  <a:lnTo>
                    <a:pt x="1" y="101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4" y="130"/>
                  </a:lnTo>
                  <a:lnTo>
                    <a:pt x="10" y="140"/>
                  </a:lnTo>
                  <a:lnTo>
                    <a:pt x="16" y="149"/>
                  </a:lnTo>
                  <a:lnTo>
                    <a:pt x="25" y="158"/>
                  </a:lnTo>
                  <a:lnTo>
                    <a:pt x="36" y="167"/>
                  </a:lnTo>
                  <a:lnTo>
                    <a:pt x="48" y="175"/>
                  </a:lnTo>
                  <a:lnTo>
                    <a:pt x="62" y="182"/>
                  </a:lnTo>
                  <a:lnTo>
                    <a:pt x="77" y="190"/>
                  </a:lnTo>
                  <a:lnTo>
                    <a:pt x="94" y="196"/>
                  </a:lnTo>
                  <a:lnTo>
                    <a:pt x="112" y="202"/>
                  </a:lnTo>
                  <a:lnTo>
                    <a:pt x="132" y="207"/>
                  </a:lnTo>
                  <a:lnTo>
                    <a:pt x="152" y="212"/>
                  </a:lnTo>
                  <a:lnTo>
                    <a:pt x="173" y="215"/>
                  </a:lnTo>
                  <a:lnTo>
                    <a:pt x="195" y="218"/>
                  </a:lnTo>
                  <a:lnTo>
                    <a:pt x="217" y="220"/>
                  </a:lnTo>
                  <a:lnTo>
                    <a:pt x="240" y="221"/>
                  </a:lnTo>
                  <a:lnTo>
                    <a:pt x="263" y="222"/>
                  </a:lnTo>
                  <a:lnTo>
                    <a:pt x="286" y="221"/>
                  </a:lnTo>
                  <a:lnTo>
                    <a:pt x="309" y="220"/>
                  </a:lnTo>
                  <a:lnTo>
                    <a:pt x="331" y="218"/>
                  </a:lnTo>
                  <a:lnTo>
                    <a:pt x="353" y="215"/>
                  </a:lnTo>
                  <a:lnTo>
                    <a:pt x="374" y="212"/>
                  </a:lnTo>
                  <a:lnTo>
                    <a:pt x="394" y="207"/>
                  </a:lnTo>
                  <a:lnTo>
                    <a:pt x="414" y="202"/>
                  </a:lnTo>
                  <a:lnTo>
                    <a:pt x="432" y="196"/>
                  </a:lnTo>
                  <a:lnTo>
                    <a:pt x="449" y="190"/>
                  </a:lnTo>
                  <a:lnTo>
                    <a:pt x="464" y="182"/>
                  </a:lnTo>
                  <a:lnTo>
                    <a:pt x="478" y="175"/>
                  </a:lnTo>
                  <a:lnTo>
                    <a:pt x="490" y="167"/>
                  </a:lnTo>
                  <a:lnTo>
                    <a:pt x="501" y="158"/>
                  </a:lnTo>
                  <a:lnTo>
                    <a:pt x="510" y="149"/>
                  </a:lnTo>
                  <a:lnTo>
                    <a:pt x="516" y="140"/>
                  </a:lnTo>
                  <a:lnTo>
                    <a:pt x="522" y="130"/>
                  </a:lnTo>
                  <a:lnTo>
                    <a:pt x="525" y="121"/>
                  </a:lnTo>
                  <a:lnTo>
                    <a:pt x="525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952235FF-AEFD-4601-840B-F525AEF9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2700338"/>
              <a:ext cx="92493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Manages2</a:t>
              </a:r>
            </a:p>
          </p:txBody>
        </p:sp>
        <p:sp>
          <p:nvSpPr>
            <p:cNvPr id="93" name="Rectangle 18">
              <a:extLst>
                <a:ext uri="{FF2B5EF4-FFF2-40B4-BE49-F238E27FC236}">
                  <a16:creationId xmlns:a16="http://schemas.microsoft.com/office/drawing/2014/main" id="{DAB4CD99-32CC-4901-B3B9-14D73941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863725"/>
              <a:ext cx="58349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5F9705F2-5515-4E9A-B131-27A8DF25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000" y="1889125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dname</a:t>
              </a:r>
            </a:p>
          </p:txBody>
        </p:sp>
        <p:sp>
          <p:nvSpPr>
            <p:cNvPr id="95" name="Rectangle 20">
              <a:extLst>
                <a:ext uri="{FF2B5EF4-FFF2-40B4-BE49-F238E27FC236}">
                  <a16:creationId xmlns:a16="http://schemas.microsoft.com/office/drawing/2014/main" id="{EEFA6C81-81FC-4559-B22A-16CF5F335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7225" y="2141538"/>
              <a:ext cx="6973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budget</a:t>
              </a: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F76EB407-6415-48A4-8883-234E131DD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825" y="2109788"/>
              <a:ext cx="4151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u="sng">
                  <a:solidFill>
                    <a:srgbClr val="000000"/>
                  </a:solidFill>
                  <a:latin typeface="+mj-lt"/>
                </a:rPr>
                <a:t>did</a:t>
              </a:r>
            </a:p>
          </p:txBody>
        </p:sp>
        <p:sp>
          <p:nvSpPr>
            <p:cNvPr id="97" name="Rectangle 22">
              <a:extLst>
                <a:ext uri="{FF2B5EF4-FFF2-40B4-BE49-F238E27FC236}">
                  <a16:creationId xmlns:a16="http://schemas.microsoft.com/office/drawing/2014/main" id="{056FD498-BA89-40FA-A4A3-6712C86C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674938"/>
              <a:ext cx="993863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Employees</a:t>
              </a:r>
            </a:p>
          </p:txBody>
        </p: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74B27B96-B517-430D-8E1E-0B2921BC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638" y="2668588"/>
              <a:ext cx="112050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Departments</a:t>
              </a:r>
            </a:p>
          </p:txBody>
        </p:sp>
        <p:sp>
          <p:nvSpPr>
            <p:cNvPr id="99" name="Rectangle 24">
              <a:extLst>
                <a:ext uri="{FF2B5EF4-FFF2-40B4-BE49-F238E27FC236}">
                  <a16:creationId xmlns:a16="http://schemas.microsoft.com/office/drawing/2014/main" id="{E6F7C234-971C-499F-97AD-9B5AFE8F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2101850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u="sng">
                  <a:solidFill>
                    <a:srgbClr val="000000"/>
                  </a:solidFill>
                  <a:latin typeface="+mj-lt"/>
                </a:rPr>
                <a:t>ssn</a:t>
              </a:r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3CB8648B-D338-45B3-9FF5-93B6660A1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2109788"/>
              <a:ext cx="37189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lot</a:t>
              </a: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EAE2D725-E597-4100-8589-CF423280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1706563"/>
              <a:ext cx="79188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dbudget</a:t>
              </a:r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E329FC9C-56BE-4C61-94EF-256DD9C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0" y="1673225"/>
              <a:ext cx="57548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since</a:t>
              </a:r>
            </a:p>
          </p:txBody>
        </p: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4E125CA-7913-4BF9-9600-5713BFEC5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225" y="2505075"/>
              <a:ext cx="520700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4" name="Line 29">
              <a:extLst>
                <a:ext uri="{FF2B5EF4-FFF2-40B4-BE49-F238E27FC236}">
                  <a16:creationId xmlns:a16="http://schemas.microsoft.com/office/drawing/2014/main" id="{5372BB73-FA0B-44E5-8C03-4FA11800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2475" y="2246313"/>
              <a:ext cx="19050" cy="4445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DE54CB4D-BDF9-4E3C-B573-EDBC8EE37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2520950"/>
              <a:ext cx="423863" cy="169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315A4807-C13B-40EF-B210-D5306213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7550" y="2063750"/>
              <a:ext cx="292100" cy="6127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8CE26F28-DCED-49BF-B609-22681547F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2725" y="2063750"/>
              <a:ext cx="119063" cy="6127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8" name="Line 33">
              <a:extLst>
                <a:ext uri="{FF2B5EF4-FFF2-40B4-BE49-F238E27FC236}">
                  <a16:creationId xmlns:a16="http://schemas.microsoft.com/office/drawing/2014/main" id="{A2579C35-31B6-406D-BD38-FB93B72C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150" y="2505075"/>
              <a:ext cx="581025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09" name="Line 34">
              <a:extLst>
                <a:ext uri="{FF2B5EF4-FFF2-40B4-BE49-F238E27FC236}">
                  <a16:creationId xmlns:a16="http://schemas.microsoft.com/office/drawing/2014/main" id="{0CAA7F55-0310-4B7D-A246-0D69BB679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2575" y="2246313"/>
              <a:ext cx="28575" cy="4445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0" name="Line 35">
              <a:extLst>
                <a:ext uri="{FF2B5EF4-FFF2-40B4-BE49-F238E27FC236}">
                  <a16:creationId xmlns:a16="http://schemas.microsoft.com/office/drawing/2014/main" id="{41248C62-0954-4323-9723-3285BF7EE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9613" y="2505075"/>
              <a:ext cx="409575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1" name="Line 36">
              <a:extLst>
                <a:ext uri="{FF2B5EF4-FFF2-40B4-BE49-F238E27FC236}">
                  <a16:creationId xmlns:a16="http://schemas.microsoft.com/office/drawing/2014/main" id="{08EF11EB-08F6-49C5-94DE-EA4EA2BB4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1125" y="2849563"/>
              <a:ext cx="4889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2" name="Line 37">
              <a:extLst>
                <a:ext uri="{FF2B5EF4-FFF2-40B4-BE49-F238E27FC236}">
                  <a16:creationId xmlns:a16="http://schemas.microsoft.com/office/drawing/2014/main" id="{1CDE5E72-F2C4-4E76-A496-3B4817EF1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5" y="2849563"/>
              <a:ext cx="3952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79144771-56A0-4250-A7FF-44161653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3927475"/>
              <a:ext cx="857250" cy="363538"/>
            </a:xfrm>
            <a:custGeom>
              <a:avLst/>
              <a:gdLst>
                <a:gd name="T0" fmla="*/ 538 w 540"/>
                <a:gd name="T1" fmla="*/ 104 h 229"/>
                <a:gd name="T2" fmla="*/ 529 w 540"/>
                <a:gd name="T3" fmla="*/ 84 h 229"/>
                <a:gd name="T4" fmla="*/ 513 w 540"/>
                <a:gd name="T5" fmla="*/ 66 h 229"/>
                <a:gd name="T6" fmla="*/ 490 w 540"/>
                <a:gd name="T7" fmla="*/ 48 h 229"/>
                <a:gd name="T8" fmla="*/ 460 w 540"/>
                <a:gd name="T9" fmla="*/ 33 h 229"/>
                <a:gd name="T10" fmla="*/ 424 w 540"/>
                <a:gd name="T11" fmla="*/ 20 h 229"/>
                <a:gd name="T12" fmla="*/ 383 w 540"/>
                <a:gd name="T13" fmla="*/ 10 h 229"/>
                <a:gd name="T14" fmla="*/ 339 w 540"/>
                <a:gd name="T15" fmla="*/ 3 h 229"/>
                <a:gd name="T16" fmla="*/ 293 w 540"/>
                <a:gd name="T17" fmla="*/ 0 h 229"/>
                <a:gd name="T18" fmla="*/ 246 w 540"/>
                <a:gd name="T19" fmla="*/ 0 h 229"/>
                <a:gd name="T20" fmla="*/ 200 w 540"/>
                <a:gd name="T21" fmla="*/ 3 h 229"/>
                <a:gd name="T22" fmla="*/ 156 w 540"/>
                <a:gd name="T23" fmla="*/ 10 h 229"/>
                <a:gd name="T24" fmla="*/ 115 w 540"/>
                <a:gd name="T25" fmla="*/ 20 h 229"/>
                <a:gd name="T26" fmla="*/ 79 w 540"/>
                <a:gd name="T27" fmla="*/ 33 h 229"/>
                <a:gd name="T28" fmla="*/ 48 w 540"/>
                <a:gd name="T29" fmla="*/ 48 h 229"/>
                <a:gd name="T30" fmla="*/ 25 w 540"/>
                <a:gd name="T31" fmla="*/ 66 h 229"/>
                <a:gd name="T32" fmla="*/ 9 w 540"/>
                <a:gd name="T33" fmla="*/ 84 h 229"/>
                <a:gd name="T34" fmla="*/ 1 w 540"/>
                <a:gd name="T35" fmla="*/ 104 h 229"/>
                <a:gd name="T36" fmla="*/ 1 w 540"/>
                <a:gd name="T37" fmla="*/ 124 h 229"/>
                <a:gd name="T38" fmla="*/ 9 w 540"/>
                <a:gd name="T39" fmla="*/ 143 h 229"/>
                <a:gd name="T40" fmla="*/ 25 w 540"/>
                <a:gd name="T41" fmla="*/ 162 h 229"/>
                <a:gd name="T42" fmla="*/ 48 w 540"/>
                <a:gd name="T43" fmla="*/ 179 h 229"/>
                <a:gd name="T44" fmla="*/ 79 w 540"/>
                <a:gd name="T45" fmla="*/ 194 h 229"/>
                <a:gd name="T46" fmla="*/ 115 w 540"/>
                <a:gd name="T47" fmla="*/ 207 h 229"/>
                <a:gd name="T48" fmla="*/ 156 w 540"/>
                <a:gd name="T49" fmla="*/ 217 h 229"/>
                <a:gd name="T50" fmla="*/ 200 w 540"/>
                <a:gd name="T51" fmla="*/ 223 h 229"/>
                <a:gd name="T52" fmla="*/ 246 w 540"/>
                <a:gd name="T53" fmla="*/ 227 h 229"/>
                <a:gd name="T54" fmla="*/ 293 w 540"/>
                <a:gd name="T55" fmla="*/ 227 h 229"/>
                <a:gd name="T56" fmla="*/ 339 w 540"/>
                <a:gd name="T57" fmla="*/ 223 h 229"/>
                <a:gd name="T58" fmla="*/ 383 w 540"/>
                <a:gd name="T59" fmla="*/ 217 h 229"/>
                <a:gd name="T60" fmla="*/ 424 w 540"/>
                <a:gd name="T61" fmla="*/ 207 h 229"/>
                <a:gd name="T62" fmla="*/ 460 w 540"/>
                <a:gd name="T63" fmla="*/ 194 h 229"/>
                <a:gd name="T64" fmla="*/ 490 w 540"/>
                <a:gd name="T65" fmla="*/ 179 h 229"/>
                <a:gd name="T66" fmla="*/ 513 w 540"/>
                <a:gd name="T67" fmla="*/ 162 h 229"/>
                <a:gd name="T68" fmla="*/ 529 w 540"/>
                <a:gd name="T69" fmla="*/ 143 h 229"/>
                <a:gd name="T70" fmla="*/ 538 w 540"/>
                <a:gd name="T71" fmla="*/ 1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29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2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1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2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8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8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2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3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2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2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29" y="143"/>
                  </a:lnTo>
                  <a:lnTo>
                    <a:pt x="535" y="133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C0EA4327-046E-4C83-9B72-6C71D5BF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25" y="4192588"/>
              <a:ext cx="857250" cy="363537"/>
            </a:xfrm>
            <a:custGeom>
              <a:avLst/>
              <a:gdLst>
                <a:gd name="T0" fmla="*/ 538 w 540"/>
                <a:gd name="T1" fmla="*/ 104 h 229"/>
                <a:gd name="T2" fmla="*/ 530 w 540"/>
                <a:gd name="T3" fmla="*/ 85 h 229"/>
                <a:gd name="T4" fmla="*/ 514 w 540"/>
                <a:gd name="T5" fmla="*/ 66 h 229"/>
                <a:gd name="T6" fmla="*/ 490 w 540"/>
                <a:gd name="T7" fmla="*/ 49 h 229"/>
                <a:gd name="T8" fmla="*/ 460 w 540"/>
                <a:gd name="T9" fmla="*/ 34 h 229"/>
                <a:gd name="T10" fmla="*/ 424 w 540"/>
                <a:gd name="T11" fmla="*/ 21 h 229"/>
                <a:gd name="T12" fmla="*/ 383 w 540"/>
                <a:gd name="T13" fmla="*/ 11 h 229"/>
                <a:gd name="T14" fmla="*/ 339 w 540"/>
                <a:gd name="T15" fmla="*/ 4 h 229"/>
                <a:gd name="T16" fmla="*/ 293 w 540"/>
                <a:gd name="T17" fmla="*/ 0 h 229"/>
                <a:gd name="T18" fmla="*/ 246 w 540"/>
                <a:gd name="T19" fmla="*/ 0 h 229"/>
                <a:gd name="T20" fmla="*/ 200 w 540"/>
                <a:gd name="T21" fmla="*/ 4 h 229"/>
                <a:gd name="T22" fmla="*/ 155 w 540"/>
                <a:gd name="T23" fmla="*/ 11 h 229"/>
                <a:gd name="T24" fmla="*/ 115 w 540"/>
                <a:gd name="T25" fmla="*/ 21 h 229"/>
                <a:gd name="T26" fmla="*/ 79 w 540"/>
                <a:gd name="T27" fmla="*/ 34 h 229"/>
                <a:gd name="T28" fmla="*/ 49 w 540"/>
                <a:gd name="T29" fmla="*/ 49 h 229"/>
                <a:gd name="T30" fmla="*/ 26 w 540"/>
                <a:gd name="T31" fmla="*/ 66 h 229"/>
                <a:gd name="T32" fmla="*/ 9 w 540"/>
                <a:gd name="T33" fmla="*/ 85 h 229"/>
                <a:gd name="T34" fmla="*/ 1 w 540"/>
                <a:gd name="T35" fmla="*/ 104 h 229"/>
                <a:gd name="T36" fmla="*/ 1 w 540"/>
                <a:gd name="T37" fmla="*/ 124 h 229"/>
                <a:gd name="T38" fmla="*/ 9 w 540"/>
                <a:gd name="T39" fmla="*/ 143 h 229"/>
                <a:gd name="T40" fmla="*/ 26 w 540"/>
                <a:gd name="T41" fmla="*/ 162 h 229"/>
                <a:gd name="T42" fmla="*/ 49 w 540"/>
                <a:gd name="T43" fmla="*/ 179 h 229"/>
                <a:gd name="T44" fmla="*/ 79 w 540"/>
                <a:gd name="T45" fmla="*/ 195 h 229"/>
                <a:gd name="T46" fmla="*/ 115 w 540"/>
                <a:gd name="T47" fmla="*/ 207 h 229"/>
                <a:gd name="T48" fmla="*/ 155 w 540"/>
                <a:gd name="T49" fmla="*/ 217 h 229"/>
                <a:gd name="T50" fmla="*/ 200 w 540"/>
                <a:gd name="T51" fmla="*/ 224 h 229"/>
                <a:gd name="T52" fmla="*/ 246 w 540"/>
                <a:gd name="T53" fmla="*/ 227 h 229"/>
                <a:gd name="T54" fmla="*/ 293 w 540"/>
                <a:gd name="T55" fmla="*/ 227 h 229"/>
                <a:gd name="T56" fmla="*/ 339 w 540"/>
                <a:gd name="T57" fmla="*/ 224 h 229"/>
                <a:gd name="T58" fmla="*/ 383 w 540"/>
                <a:gd name="T59" fmla="*/ 217 h 229"/>
                <a:gd name="T60" fmla="*/ 424 w 540"/>
                <a:gd name="T61" fmla="*/ 207 h 229"/>
                <a:gd name="T62" fmla="*/ 460 w 540"/>
                <a:gd name="T63" fmla="*/ 195 h 229"/>
                <a:gd name="T64" fmla="*/ 490 w 540"/>
                <a:gd name="T65" fmla="*/ 179 h 229"/>
                <a:gd name="T66" fmla="*/ 514 w 540"/>
                <a:gd name="T67" fmla="*/ 162 h 229"/>
                <a:gd name="T68" fmla="*/ 530 w 540"/>
                <a:gd name="T69" fmla="*/ 143 h 229"/>
                <a:gd name="T70" fmla="*/ 538 w 540"/>
                <a:gd name="T71" fmla="*/ 1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5"/>
                  </a:lnTo>
                  <a:lnTo>
                    <a:pt x="522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9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3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5"/>
                  </a:lnTo>
                  <a:lnTo>
                    <a:pt x="115" y="21"/>
                  </a:lnTo>
                  <a:lnTo>
                    <a:pt x="97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2F5D2804-F72D-45E7-B365-DB10CCB09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0" y="4192588"/>
              <a:ext cx="857250" cy="363537"/>
            </a:xfrm>
            <a:custGeom>
              <a:avLst/>
              <a:gdLst>
                <a:gd name="T0" fmla="*/ 1 w 540"/>
                <a:gd name="T1" fmla="*/ 124 h 229"/>
                <a:gd name="T2" fmla="*/ 9 w 540"/>
                <a:gd name="T3" fmla="*/ 143 h 229"/>
                <a:gd name="T4" fmla="*/ 25 w 540"/>
                <a:gd name="T5" fmla="*/ 162 h 229"/>
                <a:gd name="T6" fmla="*/ 49 w 540"/>
                <a:gd name="T7" fmla="*/ 179 h 229"/>
                <a:gd name="T8" fmla="*/ 79 w 540"/>
                <a:gd name="T9" fmla="*/ 195 h 229"/>
                <a:gd name="T10" fmla="*/ 115 w 540"/>
                <a:gd name="T11" fmla="*/ 207 h 229"/>
                <a:gd name="T12" fmla="*/ 155 w 540"/>
                <a:gd name="T13" fmla="*/ 217 h 229"/>
                <a:gd name="T14" fmla="*/ 200 w 540"/>
                <a:gd name="T15" fmla="*/ 224 h 229"/>
                <a:gd name="T16" fmla="*/ 246 w 540"/>
                <a:gd name="T17" fmla="*/ 227 h 229"/>
                <a:gd name="T18" fmla="*/ 293 w 540"/>
                <a:gd name="T19" fmla="*/ 227 h 229"/>
                <a:gd name="T20" fmla="*/ 339 w 540"/>
                <a:gd name="T21" fmla="*/ 224 h 229"/>
                <a:gd name="T22" fmla="*/ 383 w 540"/>
                <a:gd name="T23" fmla="*/ 217 h 229"/>
                <a:gd name="T24" fmla="*/ 424 w 540"/>
                <a:gd name="T25" fmla="*/ 207 h 229"/>
                <a:gd name="T26" fmla="*/ 460 w 540"/>
                <a:gd name="T27" fmla="*/ 195 h 229"/>
                <a:gd name="T28" fmla="*/ 490 w 540"/>
                <a:gd name="T29" fmla="*/ 179 h 229"/>
                <a:gd name="T30" fmla="*/ 513 w 540"/>
                <a:gd name="T31" fmla="*/ 162 h 229"/>
                <a:gd name="T32" fmla="*/ 530 w 540"/>
                <a:gd name="T33" fmla="*/ 143 h 229"/>
                <a:gd name="T34" fmla="*/ 538 w 540"/>
                <a:gd name="T35" fmla="*/ 124 h 229"/>
                <a:gd name="T36" fmla="*/ 538 w 540"/>
                <a:gd name="T37" fmla="*/ 104 h 229"/>
                <a:gd name="T38" fmla="*/ 530 w 540"/>
                <a:gd name="T39" fmla="*/ 84 h 229"/>
                <a:gd name="T40" fmla="*/ 513 w 540"/>
                <a:gd name="T41" fmla="*/ 66 h 229"/>
                <a:gd name="T42" fmla="*/ 490 w 540"/>
                <a:gd name="T43" fmla="*/ 48 h 229"/>
                <a:gd name="T44" fmla="*/ 460 w 540"/>
                <a:gd name="T45" fmla="*/ 34 h 229"/>
                <a:gd name="T46" fmla="*/ 424 w 540"/>
                <a:gd name="T47" fmla="*/ 21 h 229"/>
                <a:gd name="T48" fmla="*/ 383 w 540"/>
                <a:gd name="T49" fmla="*/ 11 h 229"/>
                <a:gd name="T50" fmla="*/ 339 w 540"/>
                <a:gd name="T51" fmla="*/ 4 h 229"/>
                <a:gd name="T52" fmla="*/ 293 w 540"/>
                <a:gd name="T53" fmla="*/ 0 h 229"/>
                <a:gd name="T54" fmla="*/ 246 w 540"/>
                <a:gd name="T55" fmla="*/ 0 h 229"/>
                <a:gd name="T56" fmla="*/ 199 w 540"/>
                <a:gd name="T57" fmla="*/ 4 h 229"/>
                <a:gd name="T58" fmla="*/ 155 w 540"/>
                <a:gd name="T59" fmla="*/ 11 h 229"/>
                <a:gd name="T60" fmla="*/ 115 w 540"/>
                <a:gd name="T61" fmla="*/ 21 h 229"/>
                <a:gd name="T62" fmla="*/ 79 w 540"/>
                <a:gd name="T63" fmla="*/ 34 h 229"/>
                <a:gd name="T64" fmla="*/ 49 w 540"/>
                <a:gd name="T65" fmla="*/ 49 h 229"/>
                <a:gd name="T66" fmla="*/ 25 w 540"/>
                <a:gd name="T67" fmla="*/ 66 h 229"/>
                <a:gd name="T68" fmla="*/ 9 w 540"/>
                <a:gd name="T69" fmla="*/ 85 h 229"/>
                <a:gd name="T70" fmla="*/ 1 w 540"/>
                <a:gd name="T71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4" y="134"/>
                  </a:lnTo>
                  <a:lnTo>
                    <a:pt x="538" y="124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4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2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199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6"/>
                  </a:lnTo>
                  <a:lnTo>
                    <a:pt x="115" y="21"/>
                  </a:lnTo>
                  <a:lnTo>
                    <a:pt x="96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B6D3DD61-C5AF-48A5-9B23-F22AC9EE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4648200"/>
              <a:ext cx="1611313" cy="609600"/>
            </a:xfrm>
            <a:custGeom>
              <a:avLst/>
              <a:gdLst>
                <a:gd name="T0" fmla="*/ 0 w 1015"/>
                <a:gd name="T1" fmla="*/ 192 h 384"/>
                <a:gd name="T2" fmla="*/ 501 w 1015"/>
                <a:gd name="T3" fmla="*/ 0 h 384"/>
                <a:gd name="T4" fmla="*/ 1014 w 1015"/>
                <a:gd name="T5" fmla="*/ 198 h 384"/>
                <a:gd name="T6" fmla="*/ 501 w 1015"/>
                <a:gd name="T7" fmla="*/ 383 h 384"/>
                <a:gd name="T8" fmla="*/ 0 w 1015"/>
                <a:gd name="T9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5" h="384">
                  <a:moveTo>
                    <a:pt x="0" y="192"/>
                  </a:moveTo>
                  <a:lnTo>
                    <a:pt x="501" y="0"/>
                  </a:lnTo>
                  <a:lnTo>
                    <a:pt x="1014" y="198"/>
                  </a:lnTo>
                  <a:lnTo>
                    <a:pt x="501" y="383"/>
                  </a:lnTo>
                  <a:lnTo>
                    <a:pt x="0" y="1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B2CF3AFE-8259-4CFD-ABE8-35355C84F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778375"/>
              <a:ext cx="1385887" cy="420688"/>
            </a:xfrm>
            <a:custGeom>
              <a:avLst/>
              <a:gdLst>
                <a:gd name="T0" fmla="*/ 872 w 873"/>
                <a:gd name="T1" fmla="*/ 264 h 265"/>
                <a:gd name="T2" fmla="*/ 872 w 873"/>
                <a:gd name="T3" fmla="*/ 0 h 265"/>
                <a:gd name="T4" fmla="*/ 0 w 873"/>
                <a:gd name="T5" fmla="*/ 0 h 265"/>
                <a:gd name="T6" fmla="*/ 0 w 873"/>
                <a:gd name="T7" fmla="*/ 264 h 265"/>
                <a:gd name="T8" fmla="*/ 872 w 873"/>
                <a:gd name="T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265">
                  <a:moveTo>
                    <a:pt x="872" y="264"/>
                  </a:moveTo>
                  <a:lnTo>
                    <a:pt x="87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872" y="2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18" name="Rectangle 43">
              <a:extLst>
                <a:ext uri="{FF2B5EF4-FFF2-40B4-BE49-F238E27FC236}">
                  <a16:creationId xmlns:a16="http://schemas.microsoft.com/office/drawing/2014/main" id="{C2210BD3-5082-488F-AB91-11EE7623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0938" y="3941763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dname</a:t>
              </a:r>
            </a:p>
          </p:txBody>
        </p:sp>
        <p:sp>
          <p:nvSpPr>
            <p:cNvPr id="119" name="Rectangle 44">
              <a:extLst>
                <a:ext uri="{FF2B5EF4-FFF2-40B4-BE49-F238E27FC236}">
                  <a16:creationId xmlns:a16="http://schemas.microsoft.com/office/drawing/2014/main" id="{BCD734D3-47A5-42F9-B7CB-C78E571B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8650" y="4202113"/>
              <a:ext cx="6973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budget</a:t>
              </a:r>
            </a:p>
          </p:txBody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545A03AB-99A9-46E7-B35A-C5C243B5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4170363"/>
              <a:ext cx="4151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u="sng">
                  <a:solidFill>
                    <a:srgbClr val="000000"/>
                  </a:solidFill>
                  <a:latin typeface="+mj-lt"/>
                </a:rPr>
                <a:t>did</a:t>
              </a:r>
            </a:p>
          </p:txBody>
        </p:sp>
        <p:sp>
          <p:nvSpPr>
            <p:cNvPr id="121" name="Rectangle 46">
              <a:extLst>
                <a:ext uri="{FF2B5EF4-FFF2-40B4-BE49-F238E27FC236}">
                  <a16:creationId xmlns:a16="http://schemas.microsoft.com/office/drawing/2014/main" id="{10C91A49-5EAD-42FE-AB5D-EABEA374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000" y="4745038"/>
              <a:ext cx="112050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Departments</a:t>
              </a:r>
            </a:p>
          </p:txBody>
        </p:sp>
        <p:sp>
          <p:nvSpPr>
            <p:cNvPr id="122" name="Rectangle 47">
              <a:extLst>
                <a:ext uri="{FF2B5EF4-FFF2-40B4-BE49-F238E27FC236}">
                  <a16:creationId xmlns:a16="http://schemas.microsoft.com/office/drawing/2014/main" id="{B0F8A42B-680E-48D4-9B86-42540F16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300" y="4752975"/>
              <a:ext cx="92493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Manages2</a:t>
              </a:r>
            </a:p>
          </p:txBody>
        </p:sp>
        <p:sp>
          <p:nvSpPr>
            <p:cNvPr id="123" name="Rectangle 48">
              <a:extLst>
                <a:ext uri="{FF2B5EF4-FFF2-40B4-BE49-F238E27FC236}">
                  <a16:creationId xmlns:a16="http://schemas.microsoft.com/office/drawing/2014/main" id="{9BF09755-1C95-46D7-8374-F205453A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4195763"/>
              <a:ext cx="993863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Employees</a:t>
              </a:r>
            </a:p>
          </p:txBody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42735580-97C3-4004-8F6F-F4A7DD7D6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3344863"/>
              <a:ext cx="857250" cy="363537"/>
            </a:xfrm>
            <a:custGeom>
              <a:avLst/>
              <a:gdLst>
                <a:gd name="T0" fmla="*/ 538 w 540"/>
                <a:gd name="T1" fmla="*/ 104 h 229"/>
                <a:gd name="T2" fmla="*/ 530 w 540"/>
                <a:gd name="T3" fmla="*/ 84 h 229"/>
                <a:gd name="T4" fmla="*/ 514 w 540"/>
                <a:gd name="T5" fmla="*/ 66 h 229"/>
                <a:gd name="T6" fmla="*/ 490 w 540"/>
                <a:gd name="T7" fmla="*/ 48 h 229"/>
                <a:gd name="T8" fmla="*/ 460 w 540"/>
                <a:gd name="T9" fmla="*/ 33 h 229"/>
                <a:gd name="T10" fmla="*/ 424 w 540"/>
                <a:gd name="T11" fmla="*/ 20 h 229"/>
                <a:gd name="T12" fmla="*/ 383 w 540"/>
                <a:gd name="T13" fmla="*/ 11 h 229"/>
                <a:gd name="T14" fmla="*/ 339 w 540"/>
                <a:gd name="T15" fmla="*/ 4 h 229"/>
                <a:gd name="T16" fmla="*/ 293 w 540"/>
                <a:gd name="T17" fmla="*/ 0 h 229"/>
                <a:gd name="T18" fmla="*/ 246 w 540"/>
                <a:gd name="T19" fmla="*/ 0 h 229"/>
                <a:gd name="T20" fmla="*/ 200 w 540"/>
                <a:gd name="T21" fmla="*/ 4 h 229"/>
                <a:gd name="T22" fmla="*/ 156 w 540"/>
                <a:gd name="T23" fmla="*/ 11 h 229"/>
                <a:gd name="T24" fmla="*/ 115 w 540"/>
                <a:gd name="T25" fmla="*/ 20 h 229"/>
                <a:gd name="T26" fmla="*/ 79 w 540"/>
                <a:gd name="T27" fmla="*/ 33 h 229"/>
                <a:gd name="T28" fmla="*/ 49 w 540"/>
                <a:gd name="T29" fmla="*/ 48 h 229"/>
                <a:gd name="T30" fmla="*/ 25 w 540"/>
                <a:gd name="T31" fmla="*/ 66 h 229"/>
                <a:gd name="T32" fmla="*/ 9 w 540"/>
                <a:gd name="T33" fmla="*/ 84 h 229"/>
                <a:gd name="T34" fmla="*/ 1 w 540"/>
                <a:gd name="T35" fmla="*/ 104 h 229"/>
                <a:gd name="T36" fmla="*/ 1 w 540"/>
                <a:gd name="T37" fmla="*/ 124 h 229"/>
                <a:gd name="T38" fmla="*/ 9 w 540"/>
                <a:gd name="T39" fmla="*/ 143 h 229"/>
                <a:gd name="T40" fmla="*/ 25 w 540"/>
                <a:gd name="T41" fmla="*/ 162 h 229"/>
                <a:gd name="T42" fmla="*/ 49 w 540"/>
                <a:gd name="T43" fmla="*/ 179 h 229"/>
                <a:gd name="T44" fmla="*/ 79 w 540"/>
                <a:gd name="T45" fmla="*/ 195 h 229"/>
                <a:gd name="T46" fmla="*/ 115 w 540"/>
                <a:gd name="T47" fmla="*/ 207 h 229"/>
                <a:gd name="T48" fmla="*/ 156 w 540"/>
                <a:gd name="T49" fmla="*/ 217 h 229"/>
                <a:gd name="T50" fmla="*/ 200 w 540"/>
                <a:gd name="T51" fmla="*/ 224 h 229"/>
                <a:gd name="T52" fmla="*/ 246 w 540"/>
                <a:gd name="T53" fmla="*/ 227 h 229"/>
                <a:gd name="T54" fmla="*/ 293 w 540"/>
                <a:gd name="T55" fmla="*/ 227 h 229"/>
                <a:gd name="T56" fmla="*/ 339 w 540"/>
                <a:gd name="T57" fmla="*/ 224 h 229"/>
                <a:gd name="T58" fmla="*/ 383 w 540"/>
                <a:gd name="T59" fmla="*/ 217 h 229"/>
                <a:gd name="T60" fmla="*/ 424 w 540"/>
                <a:gd name="T61" fmla="*/ 207 h 229"/>
                <a:gd name="T62" fmla="*/ 460 w 540"/>
                <a:gd name="T63" fmla="*/ 195 h 229"/>
                <a:gd name="T64" fmla="*/ 490 w 540"/>
                <a:gd name="T65" fmla="*/ 179 h 229"/>
                <a:gd name="T66" fmla="*/ 514 w 540"/>
                <a:gd name="T67" fmla="*/ 162 h 229"/>
                <a:gd name="T68" fmla="*/ 530 w 540"/>
                <a:gd name="T69" fmla="*/ 143 h 229"/>
                <a:gd name="T70" fmla="*/ 538 w 540"/>
                <a:gd name="T71" fmla="*/ 1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3"/>
                  </a:lnTo>
                  <a:lnTo>
                    <a:pt x="443" y="27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1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8" y="7"/>
                  </a:lnTo>
                  <a:lnTo>
                    <a:pt x="156" y="11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7"/>
                  </a:lnTo>
                  <a:lnTo>
                    <a:pt x="79" y="33"/>
                  </a:lnTo>
                  <a:lnTo>
                    <a:pt x="63" y="41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02C568-6ADF-445D-8FF4-EFAB03FF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3611563"/>
              <a:ext cx="857250" cy="363537"/>
            </a:xfrm>
            <a:custGeom>
              <a:avLst/>
              <a:gdLst>
                <a:gd name="T0" fmla="*/ 538 w 540"/>
                <a:gd name="T1" fmla="*/ 104 h 229"/>
                <a:gd name="T2" fmla="*/ 530 w 540"/>
                <a:gd name="T3" fmla="*/ 84 h 229"/>
                <a:gd name="T4" fmla="*/ 514 w 540"/>
                <a:gd name="T5" fmla="*/ 65 h 229"/>
                <a:gd name="T6" fmla="*/ 490 w 540"/>
                <a:gd name="T7" fmla="*/ 48 h 229"/>
                <a:gd name="T8" fmla="*/ 460 w 540"/>
                <a:gd name="T9" fmla="*/ 33 h 229"/>
                <a:gd name="T10" fmla="*/ 424 w 540"/>
                <a:gd name="T11" fmla="*/ 20 h 229"/>
                <a:gd name="T12" fmla="*/ 384 w 540"/>
                <a:gd name="T13" fmla="*/ 10 h 229"/>
                <a:gd name="T14" fmla="*/ 340 w 540"/>
                <a:gd name="T15" fmla="*/ 3 h 229"/>
                <a:gd name="T16" fmla="*/ 293 w 540"/>
                <a:gd name="T17" fmla="*/ 0 h 229"/>
                <a:gd name="T18" fmla="*/ 246 w 540"/>
                <a:gd name="T19" fmla="*/ 0 h 229"/>
                <a:gd name="T20" fmla="*/ 200 w 540"/>
                <a:gd name="T21" fmla="*/ 3 h 229"/>
                <a:gd name="T22" fmla="*/ 156 w 540"/>
                <a:gd name="T23" fmla="*/ 10 h 229"/>
                <a:gd name="T24" fmla="*/ 115 w 540"/>
                <a:gd name="T25" fmla="*/ 20 h 229"/>
                <a:gd name="T26" fmla="*/ 79 w 540"/>
                <a:gd name="T27" fmla="*/ 33 h 229"/>
                <a:gd name="T28" fmla="*/ 49 w 540"/>
                <a:gd name="T29" fmla="*/ 48 h 229"/>
                <a:gd name="T30" fmla="*/ 26 w 540"/>
                <a:gd name="T31" fmla="*/ 65 h 229"/>
                <a:gd name="T32" fmla="*/ 9 w 540"/>
                <a:gd name="T33" fmla="*/ 84 h 229"/>
                <a:gd name="T34" fmla="*/ 1 w 540"/>
                <a:gd name="T35" fmla="*/ 104 h 229"/>
                <a:gd name="T36" fmla="*/ 1 w 540"/>
                <a:gd name="T37" fmla="*/ 123 h 229"/>
                <a:gd name="T38" fmla="*/ 9 w 540"/>
                <a:gd name="T39" fmla="*/ 143 h 229"/>
                <a:gd name="T40" fmla="*/ 26 w 540"/>
                <a:gd name="T41" fmla="*/ 162 h 229"/>
                <a:gd name="T42" fmla="*/ 49 w 540"/>
                <a:gd name="T43" fmla="*/ 179 h 229"/>
                <a:gd name="T44" fmla="*/ 79 w 540"/>
                <a:gd name="T45" fmla="*/ 194 h 229"/>
                <a:gd name="T46" fmla="*/ 115 w 540"/>
                <a:gd name="T47" fmla="*/ 207 h 229"/>
                <a:gd name="T48" fmla="*/ 156 w 540"/>
                <a:gd name="T49" fmla="*/ 216 h 229"/>
                <a:gd name="T50" fmla="*/ 200 w 540"/>
                <a:gd name="T51" fmla="*/ 223 h 229"/>
                <a:gd name="T52" fmla="*/ 246 w 540"/>
                <a:gd name="T53" fmla="*/ 227 h 229"/>
                <a:gd name="T54" fmla="*/ 293 w 540"/>
                <a:gd name="T55" fmla="*/ 227 h 229"/>
                <a:gd name="T56" fmla="*/ 340 w 540"/>
                <a:gd name="T57" fmla="*/ 223 h 229"/>
                <a:gd name="T58" fmla="*/ 384 w 540"/>
                <a:gd name="T59" fmla="*/ 216 h 229"/>
                <a:gd name="T60" fmla="*/ 424 w 540"/>
                <a:gd name="T61" fmla="*/ 207 h 229"/>
                <a:gd name="T62" fmla="*/ 460 w 540"/>
                <a:gd name="T63" fmla="*/ 194 h 229"/>
                <a:gd name="T64" fmla="*/ 490 w 540"/>
                <a:gd name="T65" fmla="*/ 179 h 229"/>
                <a:gd name="T66" fmla="*/ 514 w 540"/>
                <a:gd name="T67" fmla="*/ 162 h 229"/>
                <a:gd name="T68" fmla="*/ 530 w 540"/>
                <a:gd name="T69" fmla="*/ 143 h 229"/>
                <a:gd name="T70" fmla="*/ 538 w 540"/>
                <a:gd name="T71" fmla="*/ 1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40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5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5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5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6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1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46C635D-F1F3-49A7-A80F-790E6E4EE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663" y="3611563"/>
              <a:ext cx="857250" cy="363537"/>
            </a:xfrm>
            <a:custGeom>
              <a:avLst/>
              <a:gdLst>
                <a:gd name="T0" fmla="*/ 1 w 540"/>
                <a:gd name="T1" fmla="*/ 124 h 229"/>
                <a:gd name="T2" fmla="*/ 9 w 540"/>
                <a:gd name="T3" fmla="*/ 143 h 229"/>
                <a:gd name="T4" fmla="*/ 26 w 540"/>
                <a:gd name="T5" fmla="*/ 162 h 229"/>
                <a:gd name="T6" fmla="*/ 49 w 540"/>
                <a:gd name="T7" fmla="*/ 179 h 229"/>
                <a:gd name="T8" fmla="*/ 79 w 540"/>
                <a:gd name="T9" fmla="*/ 194 h 229"/>
                <a:gd name="T10" fmla="*/ 115 w 540"/>
                <a:gd name="T11" fmla="*/ 207 h 229"/>
                <a:gd name="T12" fmla="*/ 156 w 540"/>
                <a:gd name="T13" fmla="*/ 216 h 229"/>
                <a:gd name="T14" fmla="*/ 200 w 540"/>
                <a:gd name="T15" fmla="*/ 223 h 229"/>
                <a:gd name="T16" fmla="*/ 246 w 540"/>
                <a:gd name="T17" fmla="*/ 227 h 229"/>
                <a:gd name="T18" fmla="*/ 293 w 540"/>
                <a:gd name="T19" fmla="*/ 227 h 229"/>
                <a:gd name="T20" fmla="*/ 340 w 540"/>
                <a:gd name="T21" fmla="*/ 223 h 229"/>
                <a:gd name="T22" fmla="*/ 384 w 540"/>
                <a:gd name="T23" fmla="*/ 216 h 229"/>
                <a:gd name="T24" fmla="*/ 424 w 540"/>
                <a:gd name="T25" fmla="*/ 206 h 229"/>
                <a:gd name="T26" fmla="*/ 460 w 540"/>
                <a:gd name="T27" fmla="*/ 194 h 229"/>
                <a:gd name="T28" fmla="*/ 490 w 540"/>
                <a:gd name="T29" fmla="*/ 178 h 229"/>
                <a:gd name="T30" fmla="*/ 513 w 540"/>
                <a:gd name="T31" fmla="*/ 162 h 229"/>
                <a:gd name="T32" fmla="*/ 530 w 540"/>
                <a:gd name="T33" fmla="*/ 143 h 229"/>
                <a:gd name="T34" fmla="*/ 538 w 540"/>
                <a:gd name="T35" fmla="*/ 123 h 229"/>
                <a:gd name="T36" fmla="*/ 538 w 540"/>
                <a:gd name="T37" fmla="*/ 104 h 229"/>
                <a:gd name="T38" fmla="*/ 530 w 540"/>
                <a:gd name="T39" fmla="*/ 84 h 229"/>
                <a:gd name="T40" fmla="*/ 513 w 540"/>
                <a:gd name="T41" fmla="*/ 65 h 229"/>
                <a:gd name="T42" fmla="*/ 490 w 540"/>
                <a:gd name="T43" fmla="*/ 48 h 229"/>
                <a:gd name="T44" fmla="*/ 460 w 540"/>
                <a:gd name="T45" fmla="*/ 33 h 229"/>
                <a:gd name="T46" fmla="*/ 424 w 540"/>
                <a:gd name="T47" fmla="*/ 20 h 229"/>
                <a:gd name="T48" fmla="*/ 384 w 540"/>
                <a:gd name="T49" fmla="*/ 10 h 229"/>
                <a:gd name="T50" fmla="*/ 339 w 540"/>
                <a:gd name="T51" fmla="*/ 3 h 229"/>
                <a:gd name="T52" fmla="*/ 293 w 540"/>
                <a:gd name="T53" fmla="*/ 0 h 229"/>
                <a:gd name="T54" fmla="*/ 246 w 540"/>
                <a:gd name="T55" fmla="*/ 0 h 229"/>
                <a:gd name="T56" fmla="*/ 200 w 540"/>
                <a:gd name="T57" fmla="*/ 3 h 229"/>
                <a:gd name="T58" fmla="*/ 156 w 540"/>
                <a:gd name="T59" fmla="*/ 10 h 229"/>
                <a:gd name="T60" fmla="*/ 115 w 540"/>
                <a:gd name="T61" fmla="*/ 20 h 229"/>
                <a:gd name="T62" fmla="*/ 79 w 540"/>
                <a:gd name="T63" fmla="*/ 33 h 229"/>
                <a:gd name="T64" fmla="*/ 49 w 540"/>
                <a:gd name="T65" fmla="*/ 48 h 229"/>
                <a:gd name="T66" fmla="*/ 26 w 540"/>
                <a:gd name="T67" fmla="*/ 66 h 229"/>
                <a:gd name="T68" fmla="*/ 9 w 540"/>
                <a:gd name="T69" fmla="*/ 84 h 229"/>
                <a:gd name="T70" fmla="*/ 1 w 540"/>
                <a:gd name="T71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0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6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8"/>
                  </a:lnTo>
                  <a:lnTo>
                    <a:pt x="503" y="170"/>
                  </a:lnTo>
                  <a:lnTo>
                    <a:pt x="513" y="162"/>
                  </a:lnTo>
                  <a:lnTo>
                    <a:pt x="522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3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52F03D58-F5F2-4EC8-9C76-514A387E2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195763"/>
              <a:ext cx="1206500" cy="369887"/>
            </a:xfrm>
            <a:custGeom>
              <a:avLst/>
              <a:gdLst>
                <a:gd name="T0" fmla="*/ 759 w 760"/>
                <a:gd name="T1" fmla="*/ 232 h 233"/>
                <a:gd name="T2" fmla="*/ 759 w 760"/>
                <a:gd name="T3" fmla="*/ 0 h 233"/>
                <a:gd name="T4" fmla="*/ 0 w 760"/>
                <a:gd name="T5" fmla="*/ 0 h 233"/>
                <a:gd name="T6" fmla="*/ 0 w 760"/>
                <a:gd name="T7" fmla="*/ 232 h 233"/>
                <a:gd name="T8" fmla="*/ 759 w 760"/>
                <a:gd name="T9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233">
                  <a:moveTo>
                    <a:pt x="759" y="232"/>
                  </a:moveTo>
                  <a:lnTo>
                    <a:pt x="759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759" y="2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28" name="Rectangle 53">
              <a:extLst>
                <a:ext uri="{FF2B5EF4-FFF2-40B4-BE49-F238E27FC236}">
                  <a16:creationId xmlns:a16="http://schemas.microsoft.com/office/drawing/2014/main" id="{CA1AB7D8-B21D-4730-A15F-33D932D34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352800"/>
              <a:ext cx="58349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129" name="Rectangle 54">
              <a:extLst>
                <a:ext uri="{FF2B5EF4-FFF2-40B4-BE49-F238E27FC236}">
                  <a16:creationId xmlns:a16="http://schemas.microsoft.com/office/drawing/2014/main" id="{08D98DF4-20B6-4A08-AD30-60E14C65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589338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 u="sng">
                  <a:solidFill>
                    <a:srgbClr val="000000"/>
                  </a:solidFill>
                  <a:latin typeface="+mj-lt"/>
                </a:rPr>
                <a:t>ssn</a:t>
              </a:r>
            </a:p>
          </p:txBody>
        </p:sp>
        <p:sp>
          <p:nvSpPr>
            <p:cNvPr id="130" name="Rectangle 55">
              <a:extLst>
                <a:ext uri="{FF2B5EF4-FFF2-40B4-BE49-F238E27FC236}">
                  <a16:creationId xmlns:a16="http://schemas.microsoft.com/office/drawing/2014/main" id="{456DBBE2-5D26-4AFD-9FE0-55FD4101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663" y="3598863"/>
              <a:ext cx="37189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lot</a:t>
              </a:r>
            </a:p>
          </p:txBody>
        </p:sp>
        <p:sp>
          <p:nvSpPr>
            <p:cNvPr id="131" name="Line 56">
              <a:extLst>
                <a:ext uri="{FF2B5EF4-FFF2-40B4-BE49-F238E27FC236}">
                  <a16:creationId xmlns:a16="http://schemas.microsoft.com/office/drawing/2014/main" id="{0F1716AE-A915-4F8C-A7BF-A966B9092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3990975"/>
              <a:ext cx="520700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2" name="Line 57">
              <a:extLst>
                <a:ext uri="{FF2B5EF4-FFF2-40B4-BE49-F238E27FC236}">
                  <a16:creationId xmlns:a16="http://schemas.microsoft.com/office/drawing/2014/main" id="{58E8BA90-DA6A-418E-A284-3FAA297AB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775" y="3732213"/>
              <a:ext cx="0" cy="460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3" name="Line 58">
              <a:extLst>
                <a:ext uri="{FF2B5EF4-FFF2-40B4-BE49-F238E27FC236}">
                  <a16:creationId xmlns:a16="http://schemas.microsoft.com/office/drawing/2014/main" id="{085C6CED-0AAE-45AB-BDE5-A5C09F8B0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0300" y="3990975"/>
              <a:ext cx="407988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8E439455-B6F4-4B26-B2CD-7979DCFC2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038" y="4564063"/>
              <a:ext cx="0" cy="152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CD54F1FE-3D24-4086-B128-1DCE76276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6113" y="4937125"/>
              <a:ext cx="4810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6" name="Freeform 61">
              <a:extLst>
                <a:ext uri="{FF2B5EF4-FFF2-40B4-BE49-F238E27FC236}">
                  <a16:creationId xmlns:a16="http://schemas.microsoft.com/office/drawing/2014/main" id="{078A651B-366F-49BA-8FD9-0E9055BBC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5715000"/>
              <a:ext cx="1025525" cy="363538"/>
            </a:xfrm>
            <a:custGeom>
              <a:avLst/>
              <a:gdLst>
                <a:gd name="T0" fmla="*/ 1 w 646"/>
                <a:gd name="T1" fmla="*/ 124 h 229"/>
                <a:gd name="T2" fmla="*/ 11 w 646"/>
                <a:gd name="T3" fmla="*/ 143 h 229"/>
                <a:gd name="T4" fmla="*/ 29 w 646"/>
                <a:gd name="T5" fmla="*/ 162 h 229"/>
                <a:gd name="T6" fmla="*/ 58 w 646"/>
                <a:gd name="T7" fmla="*/ 179 h 229"/>
                <a:gd name="T8" fmla="*/ 94 w 646"/>
                <a:gd name="T9" fmla="*/ 194 h 229"/>
                <a:gd name="T10" fmla="*/ 137 w 646"/>
                <a:gd name="T11" fmla="*/ 207 h 229"/>
                <a:gd name="T12" fmla="*/ 186 w 646"/>
                <a:gd name="T13" fmla="*/ 217 h 229"/>
                <a:gd name="T14" fmla="*/ 239 w 646"/>
                <a:gd name="T15" fmla="*/ 223 h 229"/>
                <a:gd name="T16" fmla="*/ 294 w 646"/>
                <a:gd name="T17" fmla="*/ 227 h 229"/>
                <a:gd name="T18" fmla="*/ 350 w 646"/>
                <a:gd name="T19" fmla="*/ 227 h 229"/>
                <a:gd name="T20" fmla="*/ 405 w 646"/>
                <a:gd name="T21" fmla="*/ 223 h 229"/>
                <a:gd name="T22" fmla="*/ 458 w 646"/>
                <a:gd name="T23" fmla="*/ 217 h 229"/>
                <a:gd name="T24" fmla="*/ 507 w 646"/>
                <a:gd name="T25" fmla="*/ 207 h 229"/>
                <a:gd name="T26" fmla="*/ 550 w 646"/>
                <a:gd name="T27" fmla="*/ 194 h 229"/>
                <a:gd name="T28" fmla="*/ 586 w 646"/>
                <a:gd name="T29" fmla="*/ 179 h 229"/>
                <a:gd name="T30" fmla="*/ 615 w 646"/>
                <a:gd name="T31" fmla="*/ 162 h 229"/>
                <a:gd name="T32" fmla="*/ 634 w 646"/>
                <a:gd name="T33" fmla="*/ 143 h 229"/>
                <a:gd name="T34" fmla="*/ 643 w 646"/>
                <a:gd name="T35" fmla="*/ 123 h 229"/>
                <a:gd name="T36" fmla="*/ 643 w 646"/>
                <a:gd name="T37" fmla="*/ 104 h 229"/>
                <a:gd name="T38" fmla="*/ 634 w 646"/>
                <a:gd name="T39" fmla="*/ 84 h 229"/>
                <a:gd name="T40" fmla="*/ 615 w 646"/>
                <a:gd name="T41" fmla="*/ 65 h 229"/>
                <a:gd name="T42" fmla="*/ 586 w 646"/>
                <a:gd name="T43" fmla="*/ 48 h 229"/>
                <a:gd name="T44" fmla="*/ 550 w 646"/>
                <a:gd name="T45" fmla="*/ 33 h 229"/>
                <a:gd name="T46" fmla="*/ 507 w 646"/>
                <a:gd name="T47" fmla="*/ 20 h 229"/>
                <a:gd name="T48" fmla="*/ 458 w 646"/>
                <a:gd name="T49" fmla="*/ 10 h 229"/>
                <a:gd name="T50" fmla="*/ 405 w 646"/>
                <a:gd name="T51" fmla="*/ 3 h 229"/>
                <a:gd name="T52" fmla="*/ 350 w 646"/>
                <a:gd name="T53" fmla="*/ 0 h 229"/>
                <a:gd name="T54" fmla="*/ 294 w 646"/>
                <a:gd name="T55" fmla="*/ 0 h 229"/>
                <a:gd name="T56" fmla="*/ 239 w 646"/>
                <a:gd name="T57" fmla="*/ 3 h 229"/>
                <a:gd name="T58" fmla="*/ 185 w 646"/>
                <a:gd name="T59" fmla="*/ 10 h 229"/>
                <a:gd name="T60" fmla="*/ 137 w 646"/>
                <a:gd name="T61" fmla="*/ 20 h 229"/>
                <a:gd name="T62" fmla="*/ 94 w 646"/>
                <a:gd name="T63" fmla="*/ 33 h 229"/>
                <a:gd name="T64" fmla="*/ 58 w 646"/>
                <a:gd name="T65" fmla="*/ 48 h 229"/>
                <a:gd name="T66" fmla="*/ 29 w 646"/>
                <a:gd name="T67" fmla="*/ 66 h 229"/>
                <a:gd name="T68" fmla="*/ 11 w 646"/>
                <a:gd name="T69" fmla="*/ 84 h 229"/>
                <a:gd name="T70" fmla="*/ 1 w 646"/>
                <a:gd name="T71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6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1" y="143"/>
                  </a:lnTo>
                  <a:lnTo>
                    <a:pt x="19" y="153"/>
                  </a:lnTo>
                  <a:lnTo>
                    <a:pt x="29" y="162"/>
                  </a:lnTo>
                  <a:lnTo>
                    <a:pt x="43" y="171"/>
                  </a:lnTo>
                  <a:lnTo>
                    <a:pt x="58" y="179"/>
                  </a:lnTo>
                  <a:lnTo>
                    <a:pt x="75" y="187"/>
                  </a:lnTo>
                  <a:lnTo>
                    <a:pt x="94" y="194"/>
                  </a:lnTo>
                  <a:lnTo>
                    <a:pt x="116" y="201"/>
                  </a:lnTo>
                  <a:lnTo>
                    <a:pt x="137" y="207"/>
                  </a:lnTo>
                  <a:lnTo>
                    <a:pt x="161" y="212"/>
                  </a:lnTo>
                  <a:lnTo>
                    <a:pt x="186" y="217"/>
                  </a:lnTo>
                  <a:lnTo>
                    <a:pt x="213" y="221"/>
                  </a:lnTo>
                  <a:lnTo>
                    <a:pt x="239" y="223"/>
                  </a:lnTo>
                  <a:lnTo>
                    <a:pt x="266" y="226"/>
                  </a:lnTo>
                  <a:lnTo>
                    <a:pt x="294" y="227"/>
                  </a:lnTo>
                  <a:lnTo>
                    <a:pt x="321" y="228"/>
                  </a:lnTo>
                  <a:lnTo>
                    <a:pt x="350" y="227"/>
                  </a:lnTo>
                  <a:lnTo>
                    <a:pt x="379" y="226"/>
                  </a:lnTo>
                  <a:lnTo>
                    <a:pt x="405" y="223"/>
                  </a:lnTo>
                  <a:lnTo>
                    <a:pt x="433" y="221"/>
                  </a:lnTo>
                  <a:lnTo>
                    <a:pt x="458" y="217"/>
                  </a:lnTo>
                  <a:lnTo>
                    <a:pt x="483" y="212"/>
                  </a:lnTo>
                  <a:lnTo>
                    <a:pt x="507" y="207"/>
                  </a:lnTo>
                  <a:lnTo>
                    <a:pt x="530" y="201"/>
                  </a:lnTo>
                  <a:lnTo>
                    <a:pt x="550" y="194"/>
                  </a:lnTo>
                  <a:lnTo>
                    <a:pt x="569" y="186"/>
                  </a:lnTo>
                  <a:lnTo>
                    <a:pt x="586" y="179"/>
                  </a:lnTo>
                  <a:lnTo>
                    <a:pt x="601" y="171"/>
                  </a:lnTo>
                  <a:lnTo>
                    <a:pt x="615" y="162"/>
                  </a:lnTo>
                  <a:lnTo>
                    <a:pt x="625" y="152"/>
                  </a:lnTo>
                  <a:lnTo>
                    <a:pt x="634" y="143"/>
                  </a:lnTo>
                  <a:lnTo>
                    <a:pt x="640" y="133"/>
                  </a:lnTo>
                  <a:lnTo>
                    <a:pt x="643" y="123"/>
                  </a:lnTo>
                  <a:lnTo>
                    <a:pt x="645" y="114"/>
                  </a:lnTo>
                  <a:lnTo>
                    <a:pt x="643" y="104"/>
                  </a:lnTo>
                  <a:lnTo>
                    <a:pt x="640" y="94"/>
                  </a:lnTo>
                  <a:lnTo>
                    <a:pt x="634" y="84"/>
                  </a:lnTo>
                  <a:lnTo>
                    <a:pt x="625" y="75"/>
                  </a:lnTo>
                  <a:lnTo>
                    <a:pt x="615" y="65"/>
                  </a:lnTo>
                  <a:lnTo>
                    <a:pt x="601" y="57"/>
                  </a:lnTo>
                  <a:lnTo>
                    <a:pt x="586" y="48"/>
                  </a:lnTo>
                  <a:lnTo>
                    <a:pt x="569" y="40"/>
                  </a:lnTo>
                  <a:lnTo>
                    <a:pt x="550" y="33"/>
                  </a:lnTo>
                  <a:lnTo>
                    <a:pt x="530" y="26"/>
                  </a:lnTo>
                  <a:lnTo>
                    <a:pt x="507" y="20"/>
                  </a:lnTo>
                  <a:lnTo>
                    <a:pt x="483" y="15"/>
                  </a:lnTo>
                  <a:lnTo>
                    <a:pt x="458" y="10"/>
                  </a:lnTo>
                  <a:lnTo>
                    <a:pt x="433" y="7"/>
                  </a:lnTo>
                  <a:lnTo>
                    <a:pt x="405" y="3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6" y="1"/>
                  </a:lnTo>
                  <a:lnTo>
                    <a:pt x="239" y="3"/>
                  </a:lnTo>
                  <a:lnTo>
                    <a:pt x="211" y="7"/>
                  </a:lnTo>
                  <a:lnTo>
                    <a:pt x="185" y="10"/>
                  </a:lnTo>
                  <a:lnTo>
                    <a:pt x="161" y="15"/>
                  </a:lnTo>
                  <a:lnTo>
                    <a:pt x="137" y="20"/>
                  </a:lnTo>
                  <a:lnTo>
                    <a:pt x="116" y="27"/>
                  </a:lnTo>
                  <a:lnTo>
                    <a:pt x="94" y="33"/>
                  </a:lnTo>
                  <a:lnTo>
                    <a:pt x="75" y="40"/>
                  </a:lnTo>
                  <a:lnTo>
                    <a:pt x="58" y="48"/>
                  </a:lnTo>
                  <a:lnTo>
                    <a:pt x="43" y="57"/>
                  </a:lnTo>
                  <a:lnTo>
                    <a:pt x="29" y="66"/>
                  </a:lnTo>
                  <a:lnTo>
                    <a:pt x="19" y="75"/>
                  </a:lnTo>
                  <a:lnTo>
                    <a:pt x="11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7" name="Freeform 62">
              <a:extLst>
                <a:ext uri="{FF2B5EF4-FFF2-40B4-BE49-F238E27FC236}">
                  <a16:creationId xmlns:a16="http://schemas.microsoft.com/office/drawing/2014/main" id="{66B71067-2D5C-4176-9AB1-C60FF0834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62400"/>
              <a:ext cx="857250" cy="363538"/>
            </a:xfrm>
            <a:custGeom>
              <a:avLst/>
              <a:gdLst>
                <a:gd name="T0" fmla="*/ 1 w 540"/>
                <a:gd name="T1" fmla="*/ 124 h 229"/>
                <a:gd name="T2" fmla="*/ 10 w 540"/>
                <a:gd name="T3" fmla="*/ 143 h 229"/>
                <a:gd name="T4" fmla="*/ 25 w 540"/>
                <a:gd name="T5" fmla="*/ 162 h 229"/>
                <a:gd name="T6" fmla="*/ 49 w 540"/>
                <a:gd name="T7" fmla="*/ 179 h 229"/>
                <a:gd name="T8" fmla="*/ 79 w 540"/>
                <a:gd name="T9" fmla="*/ 194 h 229"/>
                <a:gd name="T10" fmla="*/ 115 w 540"/>
                <a:gd name="T11" fmla="*/ 207 h 229"/>
                <a:gd name="T12" fmla="*/ 156 w 540"/>
                <a:gd name="T13" fmla="*/ 217 h 229"/>
                <a:gd name="T14" fmla="*/ 200 w 540"/>
                <a:gd name="T15" fmla="*/ 223 h 229"/>
                <a:gd name="T16" fmla="*/ 246 w 540"/>
                <a:gd name="T17" fmla="*/ 227 h 229"/>
                <a:gd name="T18" fmla="*/ 293 w 540"/>
                <a:gd name="T19" fmla="*/ 227 h 229"/>
                <a:gd name="T20" fmla="*/ 339 w 540"/>
                <a:gd name="T21" fmla="*/ 223 h 229"/>
                <a:gd name="T22" fmla="*/ 383 w 540"/>
                <a:gd name="T23" fmla="*/ 217 h 229"/>
                <a:gd name="T24" fmla="*/ 424 w 540"/>
                <a:gd name="T25" fmla="*/ 207 h 229"/>
                <a:gd name="T26" fmla="*/ 460 w 540"/>
                <a:gd name="T27" fmla="*/ 194 h 229"/>
                <a:gd name="T28" fmla="*/ 490 w 540"/>
                <a:gd name="T29" fmla="*/ 179 h 229"/>
                <a:gd name="T30" fmla="*/ 514 w 540"/>
                <a:gd name="T31" fmla="*/ 162 h 229"/>
                <a:gd name="T32" fmla="*/ 530 w 540"/>
                <a:gd name="T33" fmla="*/ 143 h 229"/>
                <a:gd name="T34" fmla="*/ 538 w 540"/>
                <a:gd name="T35" fmla="*/ 123 h 229"/>
                <a:gd name="T36" fmla="*/ 538 w 540"/>
                <a:gd name="T37" fmla="*/ 104 h 229"/>
                <a:gd name="T38" fmla="*/ 530 w 540"/>
                <a:gd name="T39" fmla="*/ 84 h 229"/>
                <a:gd name="T40" fmla="*/ 514 w 540"/>
                <a:gd name="T41" fmla="*/ 65 h 229"/>
                <a:gd name="T42" fmla="*/ 490 w 540"/>
                <a:gd name="T43" fmla="*/ 48 h 229"/>
                <a:gd name="T44" fmla="*/ 460 w 540"/>
                <a:gd name="T45" fmla="*/ 33 h 229"/>
                <a:gd name="T46" fmla="*/ 424 w 540"/>
                <a:gd name="T47" fmla="*/ 20 h 229"/>
                <a:gd name="T48" fmla="*/ 383 w 540"/>
                <a:gd name="T49" fmla="*/ 10 h 229"/>
                <a:gd name="T50" fmla="*/ 339 w 540"/>
                <a:gd name="T51" fmla="*/ 3 h 229"/>
                <a:gd name="T52" fmla="*/ 293 w 540"/>
                <a:gd name="T53" fmla="*/ 0 h 229"/>
                <a:gd name="T54" fmla="*/ 246 w 540"/>
                <a:gd name="T55" fmla="*/ 0 h 229"/>
                <a:gd name="T56" fmla="*/ 200 w 540"/>
                <a:gd name="T57" fmla="*/ 3 h 229"/>
                <a:gd name="T58" fmla="*/ 155 w 540"/>
                <a:gd name="T59" fmla="*/ 10 h 229"/>
                <a:gd name="T60" fmla="*/ 115 w 540"/>
                <a:gd name="T61" fmla="*/ 20 h 229"/>
                <a:gd name="T62" fmla="*/ 79 w 540"/>
                <a:gd name="T63" fmla="*/ 33 h 229"/>
                <a:gd name="T64" fmla="*/ 49 w 540"/>
                <a:gd name="T65" fmla="*/ 48 h 229"/>
                <a:gd name="T66" fmla="*/ 25 w 540"/>
                <a:gd name="T67" fmla="*/ 66 h 229"/>
                <a:gd name="T68" fmla="*/ 10 w 540"/>
                <a:gd name="T69" fmla="*/ 84 h 229"/>
                <a:gd name="T70" fmla="*/ 1 w 540"/>
                <a:gd name="T71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3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7" y="226"/>
                  </a:lnTo>
                  <a:lnTo>
                    <a:pt x="339" y="223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2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5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7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10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38" name="Rectangle 63">
              <a:extLst>
                <a:ext uri="{FF2B5EF4-FFF2-40B4-BE49-F238E27FC236}">
                  <a16:creationId xmlns:a16="http://schemas.microsoft.com/office/drawing/2014/main" id="{6130FA5F-E911-46A2-B83E-91698CC2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62400"/>
              <a:ext cx="57548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since</a:t>
              </a:r>
            </a:p>
          </p:txBody>
        </p:sp>
        <p:sp>
          <p:nvSpPr>
            <p:cNvPr id="139" name="Freeform 64">
              <a:extLst>
                <a:ext uri="{FF2B5EF4-FFF2-40B4-BE49-F238E27FC236}">
                  <a16:creationId xmlns:a16="http://schemas.microsoft.com/office/drawing/2014/main" id="{991FE58C-969D-48DC-A2EE-77C7065D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213" y="5656263"/>
              <a:ext cx="1241425" cy="409575"/>
            </a:xfrm>
            <a:custGeom>
              <a:avLst/>
              <a:gdLst>
                <a:gd name="T0" fmla="*/ 781 w 782"/>
                <a:gd name="T1" fmla="*/ 257 h 258"/>
                <a:gd name="T2" fmla="*/ 781 w 782"/>
                <a:gd name="T3" fmla="*/ 0 h 258"/>
                <a:gd name="T4" fmla="*/ 0 w 782"/>
                <a:gd name="T5" fmla="*/ 0 h 258"/>
                <a:gd name="T6" fmla="*/ 0 w 782"/>
                <a:gd name="T7" fmla="*/ 257 h 258"/>
                <a:gd name="T8" fmla="*/ 781 w 782"/>
                <a:gd name="T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258">
                  <a:moveTo>
                    <a:pt x="781" y="257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781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0" name="Rectangle 65">
              <a:extLst>
                <a:ext uri="{FF2B5EF4-FFF2-40B4-BE49-F238E27FC236}">
                  <a16:creationId xmlns:a16="http://schemas.microsoft.com/office/drawing/2014/main" id="{F76EAE26-6573-471D-AD15-275CFAE9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715000"/>
              <a:ext cx="89928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Managers</a:t>
              </a:r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0892618-6BEB-4B12-A3DD-BF441D9D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715000"/>
              <a:ext cx="79188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dbudget</a:t>
              </a:r>
            </a:p>
          </p:txBody>
        </p:sp>
        <p:sp>
          <p:nvSpPr>
            <p:cNvPr id="142" name="Line 67">
              <a:extLst>
                <a:ext uri="{FF2B5EF4-FFF2-40B4-BE49-F238E27FC236}">
                  <a16:creationId xmlns:a16="http://schemas.microsoft.com/office/drawing/2014/main" id="{2130B5B2-F836-4469-A258-C598FDE1D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0938" y="4343400"/>
              <a:ext cx="17462" cy="304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A3FB05FF-DFFC-458B-9A21-256A89C92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867400"/>
              <a:ext cx="2286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A7698A7F-6AE2-4D9E-8CAC-91F6897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8988" y="4562475"/>
              <a:ext cx="458787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5" name="Line 70">
              <a:extLst>
                <a:ext uri="{FF2B5EF4-FFF2-40B4-BE49-F238E27FC236}">
                  <a16:creationId xmlns:a16="http://schemas.microsoft.com/office/drawing/2014/main" id="{C91E1D09-2024-4E59-A4DA-1475E38D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303713"/>
              <a:ext cx="0" cy="4445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6" name="Line 71">
              <a:extLst>
                <a:ext uri="{FF2B5EF4-FFF2-40B4-BE49-F238E27FC236}">
                  <a16:creationId xmlns:a16="http://schemas.microsoft.com/office/drawing/2014/main" id="{407547C8-2E2C-4223-9F0F-50E0F3FD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9775" y="4578350"/>
              <a:ext cx="349250" cy="2000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7" name="Line 72">
              <a:extLst>
                <a:ext uri="{FF2B5EF4-FFF2-40B4-BE49-F238E27FC236}">
                  <a16:creationId xmlns:a16="http://schemas.microsoft.com/office/drawing/2014/main" id="{A6CC7429-4A50-4633-86AD-0329ED834D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5257800"/>
              <a:ext cx="11430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8" name="AutoShape 73">
              <a:extLst>
                <a:ext uri="{FF2B5EF4-FFF2-40B4-BE49-F238E27FC236}">
                  <a16:creationId xmlns:a16="http://schemas.microsoft.com/office/drawing/2014/main" id="{D991B712-5663-472D-8C38-BE400832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650" y="4714875"/>
              <a:ext cx="612775" cy="536575"/>
            </a:xfrm>
            <a:prstGeom prst="triangle">
              <a:avLst>
                <a:gd name="adj" fmla="val 49981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149" name="Rectangle 74">
              <a:extLst>
                <a:ext uri="{FF2B5EF4-FFF2-40B4-BE49-F238E27FC236}">
                  <a16:creationId xmlns:a16="http://schemas.microsoft.com/office/drawing/2014/main" id="{0F574AE1-1DA9-4445-9AE5-9989CD57B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563" y="4757738"/>
              <a:ext cx="186013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200">
                <a:latin typeface="+mj-lt"/>
              </a:endParaRPr>
            </a:p>
          </p:txBody>
        </p:sp>
        <p:sp>
          <p:nvSpPr>
            <p:cNvPr id="150" name="Rectangle 75">
              <a:extLst>
                <a:ext uri="{FF2B5EF4-FFF2-40B4-BE49-F238E27FC236}">
                  <a16:creationId xmlns:a16="http://schemas.microsoft.com/office/drawing/2014/main" id="{0C16995F-766F-49B0-9C74-F20497908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00" y="4948238"/>
              <a:ext cx="43922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chemeClr val="accent2"/>
                  </a:solidFill>
                  <a:latin typeface="+mj-lt"/>
                </a:rPr>
                <a:t>ISA</a:t>
              </a:r>
            </a:p>
          </p:txBody>
        </p:sp>
        <p:sp>
          <p:nvSpPr>
            <p:cNvPr id="151" name="Line 76">
              <a:extLst>
                <a:ext uri="{FF2B5EF4-FFF2-40B4-BE49-F238E27FC236}">
                  <a16:creationId xmlns:a16="http://schemas.microsoft.com/office/drawing/2014/main" id="{204701CD-5C15-453F-900F-D79C9D7D9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57800"/>
              <a:ext cx="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3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73" y="141448"/>
            <a:ext cx="9144000" cy="576064"/>
          </a:xfrm>
        </p:spPr>
        <p:txBody>
          <a:bodyPr/>
          <a:lstStyle/>
          <a:p>
            <a:pPr algn="l"/>
            <a:r>
              <a:rPr lang="en-US" altLang="en-US" sz="3200" dirty="0"/>
              <a:t>Binary vs. Ternary Relationships</a:t>
            </a:r>
            <a:endParaRPr lang="ko-KR" altLang="en-US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6712C-FB42-442D-BA6A-D30F667DE908}"/>
              </a:ext>
            </a:extLst>
          </p:cNvPr>
          <p:cNvSpPr/>
          <p:nvPr/>
        </p:nvSpPr>
        <p:spPr>
          <a:xfrm>
            <a:off x="5016639" y="1833888"/>
            <a:ext cx="3873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If each policy is owned by just 1        employee, and each dependent </a:t>
            </a:r>
            <a:r>
              <a:rPr lang="en-US" altLang="en-US" sz="1600" dirty="0" err="1"/>
              <a:t>istied</a:t>
            </a:r>
            <a:r>
              <a:rPr lang="en-US" altLang="en-US" sz="1600" dirty="0"/>
              <a:t> to the covering policy, first diagram is inaccurate.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What are the additional constraints  in the 2nd diagram?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72B2E06-4239-4E53-85D7-6C911C159D4B}"/>
              </a:ext>
            </a:extLst>
          </p:cNvPr>
          <p:cNvGrpSpPr/>
          <p:nvPr/>
        </p:nvGrpSpPr>
        <p:grpSpPr>
          <a:xfrm>
            <a:off x="101302" y="717512"/>
            <a:ext cx="4778177" cy="4158494"/>
            <a:chOff x="2714625" y="1219199"/>
            <a:chExt cx="6303963" cy="5486401"/>
          </a:xfrm>
        </p:grpSpPr>
        <p:sp>
          <p:nvSpPr>
            <p:cNvPr id="216" name="Rectangle 3">
              <a:extLst>
                <a:ext uri="{FF2B5EF4-FFF2-40B4-BE49-F238E27FC236}">
                  <a16:creationId xmlns:a16="http://schemas.microsoft.com/office/drawing/2014/main" id="{CBF52440-2BD0-455A-8F3F-7D54B617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7F256BA8-80A0-4484-8950-2E6D7D0CD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1447800"/>
              <a:ext cx="865188" cy="314325"/>
            </a:xfrm>
            <a:custGeom>
              <a:avLst/>
              <a:gdLst>
                <a:gd name="T0" fmla="*/ 544 w 545"/>
                <a:gd name="T1" fmla="*/ 91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30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30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1 h 198"/>
                <a:gd name="T36" fmla="*/ 1 w 545"/>
                <a:gd name="T37" fmla="*/ 108 h 198"/>
                <a:gd name="T38" fmla="*/ 9 w 545"/>
                <a:gd name="T39" fmla="*/ 124 h 198"/>
                <a:gd name="T40" fmla="*/ 25 w 545"/>
                <a:gd name="T41" fmla="*/ 141 h 198"/>
                <a:gd name="T42" fmla="*/ 49 w 545"/>
                <a:gd name="T43" fmla="*/ 155 h 198"/>
                <a:gd name="T44" fmla="*/ 79 w 545"/>
                <a:gd name="T45" fmla="*/ 169 h 198"/>
                <a:gd name="T46" fmla="*/ 116 w 545"/>
                <a:gd name="T47" fmla="*/ 180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80 h 198"/>
                <a:gd name="T62" fmla="*/ 465 w 545"/>
                <a:gd name="T63" fmla="*/ 169 h 198"/>
                <a:gd name="T64" fmla="*/ 495 w 545"/>
                <a:gd name="T65" fmla="*/ 155 h 198"/>
                <a:gd name="T66" fmla="*/ 519 w 545"/>
                <a:gd name="T67" fmla="*/ 141 h 198"/>
                <a:gd name="T68" fmla="*/ 535 w 545"/>
                <a:gd name="T69" fmla="*/ 124 h 198"/>
                <a:gd name="T70" fmla="*/ 544 w 545"/>
                <a:gd name="T71" fmla="*/ 10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4" y="91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1" y="36"/>
                  </a:lnTo>
                  <a:lnTo>
                    <a:pt x="465" y="30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79" y="30"/>
                  </a:lnTo>
                  <a:lnTo>
                    <a:pt x="63" y="36"/>
                  </a:lnTo>
                  <a:lnTo>
                    <a:pt x="49" y="42"/>
                  </a:lnTo>
                  <a:lnTo>
                    <a:pt x="37" y="50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9"/>
                  </a:lnTo>
                  <a:lnTo>
                    <a:pt x="97" y="175"/>
                  </a:lnTo>
                  <a:lnTo>
                    <a:pt x="116" y="180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80"/>
                  </a:lnTo>
                  <a:lnTo>
                    <a:pt x="447" y="175"/>
                  </a:lnTo>
                  <a:lnTo>
                    <a:pt x="465" y="169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1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8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EB09E770-8D2C-4333-8F41-E799864E0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338" y="1457325"/>
              <a:ext cx="865187" cy="314325"/>
            </a:xfrm>
            <a:custGeom>
              <a:avLst/>
              <a:gdLst>
                <a:gd name="T0" fmla="*/ 1 w 545"/>
                <a:gd name="T1" fmla="*/ 107 h 198"/>
                <a:gd name="T2" fmla="*/ 9 w 545"/>
                <a:gd name="T3" fmla="*/ 124 h 198"/>
                <a:gd name="T4" fmla="*/ 26 w 545"/>
                <a:gd name="T5" fmla="*/ 140 h 198"/>
                <a:gd name="T6" fmla="*/ 49 w 545"/>
                <a:gd name="T7" fmla="*/ 155 h 198"/>
                <a:gd name="T8" fmla="*/ 80 w 545"/>
                <a:gd name="T9" fmla="*/ 169 h 198"/>
                <a:gd name="T10" fmla="*/ 116 w 545"/>
                <a:gd name="T11" fmla="*/ 179 h 198"/>
                <a:gd name="T12" fmla="*/ 157 w 545"/>
                <a:gd name="T13" fmla="*/ 188 h 198"/>
                <a:gd name="T14" fmla="*/ 202 w 545"/>
                <a:gd name="T15" fmla="*/ 194 h 198"/>
                <a:gd name="T16" fmla="*/ 248 w 545"/>
                <a:gd name="T17" fmla="*/ 197 h 198"/>
                <a:gd name="T18" fmla="*/ 296 w 545"/>
                <a:gd name="T19" fmla="*/ 197 h 198"/>
                <a:gd name="T20" fmla="*/ 343 w 545"/>
                <a:gd name="T21" fmla="*/ 194 h 198"/>
                <a:gd name="T22" fmla="*/ 387 w 545"/>
                <a:gd name="T23" fmla="*/ 188 h 198"/>
                <a:gd name="T24" fmla="*/ 429 w 545"/>
                <a:gd name="T25" fmla="*/ 179 h 198"/>
                <a:gd name="T26" fmla="*/ 464 w 545"/>
                <a:gd name="T27" fmla="*/ 169 h 198"/>
                <a:gd name="T28" fmla="*/ 495 w 545"/>
                <a:gd name="T29" fmla="*/ 155 h 198"/>
                <a:gd name="T30" fmla="*/ 519 w 545"/>
                <a:gd name="T31" fmla="*/ 140 h 198"/>
                <a:gd name="T32" fmla="*/ 535 w 545"/>
                <a:gd name="T33" fmla="*/ 124 h 198"/>
                <a:gd name="T34" fmla="*/ 543 w 545"/>
                <a:gd name="T35" fmla="*/ 107 h 198"/>
                <a:gd name="T36" fmla="*/ 543 w 545"/>
                <a:gd name="T37" fmla="*/ 90 h 198"/>
                <a:gd name="T38" fmla="*/ 535 w 545"/>
                <a:gd name="T39" fmla="*/ 73 h 198"/>
                <a:gd name="T40" fmla="*/ 519 w 545"/>
                <a:gd name="T41" fmla="*/ 57 h 198"/>
                <a:gd name="T42" fmla="*/ 495 w 545"/>
                <a:gd name="T43" fmla="*/ 42 h 198"/>
                <a:gd name="T44" fmla="*/ 464 w 545"/>
                <a:gd name="T45" fmla="*/ 29 h 198"/>
                <a:gd name="T46" fmla="*/ 428 w 545"/>
                <a:gd name="T47" fmla="*/ 18 h 198"/>
                <a:gd name="T48" fmla="*/ 387 w 545"/>
                <a:gd name="T49" fmla="*/ 9 h 198"/>
                <a:gd name="T50" fmla="*/ 342 w 545"/>
                <a:gd name="T51" fmla="*/ 3 h 198"/>
                <a:gd name="T52" fmla="*/ 296 w 545"/>
                <a:gd name="T53" fmla="*/ 1 h 198"/>
                <a:gd name="T54" fmla="*/ 248 w 545"/>
                <a:gd name="T55" fmla="*/ 1 h 198"/>
                <a:gd name="T56" fmla="*/ 202 w 545"/>
                <a:gd name="T57" fmla="*/ 4 h 198"/>
                <a:gd name="T58" fmla="*/ 157 w 545"/>
                <a:gd name="T59" fmla="*/ 9 h 198"/>
                <a:gd name="T60" fmla="*/ 116 w 545"/>
                <a:gd name="T61" fmla="*/ 18 h 198"/>
                <a:gd name="T62" fmla="*/ 80 w 545"/>
                <a:gd name="T63" fmla="*/ 29 h 198"/>
                <a:gd name="T64" fmla="*/ 49 w 545"/>
                <a:gd name="T65" fmla="*/ 42 h 198"/>
                <a:gd name="T66" fmla="*/ 26 w 545"/>
                <a:gd name="T67" fmla="*/ 57 h 198"/>
                <a:gd name="T68" fmla="*/ 9 w 545"/>
                <a:gd name="T69" fmla="*/ 73 h 198"/>
                <a:gd name="T70" fmla="*/ 1 w 545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6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9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9" y="179"/>
                  </a:lnTo>
                  <a:lnTo>
                    <a:pt x="447" y="174"/>
                  </a:lnTo>
                  <a:lnTo>
                    <a:pt x="464" y="169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2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50"/>
                  </a:lnTo>
                  <a:lnTo>
                    <a:pt x="26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5150801F-6316-4E3A-B686-2FADFFEED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1752600"/>
              <a:ext cx="1068388" cy="687388"/>
            </a:xfrm>
            <a:custGeom>
              <a:avLst/>
              <a:gdLst>
                <a:gd name="T0" fmla="*/ 0 w 673"/>
                <a:gd name="T1" fmla="*/ 217 h 433"/>
                <a:gd name="T2" fmla="*/ 331 w 673"/>
                <a:gd name="T3" fmla="*/ 0 h 433"/>
                <a:gd name="T4" fmla="*/ 672 w 673"/>
                <a:gd name="T5" fmla="*/ 224 h 433"/>
                <a:gd name="T6" fmla="*/ 331 w 673"/>
                <a:gd name="T7" fmla="*/ 432 h 433"/>
                <a:gd name="T8" fmla="*/ 0 w 673"/>
                <a:gd name="T9" fmla="*/ 217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433">
                  <a:moveTo>
                    <a:pt x="0" y="217"/>
                  </a:moveTo>
                  <a:lnTo>
                    <a:pt x="331" y="0"/>
                  </a:lnTo>
                  <a:lnTo>
                    <a:pt x="672" y="224"/>
                  </a:lnTo>
                  <a:lnTo>
                    <a:pt x="331" y="432"/>
                  </a:lnTo>
                  <a:lnTo>
                    <a:pt x="0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5275D7DD-5D2E-4DA2-851E-939018C3E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1981200"/>
              <a:ext cx="1339850" cy="293688"/>
            </a:xfrm>
            <a:custGeom>
              <a:avLst/>
              <a:gdLst>
                <a:gd name="T0" fmla="*/ 843 w 844"/>
                <a:gd name="T1" fmla="*/ 184 h 185"/>
                <a:gd name="T2" fmla="*/ 843 w 844"/>
                <a:gd name="T3" fmla="*/ 0 h 185"/>
                <a:gd name="T4" fmla="*/ 0 w 844"/>
                <a:gd name="T5" fmla="*/ 0 h 185"/>
                <a:gd name="T6" fmla="*/ 0 w 844"/>
                <a:gd name="T7" fmla="*/ 184 h 185"/>
                <a:gd name="T8" fmla="*/ 843 w 84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185">
                  <a:moveTo>
                    <a:pt x="843" y="184"/>
                  </a:moveTo>
                  <a:lnTo>
                    <a:pt x="843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843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1" name="Rectangle 10">
              <a:extLst>
                <a:ext uri="{FF2B5EF4-FFF2-40B4-BE49-F238E27FC236}">
                  <a16:creationId xmlns:a16="http://schemas.microsoft.com/office/drawing/2014/main" id="{01C84C81-1FEF-426B-A9C3-B22F2B1D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1457325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age</a:t>
              </a:r>
            </a:p>
          </p:txBody>
        </p:sp>
        <p:sp>
          <p:nvSpPr>
            <p:cNvPr id="222" name="Rectangle 11">
              <a:extLst>
                <a:ext uri="{FF2B5EF4-FFF2-40B4-BE49-F238E27FC236}">
                  <a16:creationId xmlns:a16="http://schemas.microsoft.com/office/drawing/2014/main" id="{5D6A6A0A-92CC-4575-9AAB-22482071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3" y="1430338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pname</a:t>
              </a:r>
            </a:p>
          </p:txBody>
        </p:sp>
        <p:sp>
          <p:nvSpPr>
            <p:cNvPr id="223" name="Rectangle 12">
              <a:extLst>
                <a:ext uri="{FF2B5EF4-FFF2-40B4-BE49-F238E27FC236}">
                  <a16:creationId xmlns:a16="http://schemas.microsoft.com/office/drawing/2014/main" id="{F126C5C6-411F-401A-A169-56A10E2EA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1931988"/>
              <a:ext cx="106279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Dependents</a:t>
              </a:r>
            </a:p>
          </p:txBody>
        </p:sp>
        <p:sp>
          <p:nvSpPr>
            <p:cNvPr id="224" name="Rectangle 13">
              <a:extLst>
                <a:ext uri="{FF2B5EF4-FFF2-40B4-BE49-F238E27FC236}">
                  <a16:creationId xmlns:a16="http://schemas.microsoft.com/office/drawing/2014/main" id="{27C3501A-7038-47AD-87BE-D456F07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1962150"/>
              <a:ext cx="70211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Covers</a:t>
              </a:r>
            </a:p>
          </p:txBody>
        </p:sp>
        <p:grpSp>
          <p:nvGrpSpPr>
            <p:cNvPr id="225" name="Group 25">
              <a:extLst>
                <a:ext uri="{FF2B5EF4-FFF2-40B4-BE49-F238E27FC236}">
                  <a16:creationId xmlns:a16="http://schemas.microsoft.com/office/drawing/2014/main" id="{69D5E991-1896-4DBE-AFFB-67D9E7765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0363" y="1219199"/>
              <a:ext cx="2454275" cy="1022350"/>
              <a:chOff x="1827" y="768"/>
              <a:chExt cx="1546" cy="644"/>
            </a:xfrm>
          </p:grpSpPr>
          <p:sp>
            <p:nvSpPr>
              <p:cNvPr id="282" name="Freeform 14">
                <a:extLst>
                  <a:ext uri="{FF2B5EF4-FFF2-40B4-BE49-F238E27FC236}">
                    <a16:creationId xmlns:a16="http://schemas.microsoft.com/office/drawing/2014/main" id="{73410EAD-6916-4548-BB96-CD86F422E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924"/>
                <a:ext cx="545" cy="198"/>
              </a:xfrm>
              <a:custGeom>
                <a:avLst/>
                <a:gdLst>
                  <a:gd name="T0" fmla="*/ 543 w 545"/>
                  <a:gd name="T1" fmla="*/ 90 h 198"/>
                  <a:gd name="T2" fmla="*/ 535 w 545"/>
                  <a:gd name="T3" fmla="*/ 73 h 198"/>
                  <a:gd name="T4" fmla="*/ 519 w 545"/>
                  <a:gd name="T5" fmla="*/ 57 h 198"/>
                  <a:gd name="T6" fmla="*/ 495 w 545"/>
                  <a:gd name="T7" fmla="*/ 42 h 198"/>
                  <a:gd name="T8" fmla="*/ 464 w 545"/>
                  <a:gd name="T9" fmla="*/ 29 h 198"/>
                  <a:gd name="T10" fmla="*/ 428 w 545"/>
                  <a:gd name="T11" fmla="*/ 18 h 198"/>
                  <a:gd name="T12" fmla="*/ 387 w 545"/>
                  <a:gd name="T13" fmla="*/ 9 h 198"/>
                  <a:gd name="T14" fmla="*/ 343 w 545"/>
                  <a:gd name="T15" fmla="*/ 3 h 198"/>
                  <a:gd name="T16" fmla="*/ 296 w 545"/>
                  <a:gd name="T17" fmla="*/ 1 h 198"/>
                  <a:gd name="T18" fmla="*/ 248 w 545"/>
                  <a:gd name="T19" fmla="*/ 1 h 198"/>
                  <a:gd name="T20" fmla="*/ 202 w 545"/>
                  <a:gd name="T21" fmla="*/ 3 h 198"/>
                  <a:gd name="T22" fmla="*/ 157 w 545"/>
                  <a:gd name="T23" fmla="*/ 9 h 198"/>
                  <a:gd name="T24" fmla="*/ 116 w 545"/>
                  <a:gd name="T25" fmla="*/ 18 h 198"/>
                  <a:gd name="T26" fmla="*/ 80 w 545"/>
                  <a:gd name="T27" fmla="*/ 29 h 198"/>
                  <a:gd name="T28" fmla="*/ 49 w 545"/>
                  <a:gd name="T29" fmla="*/ 42 h 198"/>
                  <a:gd name="T30" fmla="*/ 25 w 545"/>
                  <a:gd name="T31" fmla="*/ 57 h 198"/>
                  <a:gd name="T32" fmla="*/ 9 w 545"/>
                  <a:gd name="T33" fmla="*/ 73 h 198"/>
                  <a:gd name="T34" fmla="*/ 1 w 545"/>
                  <a:gd name="T35" fmla="*/ 90 h 198"/>
                  <a:gd name="T36" fmla="*/ 1 w 545"/>
                  <a:gd name="T37" fmla="*/ 107 h 198"/>
                  <a:gd name="T38" fmla="*/ 9 w 545"/>
                  <a:gd name="T39" fmla="*/ 124 h 198"/>
                  <a:gd name="T40" fmla="*/ 25 w 545"/>
                  <a:gd name="T41" fmla="*/ 140 h 198"/>
                  <a:gd name="T42" fmla="*/ 49 w 545"/>
                  <a:gd name="T43" fmla="*/ 155 h 198"/>
                  <a:gd name="T44" fmla="*/ 80 w 545"/>
                  <a:gd name="T45" fmla="*/ 168 h 198"/>
                  <a:gd name="T46" fmla="*/ 116 w 545"/>
                  <a:gd name="T47" fmla="*/ 179 h 198"/>
                  <a:gd name="T48" fmla="*/ 157 w 545"/>
                  <a:gd name="T49" fmla="*/ 188 h 198"/>
                  <a:gd name="T50" fmla="*/ 202 w 545"/>
                  <a:gd name="T51" fmla="*/ 194 h 198"/>
                  <a:gd name="T52" fmla="*/ 248 w 545"/>
                  <a:gd name="T53" fmla="*/ 197 h 198"/>
                  <a:gd name="T54" fmla="*/ 296 w 545"/>
                  <a:gd name="T55" fmla="*/ 197 h 198"/>
                  <a:gd name="T56" fmla="*/ 343 w 545"/>
                  <a:gd name="T57" fmla="*/ 194 h 198"/>
                  <a:gd name="T58" fmla="*/ 387 w 545"/>
                  <a:gd name="T59" fmla="*/ 188 h 198"/>
                  <a:gd name="T60" fmla="*/ 428 w 545"/>
                  <a:gd name="T61" fmla="*/ 179 h 198"/>
                  <a:gd name="T62" fmla="*/ 464 w 545"/>
                  <a:gd name="T63" fmla="*/ 168 h 198"/>
                  <a:gd name="T64" fmla="*/ 495 w 545"/>
                  <a:gd name="T65" fmla="*/ 155 h 198"/>
                  <a:gd name="T66" fmla="*/ 519 w 545"/>
                  <a:gd name="T67" fmla="*/ 140 h 198"/>
                  <a:gd name="T68" fmla="*/ 535 w 545"/>
                  <a:gd name="T69" fmla="*/ 124 h 198"/>
                  <a:gd name="T70" fmla="*/ 543 w 545"/>
                  <a:gd name="T71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5" h="198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1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5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4" y="168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3" name="Freeform 15">
                <a:extLst>
                  <a:ext uri="{FF2B5EF4-FFF2-40B4-BE49-F238E27FC236}">
                    <a16:creationId xmlns:a16="http://schemas.microsoft.com/office/drawing/2014/main" id="{16399A81-B3AF-4B69-9CB2-18AD19460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924"/>
                <a:ext cx="546" cy="198"/>
              </a:xfrm>
              <a:custGeom>
                <a:avLst/>
                <a:gdLst>
                  <a:gd name="T0" fmla="*/ 1 w 546"/>
                  <a:gd name="T1" fmla="*/ 107 h 198"/>
                  <a:gd name="T2" fmla="*/ 9 w 546"/>
                  <a:gd name="T3" fmla="*/ 124 h 198"/>
                  <a:gd name="T4" fmla="*/ 26 w 546"/>
                  <a:gd name="T5" fmla="*/ 140 h 198"/>
                  <a:gd name="T6" fmla="*/ 50 w 546"/>
                  <a:gd name="T7" fmla="*/ 155 h 198"/>
                  <a:gd name="T8" fmla="*/ 80 w 546"/>
                  <a:gd name="T9" fmla="*/ 168 h 198"/>
                  <a:gd name="T10" fmla="*/ 117 w 546"/>
                  <a:gd name="T11" fmla="*/ 179 h 198"/>
                  <a:gd name="T12" fmla="*/ 157 w 546"/>
                  <a:gd name="T13" fmla="*/ 188 h 198"/>
                  <a:gd name="T14" fmla="*/ 202 w 546"/>
                  <a:gd name="T15" fmla="*/ 194 h 198"/>
                  <a:gd name="T16" fmla="*/ 249 w 546"/>
                  <a:gd name="T17" fmla="*/ 197 h 198"/>
                  <a:gd name="T18" fmla="*/ 296 w 546"/>
                  <a:gd name="T19" fmla="*/ 197 h 198"/>
                  <a:gd name="T20" fmla="*/ 343 w 546"/>
                  <a:gd name="T21" fmla="*/ 194 h 198"/>
                  <a:gd name="T22" fmla="*/ 388 w 546"/>
                  <a:gd name="T23" fmla="*/ 188 h 198"/>
                  <a:gd name="T24" fmla="*/ 428 w 546"/>
                  <a:gd name="T25" fmla="*/ 179 h 198"/>
                  <a:gd name="T26" fmla="*/ 465 w 546"/>
                  <a:gd name="T27" fmla="*/ 168 h 198"/>
                  <a:gd name="T28" fmla="*/ 495 w 546"/>
                  <a:gd name="T29" fmla="*/ 155 h 198"/>
                  <a:gd name="T30" fmla="*/ 519 w 546"/>
                  <a:gd name="T31" fmla="*/ 140 h 198"/>
                  <a:gd name="T32" fmla="*/ 536 w 546"/>
                  <a:gd name="T33" fmla="*/ 124 h 198"/>
                  <a:gd name="T34" fmla="*/ 544 w 546"/>
                  <a:gd name="T35" fmla="*/ 107 h 198"/>
                  <a:gd name="T36" fmla="*/ 544 w 546"/>
                  <a:gd name="T37" fmla="*/ 90 h 198"/>
                  <a:gd name="T38" fmla="*/ 536 w 546"/>
                  <a:gd name="T39" fmla="*/ 73 h 198"/>
                  <a:gd name="T40" fmla="*/ 519 w 546"/>
                  <a:gd name="T41" fmla="*/ 57 h 198"/>
                  <a:gd name="T42" fmla="*/ 495 w 546"/>
                  <a:gd name="T43" fmla="*/ 42 h 198"/>
                  <a:gd name="T44" fmla="*/ 465 w 546"/>
                  <a:gd name="T45" fmla="*/ 29 h 198"/>
                  <a:gd name="T46" fmla="*/ 428 w 546"/>
                  <a:gd name="T47" fmla="*/ 18 h 198"/>
                  <a:gd name="T48" fmla="*/ 388 w 546"/>
                  <a:gd name="T49" fmla="*/ 9 h 198"/>
                  <a:gd name="T50" fmla="*/ 343 w 546"/>
                  <a:gd name="T51" fmla="*/ 3 h 198"/>
                  <a:gd name="T52" fmla="*/ 296 w 546"/>
                  <a:gd name="T53" fmla="*/ 1 h 198"/>
                  <a:gd name="T54" fmla="*/ 249 w 546"/>
                  <a:gd name="T55" fmla="*/ 1 h 198"/>
                  <a:gd name="T56" fmla="*/ 202 w 546"/>
                  <a:gd name="T57" fmla="*/ 3 h 198"/>
                  <a:gd name="T58" fmla="*/ 157 w 546"/>
                  <a:gd name="T59" fmla="*/ 9 h 198"/>
                  <a:gd name="T60" fmla="*/ 117 w 546"/>
                  <a:gd name="T61" fmla="*/ 18 h 198"/>
                  <a:gd name="T62" fmla="*/ 80 w 546"/>
                  <a:gd name="T63" fmla="*/ 29 h 198"/>
                  <a:gd name="T64" fmla="*/ 50 w 546"/>
                  <a:gd name="T65" fmla="*/ 42 h 198"/>
                  <a:gd name="T66" fmla="*/ 26 w 546"/>
                  <a:gd name="T67" fmla="*/ 57 h 198"/>
                  <a:gd name="T68" fmla="*/ 9 w 546"/>
                  <a:gd name="T69" fmla="*/ 73 h 198"/>
                  <a:gd name="T70" fmla="*/ 1 w 546"/>
                  <a:gd name="T71" fmla="*/ 9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5" y="116"/>
                    </a:lnTo>
                    <a:lnTo>
                      <a:pt x="9" y="124"/>
                    </a:lnTo>
                    <a:lnTo>
                      <a:pt x="17" y="132"/>
                    </a:lnTo>
                    <a:lnTo>
                      <a:pt x="26" y="140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8" y="174"/>
                    </a:lnTo>
                    <a:lnTo>
                      <a:pt x="117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9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5"/>
                    </a:lnTo>
                    <a:lnTo>
                      <a:pt x="343" y="194"/>
                    </a:lnTo>
                    <a:lnTo>
                      <a:pt x="366" y="191"/>
                    </a:lnTo>
                    <a:lnTo>
                      <a:pt x="388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8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6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1"/>
                    </a:lnTo>
                    <a:lnTo>
                      <a:pt x="536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9" y="13"/>
                    </a:lnTo>
                    <a:lnTo>
                      <a:pt x="388" y="9"/>
                    </a:lnTo>
                    <a:lnTo>
                      <a:pt x="366" y="6"/>
                    </a:lnTo>
                    <a:lnTo>
                      <a:pt x="343" y="3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9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7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50" y="42"/>
                    </a:lnTo>
                    <a:lnTo>
                      <a:pt x="37" y="49"/>
                    </a:lnTo>
                    <a:lnTo>
                      <a:pt x="26" y="57"/>
                    </a:lnTo>
                    <a:lnTo>
                      <a:pt x="17" y="65"/>
                    </a:lnTo>
                    <a:lnTo>
                      <a:pt x="9" y="73"/>
                    </a:lnTo>
                    <a:lnTo>
                      <a:pt x="5" y="81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4" name="Freeform 16">
                <a:extLst>
                  <a:ext uri="{FF2B5EF4-FFF2-40B4-BE49-F238E27FC236}">
                    <a16:creationId xmlns:a16="http://schemas.microsoft.com/office/drawing/2014/main" id="{FBB0896D-9074-4BD0-9F19-A9E8C2CC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1242"/>
                <a:ext cx="820" cy="170"/>
              </a:xfrm>
              <a:custGeom>
                <a:avLst/>
                <a:gdLst>
                  <a:gd name="T0" fmla="*/ 819 w 820"/>
                  <a:gd name="T1" fmla="*/ 169 h 170"/>
                  <a:gd name="T2" fmla="*/ 819 w 820"/>
                  <a:gd name="T3" fmla="*/ 0 h 170"/>
                  <a:gd name="T4" fmla="*/ 0 w 820"/>
                  <a:gd name="T5" fmla="*/ 0 h 170"/>
                  <a:gd name="T6" fmla="*/ 0 w 820"/>
                  <a:gd name="T7" fmla="*/ 169 h 170"/>
                  <a:gd name="T8" fmla="*/ 819 w 820"/>
                  <a:gd name="T9" fmla="*/ 16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0" h="170">
                    <a:moveTo>
                      <a:pt x="819" y="169"/>
                    </a:moveTo>
                    <a:lnTo>
                      <a:pt x="819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819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5" name="Freeform 17">
                <a:extLst>
                  <a:ext uri="{FF2B5EF4-FFF2-40B4-BE49-F238E27FC236}">
                    <a16:creationId xmlns:a16="http://schemas.microsoft.com/office/drawing/2014/main" id="{3D61DBDA-DBA2-4570-8556-D863B0800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779"/>
                <a:ext cx="545" cy="198"/>
              </a:xfrm>
              <a:custGeom>
                <a:avLst/>
                <a:gdLst>
                  <a:gd name="T0" fmla="*/ 543 w 545"/>
                  <a:gd name="T1" fmla="*/ 90 h 198"/>
                  <a:gd name="T2" fmla="*/ 535 w 545"/>
                  <a:gd name="T3" fmla="*/ 73 h 198"/>
                  <a:gd name="T4" fmla="*/ 519 w 545"/>
                  <a:gd name="T5" fmla="*/ 57 h 198"/>
                  <a:gd name="T6" fmla="*/ 495 w 545"/>
                  <a:gd name="T7" fmla="*/ 42 h 198"/>
                  <a:gd name="T8" fmla="*/ 465 w 545"/>
                  <a:gd name="T9" fmla="*/ 29 h 198"/>
                  <a:gd name="T10" fmla="*/ 428 w 545"/>
                  <a:gd name="T11" fmla="*/ 18 h 198"/>
                  <a:gd name="T12" fmla="*/ 387 w 545"/>
                  <a:gd name="T13" fmla="*/ 10 h 198"/>
                  <a:gd name="T14" fmla="*/ 343 w 545"/>
                  <a:gd name="T15" fmla="*/ 4 h 198"/>
                  <a:gd name="T16" fmla="*/ 296 w 545"/>
                  <a:gd name="T17" fmla="*/ 1 h 198"/>
                  <a:gd name="T18" fmla="*/ 248 w 545"/>
                  <a:gd name="T19" fmla="*/ 1 h 198"/>
                  <a:gd name="T20" fmla="*/ 202 w 545"/>
                  <a:gd name="T21" fmla="*/ 4 h 198"/>
                  <a:gd name="T22" fmla="*/ 157 w 545"/>
                  <a:gd name="T23" fmla="*/ 10 h 198"/>
                  <a:gd name="T24" fmla="*/ 116 w 545"/>
                  <a:gd name="T25" fmla="*/ 18 h 198"/>
                  <a:gd name="T26" fmla="*/ 79 w 545"/>
                  <a:gd name="T27" fmla="*/ 29 h 198"/>
                  <a:gd name="T28" fmla="*/ 49 w 545"/>
                  <a:gd name="T29" fmla="*/ 42 h 198"/>
                  <a:gd name="T30" fmla="*/ 25 w 545"/>
                  <a:gd name="T31" fmla="*/ 57 h 198"/>
                  <a:gd name="T32" fmla="*/ 9 w 545"/>
                  <a:gd name="T33" fmla="*/ 73 h 198"/>
                  <a:gd name="T34" fmla="*/ 1 w 545"/>
                  <a:gd name="T35" fmla="*/ 90 h 198"/>
                  <a:gd name="T36" fmla="*/ 1 w 545"/>
                  <a:gd name="T37" fmla="*/ 107 h 198"/>
                  <a:gd name="T38" fmla="*/ 9 w 545"/>
                  <a:gd name="T39" fmla="*/ 124 h 198"/>
                  <a:gd name="T40" fmla="*/ 25 w 545"/>
                  <a:gd name="T41" fmla="*/ 140 h 198"/>
                  <a:gd name="T42" fmla="*/ 49 w 545"/>
                  <a:gd name="T43" fmla="*/ 155 h 198"/>
                  <a:gd name="T44" fmla="*/ 79 w 545"/>
                  <a:gd name="T45" fmla="*/ 168 h 198"/>
                  <a:gd name="T46" fmla="*/ 116 w 545"/>
                  <a:gd name="T47" fmla="*/ 179 h 198"/>
                  <a:gd name="T48" fmla="*/ 157 w 545"/>
                  <a:gd name="T49" fmla="*/ 188 h 198"/>
                  <a:gd name="T50" fmla="*/ 202 w 545"/>
                  <a:gd name="T51" fmla="*/ 194 h 198"/>
                  <a:gd name="T52" fmla="*/ 248 w 545"/>
                  <a:gd name="T53" fmla="*/ 197 h 198"/>
                  <a:gd name="T54" fmla="*/ 296 w 545"/>
                  <a:gd name="T55" fmla="*/ 197 h 198"/>
                  <a:gd name="T56" fmla="*/ 343 w 545"/>
                  <a:gd name="T57" fmla="*/ 194 h 198"/>
                  <a:gd name="T58" fmla="*/ 387 w 545"/>
                  <a:gd name="T59" fmla="*/ 188 h 198"/>
                  <a:gd name="T60" fmla="*/ 428 w 545"/>
                  <a:gd name="T61" fmla="*/ 179 h 198"/>
                  <a:gd name="T62" fmla="*/ 465 w 545"/>
                  <a:gd name="T63" fmla="*/ 168 h 198"/>
                  <a:gd name="T64" fmla="*/ 495 w 545"/>
                  <a:gd name="T65" fmla="*/ 155 h 198"/>
                  <a:gd name="T66" fmla="*/ 519 w 545"/>
                  <a:gd name="T67" fmla="*/ 140 h 198"/>
                  <a:gd name="T68" fmla="*/ 535 w 545"/>
                  <a:gd name="T69" fmla="*/ 124 h 198"/>
                  <a:gd name="T70" fmla="*/ 543 w 545"/>
                  <a:gd name="T71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5" h="198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79" y="29"/>
                    </a:lnTo>
                    <a:lnTo>
                      <a:pt x="63" y="35"/>
                    </a:lnTo>
                    <a:lnTo>
                      <a:pt x="49" y="42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6" name="Rectangle 18">
                <a:extLst>
                  <a:ext uri="{FF2B5EF4-FFF2-40B4-BE49-F238E27FC236}">
                    <a16:creationId xmlns:a16="http://schemas.microsoft.com/office/drawing/2014/main" id="{2A9CBD87-909B-4F7F-807F-4569AFFE2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3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name</a:t>
                </a:r>
              </a:p>
            </p:txBody>
          </p:sp>
          <p:sp>
            <p:nvSpPr>
              <p:cNvPr id="287" name="Rectangle 19">
                <a:extLst>
                  <a:ext uri="{FF2B5EF4-FFF2-40B4-BE49-F238E27FC236}">
                    <a16:creationId xmlns:a16="http://schemas.microsoft.com/office/drawing/2014/main" id="{2DBCE954-CCC0-498C-A3B0-F28F03AF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1223"/>
                <a:ext cx="62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Employees</a:t>
                </a:r>
              </a:p>
            </p:txBody>
          </p:sp>
          <p:sp>
            <p:nvSpPr>
              <p:cNvPr id="288" name="Rectangle 20">
                <a:extLst>
                  <a:ext uri="{FF2B5EF4-FFF2-40B4-BE49-F238E27FC236}">
                    <a16:creationId xmlns:a16="http://schemas.microsoft.com/office/drawing/2014/main" id="{CAC54EE2-A1F3-416D-871B-1A55607F8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899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ssn</a:t>
                </a:r>
              </a:p>
            </p:txBody>
          </p:sp>
          <p:sp>
            <p:nvSpPr>
              <p:cNvPr id="289" name="Rectangle 21">
                <a:extLst>
                  <a:ext uri="{FF2B5EF4-FFF2-40B4-BE49-F238E27FC236}">
                    <a16:creationId xmlns:a16="http://schemas.microsoft.com/office/drawing/2014/main" id="{45C8DF55-5CD1-4089-853D-687A6BCEA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904"/>
                <a:ext cx="372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dirty="0">
                    <a:solidFill>
                      <a:srgbClr val="000000"/>
                    </a:solidFill>
                    <a:latin typeface="+mj-lt"/>
                  </a:rPr>
                  <a:t>age</a:t>
                </a:r>
              </a:p>
            </p:txBody>
          </p:sp>
          <p:sp>
            <p:nvSpPr>
              <p:cNvPr id="290" name="Line 22">
                <a:extLst>
                  <a:ext uri="{FF2B5EF4-FFF2-40B4-BE49-F238E27FC236}">
                    <a16:creationId xmlns:a16="http://schemas.microsoft.com/office/drawing/2014/main" id="{A506B2D0-6348-4CB4-8E00-C54F75DBA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1137"/>
                <a:ext cx="318" cy="9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91" name="Line 23">
                <a:extLst>
                  <a:ext uri="{FF2B5EF4-FFF2-40B4-BE49-F238E27FC236}">
                    <a16:creationId xmlns:a16="http://schemas.microsoft.com/office/drawing/2014/main" id="{04760CC2-DE8A-4A37-A23D-6D146A45E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2" y="993"/>
                <a:ext cx="0" cy="2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92" name="Line 24">
                <a:extLst>
                  <a:ext uri="{FF2B5EF4-FFF2-40B4-BE49-F238E27FC236}">
                    <a16:creationId xmlns:a16="http://schemas.microsoft.com/office/drawing/2014/main" id="{AA3FAC00-AF23-42AB-9F92-2CEC44F3F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9" y="1137"/>
                <a:ext cx="296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26" name="Line 26">
              <a:extLst>
                <a:ext uri="{FF2B5EF4-FFF2-40B4-BE49-F238E27FC236}">
                  <a16:creationId xmlns:a16="http://schemas.microsoft.com/office/drawing/2014/main" id="{EDE3DAF2-2BE1-4B2E-BDF2-593B05F93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6075" y="2117725"/>
              <a:ext cx="7953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7" name="Line 27">
              <a:extLst>
                <a:ext uri="{FF2B5EF4-FFF2-40B4-BE49-F238E27FC236}">
                  <a16:creationId xmlns:a16="http://schemas.microsoft.com/office/drawing/2014/main" id="{057512D8-10C5-4B5A-B164-C443FA247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625" y="1774825"/>
              <a:ext cx="322263" cy="184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8" name="Line 28">
              <a:extLst>
                <a:ext uri="{FF2B5EF4-FFF2-40B4-BE49-F238E27FC236}">
                  <a16:creationId xmlns:a16="http://schemas.microsoft.com/office/drawing/2014/main" id="{76C41549-FA25-4291-B6A2-5A0DE4642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3250" y="1804988"/>
              <a:ext cx="271463" cy="16986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9" name="Line 29">
              <a:extLst>
                <a:ext uri="{FF2B5EF4-FFF2-40B4-BE49-F238E27FC236}">
                  <a16:creationId xmlns:a16="http://schemas.microsoft.com/office/drawing/2014/main" id="{613D6558-F18E-4B5E-B09E-95EC8C64F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450" y="1692275"/>
              <a:ext cx="6762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30" name="Group 38">
              <a:extLst>
                <a:ext uri="{FF2B5EF4-FFF2-40B4-BE49-F238E27FC236}">
                  <a16:creationId xmlns:a16="http://schemas.microsoft.com/office/drawing/2014/main" id="{F5D8358A-3D6D-43EA-A124-129D4C186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4588" y="2630488"/>
              <a:ext cx="2227262" cy="850900"/>
              <a:chOff x="3121" y="1657"/>
              <a:chExt cx="1403" cy="536"/>
            </a:xfrm>
          </p:grpSpPr>
          <p:sp>
            <p:nvSpPr>
              <p:cNvPr id="274" name="Freeform 30">
                <a:extLst>
                  <a:ext uri="{FF2B5EF4-FFF2-40B4-BE49-F238E27FC236}">
                    <a16:creationId xmlns:a16="http://schemas.microsoft.com/office/drawing/2014/main" id="{28E626CB-13D9-49B7-9D4C-425DBCA20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1978"/>
                <a:ext cx="672" cy="209"/>
              </a:xfrm>
              <a:custGeom>
                <a:avLst/>
                <a:gdLst>
                  <a:gd name="T0" fmla="*/ 669 w 672"/>
                  <a:gd name="T1" fmla="*/ 95 h 209"/>
                  <a:gd name="T2" fmla="*/ 659 w 672"/>
                  <a:gd name="T3" fmla="*/ 77 h 209"/>
                  <a:gd name="T4" fmla="*/ 640 w 672"/>
                  <a:gd name="T5" fmla="*/ 59 h 209"/>
                  <a:gd name="T6" fmla="*/ 610 w 672"/>
                  <a:gd name="T7" fmla="*/ 44 h 209"/>
                  <a:gd name="T8" fmla="*/ 573 w 672"/>
                  <a:gd name="T9" fmla="*/ 29 h 209"/>
                  <a:gd name="T10" fmla="*/ 527 w 672"/>
                  <a:gd name="T11" fmla="*/ 19 h 209"/>
                  <a:gd name="T12" fmla="*/ 477 w 672"/>
                  <a:gd name="T13" fmla="*/ 9 h 209"/>
                  <a:gd name="T14" fmla="*/ 423 w 672"/>
                  <a:gd name="T15" fmla="*/ 3 h 209"/>
                  <a:gd name="T16" fmla="*/ 365 w 672"/>
                  <a:gd name="T17" fmla="*/ 0 h 209"/>
                  <a:gd name="T18" fmla="*/ 305 w 672"/>
                  <a:gd name="T19" fmla="*/ 0 h 209"/>
                  <a:gd name="T20" fmla="*/ 249 w 672"/>
                  <a:gd name="T21" fmla="*/ 3 h 209"/>
                  <a:gd name="T22" fmla="*/ 193 w 672"/>
                  <a:gd name="T23" fmla="*/ 9 h 209"/>
                  <a:gd name="T24" fmla="*/ 143 w 672"/>
                  <a:gd name="T25" fmla="*/ 19 h 209"/>
                  <a:gd name="T26" fmla="*/ 98 w 672"/>
                  <a:gd name="T27" fmla="*/ 29 h 209"/>
                  <a:gd name="T28" fmla="*/ 60 w 672"/>
                  <a:gd name="T29" fmla="*/ 44 h 209"/>
                  <a:gd name="T30" fmla="*/ 30 w 672"/>
                  <a:gd name="T31" fmla="*/ 59 h 209"/>
                  <a:gd name="T32" fmla="*/ 11 w 672"/>
                  <a:gd name="T33" fmla="*/ 77 h 209"/>
                  <a:gd name="T34" fmla="*/ 1 w 672"/>
                  <a:gd name="T35" fmla="*/ 95 h 209"/>
                  <a:gd name="T36" fmla="*/ 1 w 672"/>
                  <a:gd name="T37" fmla="*/ 112 h 209"/>
                  <a:gd name="T38" fmla="*/ 11 w 672"/>
                  <a:gd name="T39" fmla="*/ 130 h 209"/>
                  <a:gd name="T40" fmla="*/ 30 w 672"/>
                  <a:gd name="T41" fmla="*/ 148 h 209"/>
                  <a:gd name="T42" fmla="*/ 60 w 672"/>
                  <a:gd name="T43" fmla="*/ 163 h 209"/>
                  <a:gd name="T44" fmla="*/ 98 w 672"/>
                  <a:gd name="T45" fmla="*/ 178 h 209"/>
                  <a:gd name="T46" fmla="*/ 143 w 672"/>
                  <a:gd name="T47" fmla="*/ 189 h 209"/>
                  <a:gd name="T48" fmla="*/ 193 w 672"/>
                  <a:gd name="T49" fmla="*/ 198 h 209"/>
                  <a:gd name="T50" fmla="*/ 249 w 672"/>
                  <a:gd name="T51" fmla="*/ 204 h 209"/>
                  <a:gd name="T52" fmla="*/ 305 w 672"/>
                  <a:gd name="T53" fmla="*/ 208 h 209"/>
                  <a:gd name="T54" fmla="*/ 365 w 672"/>
                  <a:gd name="T55" fmla="*/ 208 h 209"/>
                  <a:gd name="T56" fmla="*/ 423 w 672"/>
                  <a:gd name="T57" fmla="*/ 204 h 209"/>
                  <a:gd name="T58" fmla="*/ 477 w 672"/>
                  <a:gd name="T59" fmla="*/ 198 h 209"/>
                  <a:gd name="T60" fmla="*/ 527 w 672"/>
                  <a:gd name="T61" fmla="*/ 189 h 209"/>
                  <a:gd name="T62" fmla="*/ 573 w 672"/>
                  <a:gd name="T63" fmla="*/ 178 h 209"/>
                  <a:gd name="T64" fmla="*/ 610 w 672"/>
                  <a:gd name="T65" fmla="*/ 163 h 209"/>
                  <a:gd name="T66" fmla="*/ 640 w 672"/>
                  <a:gd name="T67" fmla="*/ 148 h 209"/>
                  <a:gd name="T68" fmla="*/ 659 w 672"/>
                  <a:gd name="T69" fmla="*/ 130 h 209"/>
                  <a:gd name="T70" fmla="*/ 669 w 672"/>
                  <a:gd name="T71" fmla="*/ 11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2" h="209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5" name="Freeform 31">
                <a:extLst>
                  <a:ext uri="{FF2B5EF4-FFF2-40B4-BE49-F238E27FC236}">
                    <a16:creationId xmlns:a16="http://schemas.microsoft.com/office/drawing/2014/main" id="{251D92BB-BDAF-4633-AC92-292520B7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995"/>
                <a:ext cx="546" cy="198"/>
              </a:xfrm>
              <a:custGeom>
                <a:avLst/>
                <a:gdLst>
                  <a:gd name="T0" fmla="*/ 1 w 546"/>
                  <a:gd name="T1" fmla="*/ 107 h 198"/>
                  <a:gd name="T2" fmla="*/ 9 w 546"/>
                  <a:gd name="T3" fmla="*/ 124 h 198"/>
                  <a:gd name="T4" fmla="*/ 25 w 546"/>
                  <a:gd name="T5" fmla="*/ 141 h 198"/>
                  <a:gd name="T6" fmla="*/ 50 w 546"/>
                  <a:gd name="T7" fmla="*/ 155 h 198"/>
                  <a:gd name="T8" fmla="*/ 80 w 546"/>
                  <a:gd name="T9" fmla="*/ 168 h 198"/>
                  <a:gd name="T10" fmla="*/ 116 w 546"/>
                  <a:gd name="T11" fmla="*/ 179 h 198"/>
                  <a:gd name="T12" fmla="*/ 157 w 546"/>
                  <a:gd name="T13" fmla="*/ 188 h 198"/>
                  <a:gd name="T14" fmla="*/ 202 w 546"/>
                  <a:gd name="T15" fmla="*/ 194 h 198"/>
                  <a:gd name="T16" fmla="*/ 248 w 546"/>
                  <a:gd name="T17" fmla="*/ 197 h 198"/>
                  <a:gd name="T18" fmla="*/ 296 w 546"/>
                  <a:gd name="T19" fmla="*/ 197 h 198"/>
                  <a:gd name="T20" fmla="*/ 343 w 546"/>
                  <a:gd name="T21" fmla="*/ 194 h 198"/>
                  <a:gd name="T22" fmla="*/ 387 w 546"/>
                  <a:gd name="T23" fmla="*/ 188 h 198"/>
                  <a:gd name="T24" fmla="*/ 428 w 546"/>
                  <a:gd name="T25" fmla="*/ 179 h 198"/>
                  <a:gd name="T26" fmla="*/ 465 w 546"/>
                  <a:gd name="T27" fmla="*/ 168 h 198"/>
                  <a:gd name="T28" fmla="*/ 495 w 546"/>
                  <a:gd name="T29" fmla="*/ 155 h 198"/>
                  <a:gd name="T30" fmla="*/ 519 w 546"/>
                  <a:gd name="T31" fmla="*/ 140 h 198"/>
                  <a:gd name="T32" fmla="*/ 535 w 546"/>
                  <a:gd name="T33" fmla="*/ 124 h 198"/>
                  <a:gd name="T34" fmla="*/ 544 w 546"/>
                  <a:gd name="T35" fmla="*/ 107 h 198"/>
                  <a:gd name="T36" fmla="*/ 544 w 546"/>
                  <a:gd name="T37" fmla="*/ 90 h 198"/>
                  <a:gd name="T38" fmla="*/ 535 w 546"/>
                  <a:gd name="T39" fmla="*/ 73 h 198"/>
                  <a:gd name="T40" fmla="*/ 519 w 546"/>
                  <a:gd name="T41" fmla="*/ 57 h 198"/>
                  <a:gd name="T42" fmla="*/ 495 w 546"/>
                  <a:gd name="T43" fmla="*/ 42 h 198"/>
                  <a:gd name="T44" fmla="*/ 465 w 546"/>
                  <a:gd name="T45" fmla="*/ 29 h 198"/>
                  <a:gd name="T46" fmla="*/ 428 w 546"/>
                  <a:gd name="T47" fmla="*/ 18 h 198"/>
                  <a:gd name="T48" fmla="*/ 387 w 546"/>
                  <a:gd name="T49" fmla="*/ 9 h 198"/>
                  <a:gd name="T50" fmla="*/ 343 w 546"/>
                  <a:gd name="T51" fmla="*/ 4 h 198"/>
                  <a:gd name="T52" fmla="*/ 296 w 546"/>
                  <a:gd name="T53" fmla="*/ 1 h 198"/>
                  <a:gd name="T54" fmla="*/ 248 w 546"/>
                  <a:gd name="T55" fmla="*/ 1 h 198"/>
                  <a:gd name="T56" fmla="*/ 202 w 546"/>
                  <a:gd name="T57" fmla="*/ 4 h 198"/>
                  <a:gd name="T58" fmla="*/ 157 w 546"/>
                  <a:gd name="T59" fmla="*/ 10 h 198"/>
                  <a:gd name="T60" fmla="*/ 116 w 546"/>
                  <a:gd name="T61" fmla="*/ 18 h 198"/>
                  <a:gd name="T62" fmla="*/ 80 w 546"/>
                  <a:gd name="T63" fmla="*/ 29 h 198"/>
                  <a:gd name="T64" fmla="*/ 49 w 546"/>
                  <a:gd name="T65" fmla="*/ 43 h 198"/>
                  <a:gd name="T66" fmla="*/ 25 w 546"/>
                  <a:gd name="T67" fmla="*/ 57 h 198"/>
                  <a:gd name="T68" fmla="*/ 9 w 546"/>
                  <a:gd name="T69" fmla="*/ 74 h 198"/>
                  <a:gd name="T70" fmla="*/ 1 w 546"/>
                  <a:gd name="T71" fmla="*/ 9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6" name="Freeform 32">
                <a:extLst>
                  <a:ext uri="{FF2B5EF4-FFF2-40B4-BE49-F238E27FC236}">
                    <a16:creationId xmlns:a16="http://schemas.microsoft.com/office/drawing/2014/main" id="{EABA0121-BD4B-4E4E-A494-D1CEBFD86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677"/>
                <a:ext cx="711" cy="203"/>
              </a:xfrm>
              <a:custGeom>
                <a:avLst/>
                <a:gdLst>
                  <a:gd name="T0" fmla="*/ 710 w 711"/>
                  <a:gd name="T1" fmla="*/ 202 h 203"/>
                  <a:gd name="T2" fmla="*/ 710 w 711"/>
                  <a:gd name="T3" fmla="*/ 0 h 203"/>
                  <a:gd name="T4" fmla="*/ 0 w 711"/>
                  <a:gd name="T5" fmla="*/ 0 h 203"/>
                  <a:gd name="T6" fmla="*/ 0 w 711"/>
                  <a:gd name="T7" fmla="*/ 202 h 203"/>
                  <a:gd name="T8" fmla="*/ 710 w 711"/>
                  <a:gd name="T9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1" h="203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7" name="Rectangle 33">
                <a:extLst>
                  <a:ext uri="{FF2B5EF4-FFF2-40B4-BE49-F238E27FC236}">
                    <a16:creationId xmlns:a16="http://schemas.microsoft.com/office/drawing/2014/main" id="{9FF76DB1-1E51-47D2-95F6-77BC1F891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" y="1657"/>
                <a:ext cx="4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Policies</a:t>
                </a:r>
              </a:p>
            </p:txBody>
          </p:sp>
          <p:sp>
            <p:nvSpPr>
              <p:cNvPr id="278" name="Rectangle 34">
                <a:extLst>
                  <a:ext uri="{FF2B5EF4-FFF2-40B4-BE49-F238E27FC236}">
                    <a16:creationId xmlns:a16="http://schemas.microsoft.com/office/drawing/2014/main" id="{3A1B6200-1143-4AA5-9542-FBB26CC1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1963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policyid</a:t>
                </a:r>
              </a:p>
            </p:txBody>
          </p:sp>
          <p:sp>
            <p:nvSpPr>
              <p:cNvPr id="279" name="Rectangle 35">
                <a:extLst>
                  <a:ext uri="{FF2B5EF4-FFF2-40B4-BE49-F238E27FC236}">
                    <a16:creationId xmlns:a16="http://schemas.microsoft.com/office/drawing/2014/main" id="{330263C0-BB77-4F68-A828-70BF1F329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1976"/>
                <a:ext cx="31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cost</a:t>
                </a:r>
              </a:p>
            </p:txBody>
          </p:sp>
          <p:sp>
            <p:nvSpPr>
              <p:cNvPr id="280" name="Line 36">
                <a:extLst>
                  <a:ext uri="{FF2B5EF4-FFF2-40B4-BE49-F238E27FC236}">
                    <a16:creationId xmlns:a16="http://schemas.microsoft.com/office/drawing/2014/main" id="{A5B88B4D-F217-4AF6-A469-7493110FB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5" y="1873"/>
                <a:ext cx="299" cy="11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1" name="Line 37">
                <a:extLst>
                  <a:ext uri="{FF2B5EF4-FFF2-40B4-BE49-F238E27FC236}">
                    <a16:creationId xmlns:a16="http://schemas.microsoft.com/office/drawing/2014/main" id="{AF2E8F0B-E5A3-46BC-BEE5-7836C8750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9" y="1887"/>
                <a:ext cx="248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grpSp>
          <p:nvGrpSpPr>
            <p:cNvPr id="231" name="Group 41">
              <a:extLst>
                <a:ext uri="{FF2B5EF4-FFF2-40B4-BE49-F238E27FC236}">
                  <a16:creationId xmlns:a16="http://schemas.microsoft.com/office/drawing/2014/main" id="{4E3A4520-7588-4A01-BDC5-BBE6DBBBB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876800"/>
              <a:ext cx="1557338" cy="584200"/>
              <a:chOff x="4272" y="3072"/>
              <a:chExt cx="981" cy="368"/>
            </a:xfrm>
          </p:grpSpPr>
          <p:sp>
            <p:nvSpPr>
              <p:cNvPr id="272" name="Freeform 39">
                <a:extLst>
                  <a:ext uri="{FF2B5EF4-FFF2-40B4-BE49-F238E27FC236}">
                    <a16:creationId xmlns:a16="http://schemas.microsoft.com/office/drawing/2014/main" id="{52951FB3-8FFF-4915-9C63-C128107B0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>
                  <a:gd name="T0" fmla="*/ 0 w 981"/>
                  <a:gd name="T1" fmla="*/ 183 h 368"/>
                  <a:gd name="T2" fmla="*/ 483 w 981"/>
                  <a:gd name="T3" fmla="*/ 0 h 368"/>
                  <a:gd name="T4" fmla="*/ 980 w 981"/>
                  <a:gd name="T5" fmla="*/ 189 h 368"/>
                  <a:gd name="T6" fmla="*/ 483 w 981"/>
                  <a:gd name="T7" fmla="*/ 367 h 368"/>
                  <a:gd name="T8" fmla="*/ 0 w 981"/>
                  <a:gd name="T9" fmla="*/ 183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3" name="Rectangle 40">
                <a:extLst>
                  <a:ext uri="{FF2B5EF4-FFF2-40B4-BE49-F238E27FC236}">
                    <a16:creationId xmlns:a16="http://schemas.microsoft.com/office/drawing/2014/main" id="{A84CDA60-77CF-4D0D-B88D-30F9D71A4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6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Beneficiary</a:t>
                </a:r>
              </a:p>
            </p:txBody>
          </p:sp>
        </p:grp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2954CB19-6280-4ED9-BCFE-349E25607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0" y="3581400"/>
              <a:ext cx="965200" cy="382588"/>
            </a:xfrm>
            <a:custGeom>
              <a:avLst/>
              <a:gdLst>
                <a:gd name="T0" fmla="*/ 606 w 608"/>
                <a:gd name="T1" fmla="*/ 110 h 241"/>
                <a:gd name="T2" fmla="*/ 596 w 608"/>
                <a:gd name="T3" fmla="*/ 89 h 241"/>
                <a:gd name="T4" fmla="*/ 579 w 608"/>
                <a:gd name="T5" fmla="*/ 69 h 241"/>
                <a:gd name="T6" fmla="*/ 552 w 608"/>
                <a:gd name="T7" fmla="*/ 51 h 241"/>
                <a:gd name="T8" fmla="*/ 519 w 608"/>
                <a:gd name="T9" fmla="*/ 36 h 241"/>
                <a:gd name="T10" fmla="*/ 477 w 608"/>
                <a:gd name="T11" fmla="*/ 22 h 241"/>
                <a:gd name="T12" fmla="*/ 431 w 608"/>
                <a:gd name="T13" fmla="*/ 11 h 241"/>
                <a:gd name="T14" fmla="*/ 382 w 608"/>
                <a:gd name="T15" fmla="*/ 5 h 241"/>
                <a:gd name="T16" fmla="*/ 331 w 608"/>
                <a:gd name="T17" fmla="*/ 1 h 241"/>
                <a:gd name="T18" fmla="*/ 277 w 608"/>
                <a:gd name="T19" fmla="*/ 1 h 241"/>
                <a:gd name="T20" fmla="*/ 225 w 608"/>
                <a:gd name="T21" fmla="*/ 5 h 241"/>
                <a:gd name="T22" fmla="*/ 176 w 608"/>
                <a:gd name="T23" fmla="*/ 11 h 241"/>
                <a:gd name="T24" fmla="*/ 130 w 608"/>
                <a:gd name="T25" fmla="*/ 22 h 241"/>
                <a:gd name="T26" fmla="*/ 88 w 608"/>
                <a:gd name="T27" fmla="*/ 36 h 241"/>
                <a:gd name="T28" fmla="*/ 55 w 608"/>
                <a:gd name="T29" fmla="*/ 51 h 241"/>
                <a:gd name="T30" fmla="*/ 29 w 608"/>
                <a:gd name="T31" fmla="*/ 69 h 241"/>
                <a:gd name="T32" fmla="*/ 11 w 608"/>
                <a:gd name="T33" fmla="*/ 89 h 241"/>
                <a:gd name="T34" fmla="*/ 1 w 608"/>
                <a:gd name="T35" fmla="*/ 110 h 241"/>
                <a:gd name="T36" fmla="*/ 1 w 608"/>
                <a:gd name="T37" fmla="*/ 130 h 241"/>
                <a:gd name="T38" fmla="*/ 11 w 608"/>
                <a:gd name="T39" fmla="*/ 151 h 241"/>
                <a:gd name="T40" fmla="*/ 29 w 608"/>
                <a:gd name="T41" fmla="*/ 171 h 241"/>
                <a:gd name="T42" fmla="*/ 55 w 608"/>
                <a:gd name="T43" fmla="*/ 189 h 241"/>
                <a:gd name="T44" fmla="*/ 88 w 608"/>
                <a:gd name="T45" fmla="*/ 206 h 241"/>
                <a:gd name="T46" fmla="*/ 130 w 608"/>
                <a:gd name="T47" fmla="*/ 218 h 241"/>
                <a:gd name="T48" fmla="*/ 176 w 608"/>
                <a:gd name="T49" fmla="*/ 229 h 241"/>
                <a:gd name="T50" fmla="*/ 225 w 608"/>
                <a:gd name="T51" fmla="*/ 236 h 241"/>
                <a:gd name="T52" fmla="*/ 277 w 608"/>
                <a:gd name="T53" fmla="*/ 240 h 241"/>
                <a:gd name="T54" fmla="*/ 331 w 608"/>
                <a:gd name="T55" fmla="*/ 240 h 241"/>
                <a:gd name="T56" fmla="*/ 382 w 608"/>
                <a:gd name="T57" fmla="*/ 236 h 241"/>
                <a:gd name="T58" fmla="*/ 431 w 608"/>
                <a:gd name="T59" fmla="*/ 229 h 241"/>
                <a:gd name="T60" fmla="*/ 477 w 608"/>
                <a:gd name="T61" fmla="*/ 218 h 241"/>
                <a:gd name="T62" fmla="*/ 519 w 608"/>
                <a:gd name="T63" fmla="*/ 206 h 241"/>
                <a:gd name="T64" fmla="*/ 552 w 608"/>
                <a:gd name="T65" fmla="*/ 189 h 241"/>
                <a:gd name="T66" fmla="*/ 579 w 608"/>
                <a:gd name="T67" fmla="*/ 171 h 241"/>
                <a:gd name="T68" fmla="*/ 596 w 608"/>
                <a:gd name="T69" fmla="*/ 151 h 241"/>
                <a:gd name="T70" fmla="*/ 606 w 608"/>
                <a:gd name="T71" fmla="*/ 1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BC919F9-3489-4D04-A83E-BCA135AC2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3657600"/>
              <a:ext cx="795338" cy="300038"/>
            </a:xfrm>
            <a:custGeom>
              <a:avLst/>
              <a:gdLst>
                <a:gd name="T0" fmla="*/ 1 w 501"/>
                <a:gd name="T1" fmla="*/ 102 h 189"/>
                <a:gd name="T2" fmla="*/ 8 w 501"/>
                <a:gd name="T3" fmla="*/ 118 h 189"/>
                <a:gd name="T4" fmla="*/ 23 w 501"/>
                <a:gd name="T5" fmla="*/ 133 h 189"/>
                <a:gd name="T6" fmla="*/ 45 w 501"/>
                <a:gd name="T7" fmla="*/ 148 h 189"/>
                <a:gd name="T8" fmla="*/ 73 w 501"/>
                <a:gd name="T9" fmla="*/ 160 h 189"/>
                <a:gd name="T10" fmla="*/ 107 w 501"/>
                <a:gd name="T11" fmla="*/ 171 h 189"/>
                <a:gd name="T12" fmla="*/ 145 w 501"/>
                <a:gd name="T13" fmla="*/ 179 h 189"/>
                <a:gd name="T14" fmla="*/ 185 w 501"/>
                <a:gd name="T15" fmla="*/ 185 h 189"/>
                <a:gd name="T16" fmla="*/ 228 w 501"/>
                <a:gd name="T17" fmla="*/ 187 h 189"/>
                <a:gd name="T18" fmla="*/ 272 w 501"/>
                <a:gd name="T19" fmla="*/ 187 h 189"/>
                <a:gd name="T20" fmla="*/ 315 w 501"/>
                <a:gd name="T21" fmla="*/ 184 h 189"/>
                <a:gd name="T22" fmla="*/ 356 w 501"/>
                <a:gd name="T23" fmla="*/ 179 h 189"/>
                <a:gd name="T24" fmla="*/ 394 w 501"/>
                <a:gd name="T25" fmla="*/ 171 h 189"/>
                <a:gd name="T26" fmla="*/ 427 w 501"/>
                <a:gd name="T27" fmla="*/ 160 h 189"/>
                <a:gd name="T28" fmla="*/ 455 w 501"/>
                <a:gd name="T29" fmla="*/ 148 h 189"/>
                <a:gd name="T30" fmla="*/ 477 w 501"/>
                <a:gd name="T31" fmla="*/ 133 h 189"/>
                <a:gd name="T32" fmla="*/ 492 w 501"/>
                <a:gd name="T33" fmla="*/ 118 h 189"/>
                <a:gd name="T34" fmla="*/ 499 w 501"/>
                <a:gd name="T35" fmla="*/ 102 h 189"/>
                <a:gd name="T36" fmla="*/ 499 w 501"/>
                <a:gd name="T37" fmla="*/ 85 h 189"/>
                <a:gd name="T38" fmla="*/ 492 w 501"/>
                <a:gd name="T39" fmla="*/ 69 h 189"/>
                <a:gd name="T40" fmla="*/ 477 w 501"/>
                <a:gd name="T41" fmla="*/ 54 h 189"/>
                <a:gd name="T42" fmla="*/ 455 w 501"/>
                <a:gd name="T43" fmla="*/ 40 h 189"/>
                <a:gd name="T44" fmla="*/ 427 w 501"/>
                <a:gd name="T45" fmla="*/ 27 h 189"/>
                <a:gd name="T46" fmla="*/ 393 w 501"/>
                <a:gd name="T47" fmla="*/ 17 h 189"/>
                <a:gd name="T48" fmla="*/ 356 w 501"/>
                <a:gd name="T49" fmla="*/ 8 h 189"/>
                <a:gd name="T50" fmla="*/ 315 w 501"/>
                <a:gd name="T51" fmla="*/ 3 h 189"/>
                <a:gd name="T52" fmla="*/ 272 w 501"/>
                <a:gd name="T53" fmla="*/ 0 h 189"/>
                <a:gd name="T54" fmla="*/ 228 w 501"/>
                <a:gd name="T55" fmla="*/ 0 h 189"/>
                <a:gd name="T56" fmla="*/ 185 w 501"/>
                <a:gd name="T57" fmla="*/ 3 h 189"/>
                <a:gd name="T58" fmla="*/ 144 w 501"/>
                <a:gd name="T59" fmla="*/ 8 h 189"/>
                <a:gd name="T60" fmla="*/ 107 w 501"/>
                <a:gd name="T61" fmla="*/ 17 h 189"/>
                <a:gd name="T62" fmla="*/ 73 w 501"/>
                <a:gd name="T63" fmla="*/ 28 h 189"/>
                <a:gd name="T64" fmla="*/ 45 w 501"/>
                <a:gd name="T65" fmla="*/ 40 h 189"/>
                <a:gd name="T66" fmla="*/ 23 w 501"/>
                <a:gd name="T67" fmla="*/ 54 h 189"/>
                <a:gd name="T68" fmla="*/ 8 w 501"/>
                <a:gd name="T69" fmla="*/ 69 h 189"/>
                <a:gd name="T70" fmla="*/ 1 w 501"/>
                <a:gd name="T71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695D0AB6-373A-43A8-9192-E953AEE0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157663"/>
              <a:ext cx="1343025" cy="279400"/>
            </a:xfrm>
            <a:custGeom>
              <a:avLst/>
              <a:gdLst>
                <a:gd name="T0" fmla="*/ 845 w 846"/>
                <a:gd name="T1" fmla="*/ 175 h 176"/>
                <a:gd name="T2" fmla="*/ 845 w 846"/>
                <a:gd name="T3" fmla="*/ 0 h 176"/>
                <a:gd name="T4" fmla="*/ 0 w 846"/>
                <a:gd name="T5" fmla="*/ 0 h 176"/>
                <a:gd name="T6" fmla="*/ 0 w 846"/>
                <a:gd name="T7" fmla="*/ 175 h 176"/>
                <a:gd name="T8" fmla="*/ 845 w 84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5" name="Rectangle 45">
              <a:extLst>
                <a:ext uri="{FF2B5EF4-FFF2-40B4-BE49-F238E27FC236}">
                  <a16:creationId xmlns:a16="http://schemas.microsoft.com/office/drawing/2014/main" id="{8DAF2850-71E0-49DA-85D4-EEC57A2A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913" y="3606800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age</a:t>
              </a:r>
            </a:p>
          </p:txBody>
        </p:sp>
        <p:sp>
          <p:nvSpPr>
            <p:cNvPr id="236" name="Rectangle 46">
              <a:extLst>
                <a:ext uri="{FF2B5EF4-FFF2-40B4-BE49-F238E27FC236}">
                  <a16:creationId xmlns:a16="http://schemas.microsoft.com/office/drawing/2014/main" id="{14EEA78B-9E57-4CB8-B889-A03846A30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3554413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pname</a:t>
              </a:r>
            </a:p>
          </p:txBody>
        </p: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9B87E93C-A6A5-45EF-B121-9C81A419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038" y="4130675"/>
              <a:ext cx="106279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Dependents</a:t>
              </a:r>
            </a:p>
          </p:txBody>
        </p:sp>
        <p:sp>
          <p:nvSpPr>
            <p:cNvPr id="238" name="Line 48">
              <a:extLst>
                <a:ext uri="{FF2B5EF4-FFF2-40B4-BE49-F238E27FC236}">
                  <a16:creationId xmlns:a16="http://schemas.microsoft.com/office/drawing/2014/main" id="{B8953B9D-8C6F-4F05-8A78-F80FE4159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3925" y="3813175"/>
              <a:ext cx="58737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9" name="Line 49">
              <a:extLst>
                <a:ext uri="{FF2B5EF4-FFF2-40B4-BE49-F238E27FC236}">
                  <a16:creationId xmlns:a16="http://schemas.microsoft.com/office/drawing/2014/main" id="{A9FCF951-C126-4B11-902D-21F3BD36A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6350" y="3952875"/>
              <a:ext cx="292100" cy="1857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0" name="Line 50">
              <a:extLst>
                <a:ext uri="{FF2B5EF4-FFF2-40B4-BE49-F238E27FC236}">
                  <a16:creationId xmlns:a16="http://schemas.microsoft.com/office/drawing/2014/main" id="{FCBABBF5-90DB-4894-A47B-7819CA160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51850" y="3968750"/>
              <a:ext cx="119063" cy="169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41" name="Group 59">
              <a:extLst>
                <a:ext uri="{FF2B5EF4-FFF2-40B4-BE49-F238E27FC236}">
                  <a16:creationId xmlns:a16="http://schemas.microsoft.com/office/drawing/2014/main" id="{BD626949-C8FC-4AB1-AF7C-57123F9B6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5791200"/>
              <a:ext cx="2265363" cy="898525"/>
              <a:chOff x="3600" y="3648"/>
              <a:chExt cx="1427" cy="566"/>
            </a:xfrm>
          </p:grpSpPr>
          <p:sp>
            <p:nvSpPr>
              <p:cNvPr id="264" name="Freeform 51">
                <a:extLst>
                  <a:ext uri="{FF2B5EF4-FFF2-40B4-BE49-F238E27FC236}">
                    <a16:creationId xmlns:a16="http://schemas.microsoft.com/office/drawing/2014/main" id="{15652BFB-87D2-4340-BBBD-A719806A3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>
                  <a:gd name="T0" fmla="*/ 710 w 713"/>
                  <a:gd name="T1" fmla="*/ 94 h 209"/>
                  <a:gd name="T2" fmla="*/ 700 w 713"/>
                  <a:gd name="T3" fmla="*/ 76 h 209"/>
                  <a:gd name="T4" fmla="*/ 679 w 713"/>
                  <a:gd name="T5" fmla="*/ 59 h 209"/>
                  <a:gd name="T6" fmla="*/ 648 w 713"/>
                  <a:gd name="T7" fmla="*/ 44 h 209"/>
                  <a:gd name="T8" fmla="*/ 608 w 713"/>
                  <a:gd name="T9" fmla="*/ 29 h 209"/>
                  <a:gd name="T10" fmla="*/ 561 w 713"/>
                  <a:gd name="T11" fmla="*/ 18 h 209"/>
                  <a:gd name="T12" fmla="*/ 507 w 713"/>
                  <a:gd name="T13" fmla="*/ 8 h 209"/>
                  <a:gd name="T14" fmla="*/ 449 w 713"/>
                  <a:gd name="T15" fmla="*/ 3 h 209"/>
                  <a:gd name="T16" fmla="*/ 387 w 713"/>
                  <a:gd name="T17" fmla="*/ 0 h 209"/>
                  <a:gd name="T18" fmla="*/ 325 w 713"/>
                  <a:gd name="T19" fmla="*/ 0 h 209"/>
                  <a:gd name="T20" fmla="*/ 264 w 713"/>
                  <a:gd name="T21" fmla="*/ 3 h 209"/>
                  <a:gd name="T22" fmla="*/ 206 w 713"/>
                  <a:gd name="T23" fmla="*/ 8 h 209"/>
                  <a:gd name="T24" fmla="*/ 152 w 713"/>
                  <a:gd name="T25" fmla="*/ 18 h 209"/>
                  <a:gd name="T26" fmla="*/ 105 w 713"/>
                  <a:gd name="T27" fmla="*/ 29 h 209"/>
                  <a:gd name="T28" fmla="*/ 65 w 713"/>
                  <a:gd name="T29" fmla="*/ 44 h 209"/>
                  <a:gd name="T30" fmla="*/ 34 w 713"/>
                  <a:gd name="T31" fmla="*/ 59 h 209"/>
                  <a:gd name="T32" fmla="*/ 12 w 713"/>
                  <a:gd name="T33" fmla="*/ 76 h 209"/>
                  <a:gd name="T34" fmla="*/ 1 w 713"/>
                  <a:gd name="T35" fmla="*/ 94 h 209"/>
                  <a:gd name="T36" fmla="*/ 1 w 713"/>
                  <a:gd name="T37" fmla="*/ 112 h 209"/>
                  <a:gd name="T38" fmla="*/ 12 w 713"/>
                  <a:gd name="T39" fmla="*/ 130 h 209"/>
                  <a:gd name="T40" fmla="*/ 34 w 713"/>
                  <a:gd name="T41" fmla="*/ 147 h 209"/>
                  <a:gd name="T42" fmla="*/ 65 w 713"/>
                  <a:gd name="T43" fmla="*/ 163 h 209"/>
                  <a:gd name="T44" fmla="*/ 105 w 713"/>
                  <a:gd name="T45" fmla="*/ 177 h 209"/>
                  <a:gd name="T46" fmla="*/ 152 w 713"/>
                  <a:gd name="T47" fmla="*/ 189 h 209"/>
                  <a:gd name="T48" fmla="*/ 206 w 713"/>
                  <a:gd name="T49" fmla="*/ 198 h 209"/>
                  <a:gd name="T50" fmla="*/ 264 w 713"/>
                  <a:gd name="T51" fmla="*/ 204 h 209"/>
                  <a:gd name="T52" fmla="*/ 325 w 713"/>
                  <a:gd name="T53" fmla="*/ 206 h 209"/>
                  <a:gd name="T54" fmla="*/ 387 w 713"/>
                  <a:gd name="T55" fmla="*/ 206 h 209"/>
                  <a:gd name="T56" fmla="*/ 449 w 713"/>
                  <a:gd name="T57" fmla="*/ 204 h 209"/>
                  <a:gd name="T58" fmla="*/ 507 w 713"/>
                  <a:gd name="T59" fmla="*/ 198 h 209"/>
                  <a:gd name="T60" fmla="*/ 561 w 713"/>
                  <a:gd name="T61" fmla="*/ 189 h 209"/>
                  <a:gd name="T62" fmla="*/ 608 w 713"/>
                  <a:gd name="T63" fmla="*/ 177 h 209"/>
                  <a:gd name="T64" fmla="*/ 648 w 713"/>
                  <a:gd name="T65" fmla="*/ 163 h 209"/>
                  <a:gd name="T66" fmla="*/ 679 w 713"/>
                  <a:gd name="T67" fmla="*/ 147 h 209"/>
                  <a:gd name="T68" fmla="*/ 700 w 713"/>
                  <a:gd name="T69" fmla="*/ 130 h 209"/>
                  <a:gd name="T70" fmla="*/ 710 w 713"/>
                  <a:gd name="T71" fmla="*/ 11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5" name="Freeform 52">
                <a:extLst>
                  <a:ext uri="{FF2B5EF4-FFF2-40B4-BE49-F238E27FC236}">
                    <a16:creationId xmlns:a16="http://schemas.microsoft.com/office/drawing/2014/main" id="{31F34DF2-EAE0-42FF-98DB-DC7C13B4E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3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5 w 502"/>
                  <a:gd name="T13" fmla="*/ 180 h 189"/>
                  <a:gd name="T14" fmla="*/ 185 w 502"/>
                  <a:gd name="T15" fmla="*/ 185 h 189"/>
                  <a:gd name="T16" fmla="*/ 228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6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6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8 w 502"/>
                  <a:gd name="T55" fmla="*/ 1 h 189"/>
                  <a:gd name="T56" fmla="*/ 185 w 502"/>
                  <a:gd name="T57" fmla="*/ 3 h 189"/>
                  <a:gd name="T58" fmla="*/ 145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3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6" name="Freeform 53">
                <a:extLst>
                  <a:ext uri="{FF2B5EF4-FFF2-40B4-BE49-F238E27FC236}">
                    <a16:creationId xmlns:a16="http://schemas.microsoft.com/office/drawing/2014/main" id="{4791E7CD-BEB2-4D3F-B8FD-E25178C19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>
                  <a:gd name="T0" fmla="*/ 623 w 624"/>
                  <a:gd name="T1" fmla="*/ 194 h 195"/>
                  <a:gd name="T2" fmla="*/ 623 w 624"/>
                  <a:gd name="T3" fmla="*/ 0 h 195"/>
                  <a:gd name="T4" fmla="*/ 0 w 624"/>
                  <a:gd name="T5" fmla="*/ 0 h 195"/>
                  <a:gd name="T6" fmla="*/ 0 w 624"/>
                  <a:gd name="T7" fmla="*/ 194 h 195"/>
                  <a:gd name="T8" fmla="*/ 623 w 624"/>
                  <a:gd name="T9" fmla="*/ 19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7" name="Rectangle 54">
                <a:extLst>
                  <a:ext uri="{FF2B5EF4-FFF2-40B4-BE49-F238E27FC236}">
                    <a16:creationId xmlns:a16="http://schemas.microsoft.com/office/drawing/2014/main" id="{5B03F1DC-525E-4344-9DEA-FBECB95A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policyid</a:t>
                </a:r>
              </a:p>
            </p:txBody>
          </p:sp>
          <p:sp>
            <p:nvSpPr>
              <p:cNvPr id="268" name="Rectangle 55">
                <a:extLst>
                  <a:ext uri="{FF2B5EF4-FFF2-40B4-BE49-F238E27FC236}">
                    <a16:creationId xmlns:a16="http://schemas.microsoft.com/office/drawing/2014/main" id="{1B731421-7E0B-44A7-9766-83E3A26D9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1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cost</a:t>
                </a:r>
              </a:p>
            </p:txBody>
          </p:sp>
          <p:sp>
            <p:nvSpPr>
              <p:cNvPr id="269" name="Rectangle 56">
                <a:extLst>
                  <a:ext uri="{FF2B5EF4-FFF2-40B4-BE49-F238E27FC236}">
                    <a16:creationId xmlns:a16="http://schemas.microsoft.com/office/drawing/2014/main" id="{50FC57A2-4CF3-48CF-9E79-A41C00A1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4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Policies</a:t>
                </a:r>
              </a:p>
            </p:txBody>
          </p:sp>
          <p:sp>
            <p:nvSpPr>
              <p:cNvPr id="270" name="Line 57">
                <a:extLst>
                  <a:ext uri="{FF2B5EF4-FFF2-40B4-BE49-F238E27FC236}">
                    <a16:creationId xmlns:a16="http://schemas.microsoft.com/office/drawing/2014/main" id="{EAB6E18B-E6DE-43C9-8CC1-E9C99B6C1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1" name="Line 58">
                <a:extLst>
                  <a:ext uri="{FF2B5EF4-FFF2-40B4-BE49-F238E27FC236}">
                    <a16:creationId xmlns:a16="http://schemas.microsoft.com/office/drawing/2014/main" id="{B93215E5-A194-42AC-BACB-397A98D3A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95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42" name="Line 60">
              <a:extLst>
                <a:ext uri="{FF2B5EF4-FFF2-40B4-BE49-F238E27FC236}">
                  <a16:creationId xmlns:a16="http://schemas.microsoft.com/office/drawing/2014/main" id="{400E90CA-83BC-4A0F-B52D-33C10DB85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444750"/>
              <a:ext cx="0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3" name="Rectangle 61">
              <a:extLst>
                <a:ext uri="{FF2B5EF4-FFF2-40B4-BE49-F238E27FC236}">
                  <a16:creationId xmlns:a16="http://schemas.microsoft.com/office/drawing/2014/main" id="{AF15D3D9-6ACA-4F4F-827C-3AC23083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013" y="4868863"/>
              <a:ext cx="93294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Purchaser</a:t>
              </a: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4E0E4128-C573-42D6-8124-FBDEC8B68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749800"/>
              <a:ext cx="1293812" cy="600075"/>
            </a:xfrm>
            <a:custGeom>
              <a:avLst/>
              <a:gdLst>
                <a:gd name="T0" fmla="*/ 0 w 815"/>
                <a:gd name="T1" fmla="*/ 188 h 378"/>
                <a:gd name="T2" fmla="*/ 402 w 815"/>
                <a:gd name="T3" fmla="*/ 0 h 378"/>
                <a:gd name="T4" fmla="*/ 814 w 815"/>
                <a:gd name="T5" fmla="*/ 194 h 378"/>
                <a:gd name="T6" fmla="*/ 402 w 815"/>
                <a:gd name="T7" fmla="*/ 377 h 378"/>
                <a:gd name="T8" fmla="*/ 0 w 815"/>
                <a:gd name="T9" fmla="*/ 18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45" name="Group 74">
              <a:extLst>
                <a:ext uri="{FF2B5EF4-FFF2-40B4-BE49-F238E27FC236}">
                  <a16:creationId xmlns:a16="http://schemas.microsoft.com/office/drawing/2014/main" id="{7C25ED90-10CC-47D3-AC61-DA6092090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3541715"/>
              <a:ext cx="2257425" cy="1017588"/>
              <a:chOff x="1710" y="2231"/>
              <a:chExt cx="1422" cy="641"/>
            </a:xfrm>
          </p:grpSpPr>
          <p:sp>
            <p:nvSpPr>
              <p:cNvPr id="253" name="Freeform 63">
                <a:extLst>
                  <a:ext uri="{FF2B5EF4-FFF2-40B4-BE49-F238E27FC236}">
                    <a16:creationId xmlns:a16="http://schemas.microsoft.com/office/drawing/2014/main" id="{35F17194-0C0E-4C6F-94BD-1DAD61F49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>
                  <a:gd name="T0" fmla="*/ 499 w 501"/>
                  <a:gd name="T1" fmla="*/ 86 h 189"/>
                  <a:gd name="T2" fmla="*/ 492 w 501"/>
                  <a:gd name="T3" fmla="*/ 70 h 189"/>
                  <a:gd name="T4" fmla="*/ 477 w 501"/>
                  <a:gd name="T5" fmla="*/ 54 h 189"/>
                  <a:gd name="T6" fmla="*/ 455 w 501"/>
                  <a:gd name="T7" fmla="*/ 40 h 189"/>
                  <a:gd name="T8" fmla="*/ 427 w 501"/>
                  <a:gd name="T9" fmla="*/ 28 h 189"/>
                  <a:gd name="T10" fmla="*/ 393 w 501"/>
                  <a:gd name="T11" fmla="*/ 17 h 189"/>
                  <a:gd name="T12" fmla="*/ 356 w 501"/>
                  <a:gd name="T13" fmla="*/ 9 h 189"/>
                  <a:gd name="T14" fmla="*/ 315 w 501"/>
                  <a:gd name="T15" fmla="*/ 3 h 189"/>
                  <a:gd name="T16" fmla="*/ 272 w 501"/>
                  <a:gd name="T17" fmla="*/ 1 h 189"/>
                  <a:gd name="T18" fmla="*/ 228 w 501"/>
                  <a:gd name="T19" fmla="*/ 1 h 189"/>
                  <a:gd name="T20" fmla="*/ 185 w 501"/>
                  <a:gd name="T21" fmla="*/ 3 h 189"/>
                  <a:gd name="T22" fmla="*/ 144 w 501"/>
                  <a:gd name="T23" fmla="*/ 9 h 189"/>
                  <a:gd name="T24" fmla="*/ 107 w 501"/>
                  <a:gd name="T25" fmla="*/ 17 h 189"/>
                  <a:gd name="T26" fmla="*/ 73 w 501"/>
                  <a:gd name="T27" fmla="*/ 28 h 189"/>
                  <a:gd name="T28" fmla="*/ 45 w 501"/>
                  <a:gd name="T29" fmla="*/ 40 h 189"/>
                  <a:gd name="T30" fmla="*/ 23 w 501"/>
                  <a:gd name="T31" fmla="*/ 54 h 189"/>
                  <a:gd name="T32" fmla="*/ 8 w 501"/>
                  <a:gd name="T33" fmla="*/ 70 h 189"/>
                  <a:gd name="T34" fmla="*/ 1 w 501"/>
                  <a:gd name="T35" fmla="*/ 86 h 189"/>
                  <a:gd name="T36" fmla="*/ 1 w 501"/>
                  <a:gd name="T37" fmla="*/ 103 h 189"/>
                  <a:gd name="T38" fmla="*/ 8 w 501"/>
                  <a:gd name="T39" fmla="*/ 119 h 189"/>
                  <a:gd name="T40" fmla="*/ 23 w 501"/>
                  <a:gd name="T41" fmla="*/ 134 h 189"/>
                  <a:gd name="T42" fmla="*/ 45 w 501"/>
                  <a:gd name="T43" fmla="*/ 148 h 189"/>
                  <a:gd name="T44" fmla="*/ 73 w 501"/>
                  <a:gd name="T45" fmla="*/ 160 h 189"/>
                  <a:gd name="T46" fmla="*/ 107 w 501"/>
                  <a:gd name="T47" fmla="*/ 171 h 189"/>
                  <a:gd name="T48" fmla="*/ 144 w 501"/>
                  <a:gd name="T49" fmla="*/ 179 h 189"/>
                  <a:gd name="T50" fmla="*/ 185 w 501"/>
                  <a:gd name="T51" fmla="*/ 185 h 189"/>
                  <a:gd name="T52" fmla="*/ 228 w 501"/>
                  <a:gd name="T53" fmla="*/ 188 h 189"/>
                  <a:gd name="T54" fmla="*/ 272 w 501"/>
                  <a:gd name="T55" fmla="*/ 188 h 189"/>
                  <a:gd name="T56" fmla="*/ 315 w 501"/>
                  <a:gd name="T57" fmla="*/ 185 h 189"/>
                  <a:gd name="T58" fmla="*/ 356 w 501"/>
                  <a:gd name="T59" fmla="*/ 179 h 189"/>
                  <a:gd name="T60" fmla="*/ 393 w 501"/>
                  <a:gd name="T61" fmla="*/ 171 h 189"/>
                  <a:gd name="T62" fmla="*/ 427 w 501"/>
                  <a:gd name="T63" fmla="*/ 160 h 189"/>
                  <a:gd name="T64" fmla="*/ 455 w 501"/>
                  <a:gd name="T65" fmla="*/ 148 h 189"/>
                  <a:gd name="T66" fmla="*/ 477 w 501"/>
                  <a:gd name="T67" fmla="*/ 134 h 189"/>
                  <a:gd name="T68" fmla="*/ 492 w 501"/>
                  <a:gd name="T69" fmla="*/ 119 h 189"/>
                  <a:gd name="T70" fmla="*/ 499 w 501"/>
                  <a:gd name="T71" fmla="*/ 10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4" name="Freeform 64">
                <a:extLst>
                  <a:ext uri="{FF2B5EF4-FFF2-40B4-BE49-F238E27FC236}">
                    <a16:creationId xmlns:a16="http://schemas.microsoft.com/office/drawing/2014/main" id="{A5F2F9B9-162B-4987-8051-F8874CED5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4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4 w 502"/>
                  <a:gd name="T13" fmla="*/ 179 h 189"/>
                  <a:gd name="T14" fmla="*/ 186 w 502"/>
                  <a:gd name="T15" fmla="*/ 185 h 189"/>
                  <a:gd name="T16" fmla="*/ 229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5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5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9 w 502"/>
                  <a:gd name="T55" fmla="*/ 1 h 189"/>
                  <a:gd name="T56" fmla="*/ 185 w 502"/>
                  <a:gd name="T57" fmla="*/ 3 h 189"/>
                  <a:gd name="T58" fmla="*/ 144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4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5" name="Freeform 65">
                <a:extLst>
                  <a:ext uri="{FF2B5EF4-FFF2-40B4-BE49-F238E27FC236}">
                    <a16:creationId xmlns:a16="http://schemas.microsoft.com/office/drawing/2014/main" id="{05C75986-3C3A-4C77-A3A3-006A67DA4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>
                  <a:gd name="T0" fmla="*/ 500 w 502"/>
                  <a:gd name="T1" fmla="*/ 86 h 189"/>
                  <a:gd name="T2" fmla="*/ 493 w 502"/>
                  <a:gd name="T3" fmla="*/ 70 h 189"/>
                  <a:gd name="T4" fmla="*/ 478 w 502"/>
                  <a:gd name="T5" fmla="*/ 54 h 189"/>
                  <a:gd name="T6" fmla="*/ 456 w 502"/>
                  <a:gd name="T7" fmla="*/ 40 h 189"/>
                  <a:gd name="T8" fmla="*/ 428 w 502"/>
                  <a:gd name="T9" fmla="*/ 28 h 189"/>
                  <a:gd name="T10" fmla="*/ 394 w 502"/>
                  <a:gd name="T11" fmla="*/ 17 h 189"/>
                  <a:gd name="T12" fmla="*/ 356 w 502"/>
                  <a:gd name="T13" fmla="*/ 9 h 189"/>
                  <a:gd name="T14" fmla="*/ 316 w 502"/>
                  <a:gd name="T15" fmla="*/ 4 h 189"/>
                  <a:gd name="T16" fmla="*/ 273 w 502"/>
                  <a:gd name="T17" fmla="*/ 1 h 189"/>
                  <a:gd name="T18" fmla="*/ 229 w 502"/>
                  <a:gd name="T19" fmla="*/ 1 h 189"/>
                  <a:gd name="T20" fmla="*/ 186 w 502"/>
                  <a:gd name="T21" fmla="*/ 4 h 189"/>
                  <a:gd name="T22" fmla="*/ 145 w 502"/>
                  <a:gd name="T23" fmla="*/ 9 h 189"/>
                  <a:gd name="T24" fmla="*/ 107 w 502"/>
                  <a:gd name="T25" fmla="*/ 17 h 189"/>
                  <a:gd name="T26" fmla="*/ 74 w 502"/>
                  <a:gd name="T27" fmla="*/ 28 h 189"/>
                  <a:gd name="T28" fmla="*/ 45 w 502"/>
                  <a:gd name="T29" fmla="*/ 40 h 189"/>
                  <a:gd name="T30" fmla="*/ 24 w 502"/>
                  <a:gd name="T31" fmla="*/ 54 h 189"/>
                  <a:gd name="T32" fmla="*/ 9 w 502"/>
                  <a:gd name="T33" fmla="*/ 70 h 189"/>
                  <a:gd name="T34" fmla="*/ 1 w 502"/>
                  <a:gd name="T35" fmla="*/ 86 h 189"/>
                  <a:gd name="T36" fmla="*/ 1 w 502"/>
                  <a:gd name="T37" fmla="*/ 102 h 189"/>
                  <a:gd name="T38" fmla="*/ 9 w 502"/>
                  <a:gd name="T39" fmla="*/ 118 h 189"/>
                  <a:gd name="T40" fmla="*/ 24 w 502"/>
                  <a:gd name="T41" fmla="*/ 134 h 189"/>
                  <a:gd name="T42" fmla="*/ 45 w 502"/>
                  <a:gd name="T43" fmla="*/ 148 h 189"/>
                  <a:gd name="T44" fmla="*/ 74 w 502"/>
                  <a:gd name="T45" fmla="*/ 161 h 189"/>
                  <a:gd name="T46" fmla="*/ 107 w 502"/>
                  <a:gd name="T47" fmla="*/ 171 h 189"/>
                  <a:gd name="T48" fmla="*/ 145 w 502"/>
                  <a:gd name="T49" fmla="*/ 179 h 189"/>
                  <a:gd name="T50" fmla="*/ 186 w 502"/>
                  <a:gd name="T51" fmla="*/ 185 h 189"/>
                  <a:gd name="T52" fmla="*/ 229 w 502"/>
                  <a:gd name="T53" fmla="*/ 188 h 189"/>
                  <a:gd name="T54" fmla="*/ 273 w 502"/>
                  <a:gd name="T55" fmla="*/ 188 h 189"/>
                  <a:gd name="T56" fmla="*/ 316 w 502"/>
                  <a:gd name="T57" fmla="*/ 185 h 189"/>
                  <a:gd name="T58" fmla="*/ 356 w 502"/>
                  <a:gd name="T59" fmla="*/ 179 h 189"/>
                  <a:gd name="T60" fmla="*/ 394 w 502"/>
                  <a:gd name="T61" fmla="*/ 171 h 189"/>
                  <a:gd name="T62" fmla="*/ 428 w 502"/>
                  <a:gd name="T63" fmla="*/ 161 h 189"/>
                  <a:gd name="T64" fmla="*/ 456 w 502"/>
                  <a:gd name="T65" fmla="*/ 148 h 189"/>
                  <a:gd name="T66" fmla="*/ 478 w 502"/>
                  <a:gd name="T67" fmla="*/ 134 h 189"/>
                  <a:gd name="T68" fmla="*/ 493 w 502"/>
                  <a:gd name="T69" fmla="*/ 118 h 189"/>
                  <a:gd name="T70" fmla="*/ 500 w 502"/>
                  <a:gd name="T71" fmla="*/ 10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6" name="Rectangle 66">
                <a:extLst>
                  <a:ext uri="{FF2B5EF4-FFF2-40B4-BE49-F238E27FC236}">
                    <a16:creationId xmlns:a16="http://schemas.microsoft.com/office/drawing/2014/main" id="{0B82B2A8-4E4E-4DD8-8D07-1D1951295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3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dirty="0">
                    <a:solidFill>
                      <a:srgbClr val="000000"/>
                    </a:solidFill>
                    <a:latin typeface="+mj-lt"/>
                  </a:rPr>
                  <a:t>name</a:t>
                </a:r>
              </a:p>
            </p:txBody>
          </p:sp>
          <p:sp>
            <p:nvSpPr>
              <p:cNvPr id="257" name="Rectangle 67">
                <a:extLst>
                  <a:ext uri="{FF2B5EF4-FFF2-40B4-BE49-F238E27FC236}">
                    <a16:creationId xmlns:a16="http://schemas.microsoft.com/office/drawing/2014/main" id="{7495EAF6-106F-489F-A639-21B2E8A3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Employees</a:t>
                </a:r>
              </a:p>
            </p:txBody>
          </p:sp>
          <p:sp>
            <p:nvSpPr>
              <p:cNvPr id="258" name="Rectangle 68">
                <a:extLst>
                  <a:ext uri="{FF2B5EF4-FFF2-40B4-BE49-F238E27FC236}">
                    <a16:creationId xmlns:a16="http://schemas.microsoft.com/office/drawing/2014/main" id="{8F8D9CDA-F4E4-4306-BE88-802F10F5F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ssn</a:t>
                </a:r>
              </a:p>
            </p:txBody>
          </p:sp>
          <p:sp>
            <p:nvSpPr>
              <p:cNvPr id="259" name="Rectangle 69">
                <a:extLst>
                  <a:ext uri="{FF2B5EF4-FFF2-40B4-BE49-F238E27FC236}">
                    <a16:creationId xmlns:a16="http://schemas.microsoft.com/office/drawing/2014/main" id="{1DC68A5C-1C20-4C96-90D5-764C3BFB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3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lot</a:t>
                </a:r>
              </a:p>
            </p:txBody>
          </p:sp>
          <p:sp>
            <p:nvSpPr>
              <p:cNvPr id="260" name="Freeform 70">
                <a:extLst>
                  <a:ext uri="{FF2B5EF4-FFF2-40B4-BE49-F238E27FC236}">
                    <a16:creationId xmlns:a16="http://schemas.microsoft.com/office/drawing/2014/main" id="{361F8365-80CB-4125-97AE-665478CB2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>
                  <a:gd name="T0" fmla="*/ 750 w 751"/>
                  <a:gd name="T1" fmla="*/ 169 h 170"/>
                  <a:gd name="T2" fmla="*/ 750 w 751"/>
                  <a:gd name="T3" fmla="*/ 0 h 170"/>
                  <a:gd name="T4" fmla="*/ 0 w 751"/>
                  <a:gd name="T5" fmla="*/ 0 h 170"/>
                  <a:gd name="T6" fmla="*/ 0 w 751"/>
                  <a:gd name="T7" fmla="*/ 169 h 170"/>
                  <a:gd name="T8" fmla="*/ 750 w 751"/>
                  <a:gd name="T9" fmla="*/ 16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1" name="Line 71">
                <a:extLst>
                  <a:ext uri="{FF2B5EF4-FFF2-40B4-BE49-F238E27FC236}">
                    <a16:creationId xmlns:a16="http://schemas.microsoft.com/office/drawing/2014/main" id="{1FD2FEEB-3C43-4A01-95F5-7F84069E9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2" name="Line 72">
                <a:extLst>
                  <a:ext uri="{FF2B5EF4-FFF2-40B4-BE49-F238E27FC236}">
                    <a16:creationId xmlns:a16="http://schemas.microsoft.com/office/drawing/2014/main" id="{499DBB3B-5847-4E73-B1AE-B61F22CE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3" name="Line 73">
                <a:extLst>
                  <a:ext uri="{FF2B5EF4-FFF2-40B4-BE49-F238E27FC236}">
                    <a16:creationId xmlns:a16="http://schemas.microsoft.com/office/drawing/2014/main" id="{200898C5-D966-4D57-A23B-4E5CB09C1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46" name="Line 75">
              <a:extLst>
                <a:ext uri="{FF2B5EF4-FFF2-40B4-BE49-F238E27FC236}">
                  <a16:creationId xmlns:a16="http://schemas.microsoft.com/office/drawing/2014/main" id="{0DD4593E-A815-4351-8892-C339EB3CC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0200" y="5181600"/>
              <a:ext cx="1193800" cy="6604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7" name="Line 76">
              <a:extLst>
                <a:ext uri="{FF2B5EF4-FFF2-40B4-BE49-F238E27FC236}">
                  <a16:creationId xmlns:a16="http://schemas.microsoft.com/office/drawing/2014/main" id="{86997311-4457-4269-8D77-A4AD7BA70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4445000"/>
              <a:ext cx="711200" cy="4318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8" name="Line 77">
              <a:extLst>
                <a:ext uri="{FF2B5EF4-FFF2-40B4-BE49-F238E27FC236}">
                  <a16:creationId xmlns:a16="http://schemas.microsoft.com/office/drawing/2014/main" id="{654984F3-683B-4A67-8428-4EE54E427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5486400"/>
              <a:ext cx="4572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9" name="Line 78">
              <a:extLst>
                <a:ext uri="{FF2B5EF4-FFF2-40B4-BE49-F238E27FC236}">
                  <a16:creationId xmlns:a16="http://schemas.microsoft.com/office/drawing/2014/main" id="{B2ACC824-7945-4E82-BE13-F35185888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750" y="4578350"/>
              <a:ext cx="825500" cy="292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50" name="Line 79">
              <a:extLst>
                <a:ext uri="{FF2B5EF4-FFF2-40B4-BE49-F238E27FC236}">
                  <a16:creationId xmlns:a16="http://schemas.microsoft.com/office/drawing/2014/main" id="{A1EE3858-C613-433F-AD52-EBDE1DC66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2133600"/>
              <a:ext cx="6985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51" name="Rectangle 80">
              <a:extLst>
                <a:ext uri="{FF2B5EF4-FFF2-40B4-BE49-F238E27FC236}">
                  <a16:creationId xmlns:a16="http://schemas.microsoft.com/office/drawing/2014/main" id="{6B74F0FF-7AEF-4DD3-8840-F7688997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2417763"/>
              <a:ext cx="9489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>
                  <a:solidFill>
                    <a:srgbClr val="CF0E30"/>
                  </a:solidFill>
                  <a:latin typeface="+mj-lt"/>
                </a:rPr>
                <a:t>Bad design</a:t>
              </a:r>
            </a:p>
          </p:txBody>
        </p:sp>
        <p:sp>
          <p:nvSpPr>
            <p:cNvPr id="252" name="Rectangle 81">
              <a:extLst>
                <a:ext uri="{FF2B5EF4-FFF2-40B4-BE49-F238E27FC236}">
                  <a16:creationId xmlns:a16="http://schemas.microsoft.com/office/drawing/2014/main" id="{9FF2B276-4C2E-4441-82D0-7E3E2203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638800"/>
              <a:ext cx="108683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>
                  <a:solidFill>
                    <a:srgbClr val="CF0E30"/>
                  </a:solidFill>
                  <a:latin typeface="+mj-lt"/>
                </a:rPr>
                <a:t>Better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72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73" y="141448"/>
            <a:ext cx="9144000" cy="576064"/>
          </a:xfrm>
        </p:spPr>
        <p:txBody>
          <a:bodyPr/>
          <a:lstStyle/>
          <a:p>
            <a:pPr algn="l"/>
            <a:r>
              <a:rPr lang="en-US" altLang="en-US" sz="3200" dirty="0"/>
              <a:t>Binary vs. Ternary Relationships</a:t>
            </a:r>
            <a:endParaRPr lang="ko-KR" altLang="en-US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6712C-FB42-442D-BA6A-D30F667DE908}"/>
              </a:ext>
            </a:extLst>
          </p:cNvPr>
          <p:cNvSpPr/>
          <p:nvPr/>
        </p:nvSpPr>
        <p:spPr>
          <a:xfrm>
            <a:off x="5016639" y="1833888"/>
            <a:ext cx="3873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If each policy is owned by just 1        employee, and each dependent </a:t>
            </a:r>
            <a:r>
              <a:rPr lang="en-US" altLang="en-US" sz="1600" dirty="0" err="1"/>
              <a:t>istied</a:t>
            </a:r>
            <a:r>
              <a:rPr lang="en-US" altLang="en-US" sz="1600" dirty="0"/>
              <a:t> to the covering policy, first diagram is inaccurate.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What are the additional constraints  in the 2nd diagram?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72B2E06-4239-4E53-85D7-6C911C159D4B}"/>
              </a:ext>
            </a:extLst>
          </p:cNvPr>
          <p:cNvGrpSpPr/>
          <p:nvPr/>
        </p:nvGrpSpPr>
        <p:grpSpPr>
          <a:xfrm>
            <a:off x="101302" y="717512"/>
            <a:ext cx="4778177" cy="4158494"/>
            <a:chOff x="2714625" y="1219199"/>
            <a:chExt cx="6303963" cy="5486401"/>
          </a:xfrm>
        </p:grpSpPr>
        <p:sp>
          <p:nvSpPr>
            <p:cNvPr id="216" name="Rectangle 3">
              <a:extLst>
                <a:ext uri="{FF2B5EF4-FFF2-40B4-BE49-F238E27FC236}">
                  <a16:creationId xmlns:a16="http://schemas.microsoft.com/office/drawing/2014/main" id="{CBF52440-2BD0-455A-8F3F-7D54B617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7F256BA8-80A0-4484-8950-2E6D7D0CD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1447800"/>
              <a:ext cx="865188" cy="314325"/>
            </a:xfrm>
            <a:custGeom>
              <a:avLst/>
              <a:gdLst>
                <a:gd name="T0" fmla="*/ 544 w 545"/>
                <a:gd name="T1" fmla="*/ 91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30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30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1 h 198"/>
                <a:gd name="T36" fmla="*/ 1 w 545"/>
                <a:gd name="T37" fmla="*/ 108 h 198"/>
                <a:gd name="T38" fmla="*/ 9 w 545"/>
                <a:gd name="T39" fmla="*/ 124 h 198"/>
                <a:gd name="T40" fmla="*/ 25 w 545"/>
                <a:gd name="T41" fmla="*/ 141 h 198"/>
                <a:gd name="T42" fmla="*/ 49 w 545"/>
                <a:gd name="T43" fmla="*/ 155 h 198"/>
                <a:gd name="T44" fmla="*/ 79 w 545"/>
                <a:gd name="T45" fmla="*/ 169 h 198"/>
                <a:gd name="T46" fmla="*/ 116 w 545"/>
                <a:gd name="T47" fmla="*/ 180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80 h 198"/>
                <a:gd name="T62" fmla="*/ 465 w 545"/>
                <a:gd name="T63" fmla="*/ 169 h 198"/>
                <a:gd name="T64" fmla="*/ 495 w 545"/>
                <a:gd name="T65" fmla="*/ 155 h 198"/>
                <a:gd name="T66" fmla="*/ 519 w 545"/>
                <a:gd name="T67" fmla="*/ 141 h 198"/>
                <a:gd name="T68" fmla="*/ 535 w 545"/>
                <a:gd name="T69" fmla="*/ 124 h 198"/>
                <a:gd name="T70" fmla="*/ 544 w 545"/>
                <a:gd name="T71" fmla="*/ 10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4" y="91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1" y="36"/>
                  </a:lnTo>
                  <a:lnTo>
                    <a:pt x="465" y="30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79" y="30"/>
                  </a:lnTo>
                  <a:lnTo>
                    <a:pt x="63" y="36"/>
                  </a:lnTo>
                  <a:lnTo>
                    <a:pt x="49" y="42"/>
                  </a:lnTo>
                  <a:lnTo>
                    <a:pt x="37" y="50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9"/>
                  </a:lnTo>
                  <a:lnTo>
                    <a:pt x="97" y="175"/>
                  </a:lnTo>
                  <a:lnTo>
                    <a:pt x="116" y="180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80"/>
                  </a:lnTo>
                  <a:lnTo>
                    <a:pt x="447" y="175"/>
                  </a:lnTo>
                  <a:lnTo>
                    <a:pt x="465" y="169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1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8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EB09E770-8D2C-4333-8F41-E799864E0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338" y="1457325"/>
              <a:ext cx="865187" cy="314325"/>
            </a:xfrm>
            <a:custGeom>
              <a:avLst/>
              <a:gdLst>
                <a:gd name="T0" fmla="*/ 1 w 545"/>
                <a:gd name="T1" fmla="*/ 107 h 198"/>
                <a:gd name="T2" fmla="*/ 9 w 545"/>
                <a:gd name="T3" fmla="*/ 124 h 198"/>
                <a:gd name="T4" fmla="*/ 26 w 545"/>
                <a:gd name="T5" fmla="*/ 140 h 198"/>
                <a:gd name="T6" fmla="*/ 49 w 545"/>
                <a:gd name="T7" fmla="*/ 155 h 198"/>
                <a:gd name="T8" fmla="*/ 80 w 545"/>
                <a:gd name="T9" fmla="*/ 169 h 198"/>
                <a:gd name="T10" fmla="*/ 116 w 545"/>
                <a:gd name="T11" fmla="*/ 179 h 198"/>
                <a:gd name="T12" fmla="*/ 157 w 545"/>
                <a:gd name="T13" fmla="*/ 188 h 198"/>
                <a:gd name="T14" fmla="*/ 202 w 545"/>
                <a:gd name="T15" fmla="*/ 194 h 198"/>
                <a:gd name="T16" fmla="*/ 248 w 545"/>
                <a:gd name="T17" fmla="*/ 197 h 198"/>
                <a:gd name="T18" fmla="*/ 296 w 545"/>
                <a:gd name="T19" fmla="*/ 197 h 198"/>
                <a:gd name="T20" fmla="*/ 343 w 545"/>
                <a:gd name="T21" fmla="*/ 194 h 198"/>
                <a:gd name="T22" fmla="*/ 387 w 545"/>
                <a:gd name="T23" fmla="*/ 188 h 198"/>
                <a:gd name="T24" fmla="*/ 429 w 545"/>
                <a:gd name="T25" fmla="*/ 179 h 198"/>
                <a:gd name="T26" fmla="*/ 464 w 545"/>
                <a:gd name="T27" fmla="*/ 169 h 198"/>
                <a:gd name="T28" fmla="*/ 495 w 545"/>
                <a:gd name="T29" fmla="*/ 155 h 198"/>
                <a:gd name="T30" fmla="*/ 519 w 545"/>
                <a:gd name="T31" fmla="*/ 140 h 198"/>
                <a:gd name="T32" fmla="*/ 535 w 545"/>
                <a:gd name="T33" fmla="*/ 124 h 198"/>
                <a:gd name="T34" fmla="*/ 543 w 545"/>
                <a:gd name="T35" fmla="*/ 107 h 198"/>
                <a:gd name="T36" fmla="*/ 543 w 545"/>
                <a:gd name="T37" fmla="*/ 90 h 198"/>
                <a:gd name="T38" fmla="*/ 535 w 545"/>
                <a:gd name="T39" fmla="*/ 73 h 198"/>
                <a:gd name="T40" fmla="*/ 519 w 545"/>
                <a:gd name="T41" fmla="*/ 57 h 198"/>
                <a:gd name="T42" fmla="*/ 495 w 545"/>
                <a:gd name="T43" fmla="*/ 42 h 198"/>
                <a:gd name="T44" fmla="*/ 464 w 545"/>
                <a:gd name="T45" fmla="*/ 29 h 198"/>
                <a:gd name="T46" fmla="*/ 428 w 545"/>
                <a:gd name="T47" fmla="*/ 18 h 198"/>
                <a:gd name="T48" fmla="*/ 387 w 545"/>
                <a:gd name="T49" fmla="*/ 9 h 198"/>
                <a:gd name="T50" fmla="*/ 342 w 545"/>
                <a:gd name="T51" fmla="*/ 3 h 198"/>
                <a:gd name="T52" fmla="*/ 296 w 545"/>
                <a:gd name="T53" fmla="*/ 1 h 198"/>
                <a:gd name="T54" fmla="*/ 248 w 545"/>
                <a:gd name="T55" fmla="*/ 1 h 198"/>
                <a:gd name="T56" fmla="*/ 202 w 545"/>
                <a:gd name="T57" fmla="*/ 4 h 198"/>
                <a:gd name="T58" fmla="*/ 157 w 545"/>
                <a:gd name="T59" fmla="*/ 9 h 198"/>
                <a:gd name="T60" fmla="*/ 116 w 545"/>
                <a:gd name="T61" fmla="*/ 18 h 198"/>
                <a:gd name="T62" fmla="*/ 80 w 545"/>
                <a:gd name="T63" fmla="*/ 29 h 198"/>
                <a:gd name="T64" fmla="*/ 49 w 545"/>
                <a:gd name="T65" fmla="*/ 42 h 198"/>
                <a:gd name="T66" fmla="*/ 26 w 545"/>
                <a:gd name="T67" fmla="*/ 57 h 198"/>
                <a:gd name="T68" fmla="*/ 9 w 545"/>
                <a:gd name="T69" fmla="*/ 73 h 198"/>
                <a:gd name="T70" fmla="*/ 1 w 545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6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9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9" y="179"/>
                  </a:lnTo>
                  <a:lnTo>
                    <a:pt x="447" y="174"/>
                  </a:lnTo>
                  <a:lnTo>
                    <a:pt x="464" y="169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2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50"/>
                  </a:lnTo>
                  <a:lnTo>
                    <a:pt x="26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5150801F-6316-4E3A-B686-2FADFFEED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1752600"/>
              <a:ext cx="1068388" cy="687388"/>
            </a:xfrm>
            <a:custGeom>
              <a:avLst/>
              <a:gdLst>
                <a:gd name="T0" fmla="*/ 0 w 673"/>
                <a:gd name="T1" fmla="*/ 217 h 433"/>
                <a:gd name="T2" fmla="*/ 331 w 673"/>
                <a:gd name="T3" fmla="*/ 0 h 433"/>
                <a:gd name="T4" fmla="*/ 672 w 673"/>
                <a:gd name="T5" fmla="*/ 224 h 433"/>
                <a:gd name="T6" fmla="*/ 331 w 673"/>
                <a:gd name="T7" fmla="*/ 432 h 433"/>
                <a:gd name="T8" fmla="*/ 0 w 673"/>
                <a:gd name="T9" fmla="*/ 217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433">
                  <a:moveTo>
                    <a:pt x="0" y="217"/>
                  </a:moveTo>
                  <a:lnTo>
                    <a:pt x="331" y="0"/>
                  </a:lnTo>
                  <a:lnTo>
                    <a:pt x="672" y="224"/>
                  </a:lnTo>
                  <a:lnTo>
                    <a:pt x="331" y="432"/>
                  </a:lnTo>
                  <a:lnTo>
                    <a:pt x="0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5275D7DD-5D2E-4DA2-851E-939018C3E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1981200"/>
              <a:ext cx="1339850" cy="293688"/>
            </a:xfrm>
            <a:custGeom>
              <a:avLst/>
              <a:gdLst>
                <a:gd name="T0" fmla="*/ 843 w 844"/>
                <a:gd name="T1" fmla="*/ 184 h 185"/>
                <a:gd name="T2" fmla="*/ 843 w 844"/>
                <a:gd name="T3" fmla="*/ 0 h 185"/>
                <a:gd name="T4" fmla="*/ 0 w 844"/>
                <a:gd name="T5" fmla="*/ 0 h 185"/>
                <a:gd name="T6" fmla="*/ 0 w 844"/>
                <a:gd name="T7" fmla="*/ 184 h 185"/>
                <a:gd name="T8" fmla="*/ 843 w 84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185">
                  <a:moveTo>
                    <a:pt x="843" y="184"/>
                  </a:moveTo>
                  <a:lnTo>
                    <a:pt x="843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843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1" name="Rectangle 10">
              <a:extLst>
                <a:ext uri="{FF2B5EF4-FFF2-40B4-BE49-F238E27FC236}">
                  <a16:creationId xmlns:a16="http://schemas.microsoft.com/office/drawing/2014/main" id="{01C84C81-1FEF-426B-A9C3-B22F2B1D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1457325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age</a:t>
              </a:r>
            </a:p>
          </p:txBody>
        </p:sp>
        <p:sp>
          <p:nvSpPr>
            <p:cNvPr id="222" name="Rectangle 11">
              <a:extLst>
                <a:ext uri="{FF2B5EF4-FFF2-40B4-BE49-F238E27FC236}">
                  <a16:creationId xmlns:a16="http://schemas.microsoft.com/office/drawing/2014/main" id="{5D6A6A0A-92CC-4575-9AAB-22482071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3" y="1430338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pname</a:t>
              </a:r>
            </a:p>
          </p:txBody>
        </p:sp>
        <p:sp>
          <p:nvSpPr>
            <p:cNvPr id="223" name="Rectangle 12">
              <a:extLst>
                <a:ext uri="{FF2B5EF4-FFF2-40B4-BE49-F238E27FC236}">
                  <a16:creationId xmlns:a16="http://schemas.microsoft.com/office/drawing/2014/main" id="{F126C5C6-411F-401A-A169-56A10E2EA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1931988"/>
              <a:ext cx="106279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Dependents</a:t>
              </a:r>
            </a:p>
          </p:txBody>
        </p:sp>
        <p:sp>
          <p:nvSpPr>
            <p:cNvPr id="224" name="Rectangle 13">
              <a:extLst>
                <a:ext uri="{FF2B5EF4-FFF2-40B4-BE49-F238E27FC236}">
                  <a16:creationId xmlns:a16="http://schemas.microsoft.com/office/drawing/2014/main" id="{27C3501A-7038-47AD-87BE-D456F07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1962150"/>
              <a:ext cx="70211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Covers</a:t>
              </a:r>
            </a:p>
          </p:txBody>
        </p:sp>
        <p:grpSp>
          <p:nvGrpSpPr>
            <p:cNvPr id="225" name="Group 25">
              <a:extLst>
                <a:ext uri="{FF2B5EF4-FFF2-40B4-BE49-F238E27FC236}">
                  <a16:creationId xmlns:a16="http://schemas.microsoft.com/office/drawing/2014/main" id="{69D5E991-1896-4DBE-AFFB-67D9E7765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0363" y="1219199"/>
              <a:ext cx="2454275" cy="1022350"/>
              <a:chOff x="1827" y="768"/>
              <a:chExt cx="1546" cy="644"/>
            </a:xfrm>
          </p:grpSpPr>
          <p:sp>
            <p:nvSpPr>
              <p:cNvPr id="282" name="Freeform 14">
                <a:extLst>
                  <a:ext uri="{FF2B5EF4-FFF2-40B4-BE49-F238E27FC236}">
                    <a16:creationId xmlns:a16="http://schemas.microsoft.com/office/drawing/2014/main" id="{73410EAD-6916-4548-BB96-CD86F422E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924"/>
                <a:ext cx="545" cy="198"/>
              </a:xfrm>
              <a:custGeom>
                <a:avLst/>
                <a:gdLst>
                  <a:gd name="T0" fmla="*/ 543 w 545"/>
                  <a:gd name="T1" fmla="*/ 90 h 198"/>
                  <a:gd name="T2" fmla="*/ 535 w 545"/>
                  <a:gd name="T3" fmla="*/ 73 h 198"/>
                  <a:gd name="T4" fmla="*/ 519 w 545"/>
                  <a:gd name="T5" fmla="*/ 57 h 198"/>
                  <a:gd name="T6" fmla="*/ 495 w 545"/>
                  <a:gd name="T7" fmla="*/ 42 h 198"/>
                  <a:gd name="T8" fmla="*/ 464 w 545"/>
                  <a:gd name="T9" fmla="*/ 29 h 198"/>
                  <a:gd name="T10" fmla="*/ 428 w 545"/>
                  <a:gd name="T11" fmla="*/ 18 h 198"/>
                  <a:gd name="T12" fmla="*/ 387 w 545"/>
                  <a:gd name="T13" fmla="*/ 9 h 198"/>
                  <a:gd name="T14" fmla="*/ 343 w 545"/>
                  <a:gd name="T15" fmla="*/ 3 h 198"/>
                  <a:gd name="T16" fmla="*/ 296 w 545"/>
                  <a:gd name="T17" fmla="*/ 1 h 198"/>
                  <a:gd name="T18" fmla="*/ 248 w 545"/>
                  <a:gd name="T19" fmla="*/ 1 h 198"/>
                  <a:gd name="T20" fmla="*/ 202 w 545"/>
                  <a:gd name="T21" fmla="*/ 3 h 198"/>
                  <a:gd name="T22" fmla="*/ 157 w 545"/>
                  <a:gd name="T23" fmla="*/ 9 h 198"/>
                  <a:gd name="T24" fmla="*/ 116 w 545"/>
                  <a:gd name="T25" fmla="*/ 18 h 198"/>
                  <a:gd name="T26" fmla="*/ 80 w 545"/>
                  <a:gd name="T27" fmla="*/ 29 h 198"/>
                  <a:gd name="T28" fmla="*/ 49 w 545"/>
                  <a:gd name="T29" fmla="*/ 42 h 198"/>
                  <a:gd name="T30" fmla="*/ 25 w 545"/>
                  <a:gd name="T31" fmla="*/ 57 h 198"/>
                  <a:gd name="T32" fmla="*/ 9 w 545"/>
                  <a:gd name="T33" fmla="*/ 73 h 198"/>
                  <a:gd name="T34" fmla="*/ 1 w 545"/>
                  <a:gd name="T35" fmla="*/ 90 h 198"/>
                  <a:gd name="T36" fmla="*/ 1 w 545"/>
                  <a:gd name="T37" fmla="*/ 107 h 198"/>
                  <a:gd name="T38" fmla="*/ 9 w 545"/>
                  <a:gd name="T39" fmla="*/ 124 h 198"/>
                  <a:gd name="T40" fmla="*/ 25 w 545"/>
                  <a:gd name="T41" fmla="*/ 140 h 198"/>
                  <a:gd name="T42" fmla="*/ 49 w 545"/>
                  <a:gd name="T43" fmla="*/ 155 h 198"/>
                  <a:gd name="T44" fmla="*/ 80 w 545"/>
                  <a:gd name="T45" fmla="*/ 168 h 198"/>
                  <a:gd name="T46" fmla="*/ 116 w 545"/>
                  <a:gd name="T47" fmla="*/ 179 h 198"/>
                  <a:gd name="T48" fmla="*/ 157 w 545"/>
                  <a:gd name="T49" fmla="*/ 188 h 198"/>
                  <a:gd name="T50" fmla="*/ 202 w 545"/>
                  <a:gd name="T51" fmla="*/ 194 h 198"/>
                  <a:gd name="T52" fmla="*/ 248 w 545"/>
                  <a:gd name="T53" fmla="*/ 197 h 198"/>
                  <a:gd name="T54" fmla="*/ 296 w 545"/>
                  <a:gd name="T55" fmla="*/ 197 h 198"/>
                  <a:gd name="T56" fmla="*/ 343 w 545"/>
                  <a:gd name="T57" fmla="*/ 194 h 198"/>
                  <a:gd name="T58" fmla="*/ 387 w 545"/>
                  <a:gd name="T59" fmla="*/ 188 h 198"/>
                  <a:gd name="T60" fmla="*/ 428 w 545"/>
                  <a:gd name="T61" fmla="*/ 179 h 198"/>
                  <a:gd name="T62" fmla="*/ 464 w 545"/>
                  <a:gd name="T63" fmla="*/ 168 h 198"/>
                  <a:gd name="T64" fmla="*/ 495 w 545"/>
                  <a:gd name="T65" fmla="*/ 155 h 198"/>
                  <a:gd name="T66" fmla="*/ 519 w 545"/>
                  <a:gd name="T67" fmla="*/ 140 h 198"/>
                  <a:gd name="T68" fmla="*/ 535 w 545"/>
                  <a:gd name="T69" fmla="*/ 124 h 198"/>
                  <a:gd name="T70" fmla="*/ 543 w 545"/>
                  <a:gd name="T71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5" h="198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1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5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4" y="168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3" name="Freeform 15">
                <a:extLst>
                  <a:ext uri="{FF2B5EF4-FFF2-40B4-BE49-F238E27FC236}">
                    <a16:creationId xmlns:a16="http://schemas.microsoft.com/office/drawing/2014/main" id="{16399A81-B3AF-4B69-9CB2-18AD19460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924"/>
                <a:ext cx="546" cy="198"/>
              </a:xfrm>
              <a:custGeom>
                <a:avLst/>
                <a:gdLst>
                  <a:gd name="T0" fmla="*/ 1 w 546"/>
                  <a:gd name="T1" fmla="*/ 107 h 198"/>
                  <a:gd name="T2" fmla="*/ 9 w 546"/>
                  <a:gd name="T3" fmla="*/ 124 h 198"/>
                  <a:gd name="T4" fmla="*/ 26 w 546"/>
                  <a:gd name="T5" fmla="*/ 140 h 198"/>
                  <a:gd name="T6" fmla="*/ 50 w 546"/>
                  <a:gd name="T7" fmla="*/ 155 h 198"/>
                  <a:gd name="T8" fmla="*/ 80 w 546"/>
                  <a:gd name="T9" fmla="*/ 168 h 198"/>
                  <a:gd name="T10" fmla="*/ 117 w 546"/>
                  <a:gd name="T11" fmla="*/ 179 h 198"/>
                  <a:gd name="T12" fmla="*/ 157 w 546"/>
                  <a:gd name="T13" fmla="*/ 188 h 198"/>
                  <a:gd name="T14" fmla="*/ 202 w 546"/>
                  <a:gd name="T15" fmla="*/ 194 h 198"/>
                  <a:gd name="T16" fmla="*/ 249 w 546"/>
                  <a:gd name="T17" fmla="*/ 197 h 198"/>
                  <a:gd name="T18" fmla="*/ 296 w 546"/>
                  <a:gd name="T19" fmla="*/ 197 h 198"/>
                  <a:gd name="T20" fmla="*/ 343 w 546"/>
                  <a:gd name="T21" fmla="*/ 194 h 198"/>
                  <a:gd name="T22" fmla="*/ 388 w 546"/>
                  <a:gd name="T23" fmla="*/ 188 h 198"/>
                  <a:gd name="T24" fmla="*/ 428 w 546"/>
                  <a:gd name="T25" fmla="*/ 179 h 198"/>
                  <a:gd name="T26" fmla="*/ 465 w 546"/>
                  <a:gd name="T27" fmla="*/ 168 h 198"/>
                  <a:gd name="T28" fmla="*/ 495 w 546"/>
                  <a:gd name="T29" fmla="*/ 155 h 198"/>
                  <a:gd name="T30" fmla="*/ 519 w 546"/>
                  <a:gd name="T31" fmla="*/ 140 h 198"/>
                  <a:gd name="T32" fmla="*/ 536 w 546"/>
                  <a:gd name="T33" fmla="*/ 124 h 198"/>
                  <a:gd name="T34" fmla="*/ 544 w 546"/>
                  <a:gd name="T35" fmla="*/ 107 h 198"/>
                  <a:gd name="T36" fmla="*/ 544 w 546"/>
                  <a:gd name="T37" fmla="*/ 90 h 198"/>
                  <a:gd name="T38" fmla="*/ 536 w 546"/>
                  <a:gd name="T39" fmla="*/ 73 h 198"/>
                  <a:gd name="T40" fmla="*/ 519 w 546"/>
                  <a:gd name="T41" fmla="*/ 57 h 198"/>
                  <a:gd name="T42" fmla="*/ 495 w 546"/>
                  <a:gd name="T43" fmla="*/ 42 h 198"/>
                  <a:gd name="T44" fmla="*/ 465 w 546"/>
                  <a:gd name="T45" fmla="*/ 29 h 198"/>
                  <a:gd name="T46" fmla="*/ 428 w 546"/>
                  <a:gd name="T47" fmla="*/ 18 h 198"/>
                  <a:gd name="T48" fmla="*/ 388 w 546"/>
                  <a:gd name="T49" fmla="*/ 9 h 198"/>
                  <a:gd name="T50" fmla="*/ 343 w 546"/>
                  <a:gd name="T51" fmla="*/ 3 h 198"/>
                  <a:gd name="T52" fmla="*/ 296 w 546"/>
                  <a:gd name="T53" fmla="*/ 1 h 198"/>
                  <a:gd name="T54" fmla="*/ 249 w 546"/>
                  <a:gd name="T55" fmla="*/ 1 h 198"/>
                  <a:gd name="T56" fmla="*/ 202 w 546"/>
                  <a:gd name="T57" fmla="*/ 3 h 198"/>
                  <a:gd name="T58" fmla="*/ 157 w 546"/>
                  <a:gd name="T59" fmla="*/ 9 h 198"/>
                  <a:gd name="T60" fmla="*/ 117 w 546"/>
                  <a:gd name="T61" fmla="*/ 18 h 198"/>
                  <a:gd name="T62" fmla="*/ 80 w 546"/>
                  <a:gd name="T63" fmla="*/ 29 h 198"/>
                  <a:gd name="T64" fmla="*/ 50 w 546"/>
                  <a:gd name="T65" fmla="*/ 42 h 198"/>
                  <a:gd name="T66" fmla="*/ 26 w 546"/>
                  <a:gd name="T67" fmla="*/ 57 h 198"/>
                  <a:gd name="T68" fmla="*/ 9 w 546"/>
                  <a:gd name="T69" fmla="*/ 73 h 198"/>
                  <a:gd name="T70" fmla="*/ 1 w 546"/>
                  <a:gd name="T71" fmla="*/ 9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5" y="116"/>
                    </a:lnTo>
                    <a:lnTo>
                      <a:pt x="9" y="124"/>
                    </a:lnTo>
                    <a:lnTo>
                      <a:pt x="17" y="132"/>
                    </a:lnTo>
                    <a:lnTo>
                      <a:pt x="26" y="140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8" y="174"/>
                    </a:lnTo>
                    <a:lnTo>
                      <a:pt x="117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9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5"/>
                    </a:lnTo>
                    <a:lnTo>
                      <a:pt x="343" y="194"/>
                    </a:lnTo>
                    <a:lnTo>
                      <a:pt x="366" y="191"/>
                    </a:lnTo>
                    <a:lnTo>
                      <a:pt x="388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8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6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1"/>
                    </a:lnTo>
                    <a:lnTo>
                      <a:pt x="536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9" y="13"/>
                    </a:lnTo>
                    <a:lnTo>
                      <a:pt x="388" y="9"/>
                    </a:lnTo>
                    <a:lnTo>
                      <a:pt x="366" y="6"/>
                    </a:lnTo>
                    <a:lnTo>
                      <a:pt x="343" y="3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9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7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50" y="42"/>
                    </a:lnTo>
                    <a:lnTo>
                      <a:pt x="37" y="49"/>
                    </a:lnTo>
                    <a:lnTo>
                      <a:pt x="26" y="57"/>
                    </a:lnTo>
                    <a:lnTo>
                      <a:pt x="17" y="65"/>
                    </a:lnTo>
                    <a:lnTo>
                      <a:pt x="9" y="73"/>
                    </a:lnTo>
                    <a:lnTo>
                      <a:pt x="5" y="81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4" name="Freeform 16">
                <a:extLst>
                  <a:ext uri="{FF2B5EF4-FFF2-40B4-BE49-F238E27FC236}">
                    <a16:creationId xmlns:a16="http://schemas.microsoft.com/office/drawing/2014/main" id="{FBB0896D-9074-4BD0-9F19-A9E8C2CC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1242"/>
                <a:ext cx="820" cy="170"/>
              </a:xfrm>
              <a:custGeom>
                <a:avLst/>
                <a:gdLst>
                  <a:gd name="T0" fmla="*/ 819 w 820"/>
                  <a:gd name="T1" fmla="*/ 169 h 170"/>
                  <a:gd name="T2" fmla="*/ 819 w 820"/>
                  <a:gd name="T3" fmla="*/ 0 h 170"/>
                  <a:gd name="T4" fmla="*/ 0 w 820"/>
                  <a:gd name="T5" fmla="*/ 0 h 170"/>
                  <a:gd name="T6" fmla="*/ 0 w 820"/>
                  <a:gd name="T7" fmla="*/ 169 h 170"/>
                  <a:gd name="T8" fmla="*/ 819 w 820"/>
                  <a:gd name="T9" fmla="*/ 16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0" h="170">
                    <a:moveTo>
                      <a:pt x="819" y="169"/>
                    </a:moveTo>
                    <a:lnTo>
                      <a:pt x="819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819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5" name="Freeform 17">
                <a:extLst>
                  <a:ext uri="{FF2B5EF4-FFF2-40B4-BE49-F238E27FC236}">
                    <a16:creationId xmlns:a16="http://schemas.microsoft.com/office/drawing/2014/main" id="{3D61DBDA-DBA2-4570-8556-D863B0800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779"/>
                <a:ext cx="545" cy="198"/>
              </a:xfrm>
              <a:custGeom>
                <a:avLst/>
                <a:gdLst>
                  <a:gd name="T0" fmla="*/ 543 w 545"/>
                  <a:gd name="T1" fmla="*/ 90 h 198"/>
                  <a:gd name="T2" fmla="*/ 535 w 545"/>
                  <a:gd name="T3" fmla="*/ 73 h 198"/>
                  <a:gd name="T4" fmla="*/ 519 w 545"/>
                  <a:gd name="T5" fmla="*/ 57 h 198"/>
                  <a:gd name="T6" fmla="*/ 495 w 545"/>
                  <a:gd name="T7" fmla="*/ 42 h 198"/>
                  <a:gd name="T8" fmla="*/ 465 w 545"/>
                  <a:gd name="T9" fmla="*/ 29 h 198"/>
                  <a:gd name="T10" fmla="*/ 428 w 545"/>
                  <a:gd name="T11" fmla="*/ 18 h 198"/>
                  <a:gd name="T12" fmla="*/ 387 w 545"/>
                  <a:gd name="T13" fmla="*/ 10 h 198"/>
                  <a:gd name="T14" fmla="*/ 343 w 545"/>
                  <a:gd name="T15" fmla="*/ 4 h 198"/>
                  <a:gd name="T16" fmla="*/ 296 w 545"/>
                  <a:gd name="T17" fmla="*/ 1 h 198"/>
                  <a:gd name="T18" fmla="*/ 248 w 545"/>
                  <a:gd name="T19" fmla="*/ 1 h 198"/>
                  <a:gd name="T20" fmla="*/ 202 w 545"/>
                  <a:gd name="T21" fmla="*/ 4 h 198"/>
                  <a:gd name="T22" fmla="*/ 157 w 545"/>
                  <a:gd name="T23" fmla="*/ 10 h 198"/>
                  <a:gd name="T24" fmla="*/ 116 w 545"/>
                  <a:gd name="T25" fmla="*/ 18 h 198"/>
                  <a:gd name="T26" fmla="*/ 79 w 545"/>
                  <a:gd name="T27" fmla="*/ 29 h 198"/>
                  <a:gd name="T28" fmla="*/ 49 w 545"/>
                  <a:gd name="T29" fmla="*/ 42 h 198"/>
                  <a:gd name="T30" fmla="*/ 25 w 545"/>
                  <a:gd name="T31" fmla="*/ 57 h 198"/>
                  <a:gd name="T32" fmla="*/ 9 w 545"/>
                  <a:gd name="T33" fmla="*/ 73 h 198"/>
                  <a:gd name="T34" fmla="*/ 1 w 545"/>
                  <a:gd name="T35" fmla="*/ 90 h 198"/>
                  <a:gd name="T36" fmla="*/ 1 w 545"/>
                  <a:gd name="T37" fmla="*/ 107 h 198"/>
                  <a:gd name="T38" fmla="*/ 9 w 545"/>
                  <a:gd name="T39" fmla="*/ 124 h 198"/>
                  <a:gd name="T40" fmla="*/ 25 w 545"/>
                  <a:gd name="T41" fmla="*/ 140 h 198"/>
                  <a:gd name="T42" fmla="*/ 49 w 545"/>
                  <a:gd name="T43" fmla="*/ 155 h 198"/>
                  <a:gd name="T44" fmla="*/ 79 w 545"/>
                  <a:gd name="T45" fmla="*/ 168 h 198"/>
                  <a:gd name="T46" fmla="*/ 116 w 545"/>
                  <a:gd name="T47" fmla="*/ 179 h 198"/>
                  <a:gd name="T48" fmla="*/ 157 w 545"/>
                  <a:gd name="T49" fmla="*/ 188 h 198"/>
                  <a:gd name="T50" fmla="*/ 202 w 545"/>
                  <a:gd name="T51" fmla="*/ 194 h 198"/>
                  <a:gd name="T52" fmla="*/ 248 w 545"/>
                  <a:gd name="T53" fmla="*/ 197 h 198"/>
                  <a:gd name="T54" fmla="*/ 296 w 545"/>
                  <a:gd name="T55" fmla="*/ 197 h 198"/>
                  <a:gd name="T56" fmla="*/ 343 w 545"/>
                  <a:gd name="T57" fmla="*/ 194 h 198"/>
                  <a:gd name="T58" fmla="*/ 387 w 545"/>
                  <a:gd name="T59" fmla="*/ 188 h 198"/>
                  <a:gd name="T60" fmla="*/ 428 w 545"/>
                  <a:gd name="T61" fmla="*/ 179 h 198"/>
                  <a:gd name="T62" fmla="*/ 465 w 545"/>
                  <a:gd name="T63" fmla="*/ 168 h 198"/>
                  <a:gd name="T64" fmla="*/ 495 w 545"/>
                  <a:gd name="T65" fmla="*/ 155 h 198"/>
                  <a:gd name="T66" fmla="*/ 519 w 545"/>
                  <a:gd name="T67" fmla="*/ 140 h 198"/>
                  <a:gd name="T68" fmla="*/ 535 w 545"/>
                  <a:gd name="T69" fmla="*/ 124 h 198"/>
                  <a:gd name="T70" fmla="*/ 543 w 545"/>
                  <a:gd name="T71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5" h="198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79" y="29"/>
                    </a:lnTo>
                    <a:lnTo>
                      <a:pt x="63" y="35"/>
                    </a:lnTo>
                    <a:lnTo>
                      <a:pt x="49" y="42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6" name="Rectangle 18">
                <a:extLst>
                  <a:ext uri="{FF2B5EF4-FFF2-40B4-BE49-F238E27FC236}">
                    <a16:creationId xmlns:a16="http://schemas.microsoft.com/office/drawing/2014/main" id="{2A9CBD87-909B-4F7F-807F-4569AFFE2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3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name</a:t>
                </a:r>
              </a:p>
            </p:txBody>
          </p:sp>
          <p:sp>
            <p:nvSpPr>
              <p:cNvPr id="287" name="Rectangle 19">
                <a:extLst>
                  <a:ext uri="{FF2B5EF4-FFF2-40B4-BE49-F238E27FC236}">
                    <a16:creationId xmlns:a16="http://schemas.microsoft.com/office/drawing/2014/main" id="{2DBCE954-CCC0-498C-A3B0-F28F03AF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1223"/>
                <a:ext cx="62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Employees</a:t>
                </a:r>
              </a:p>
            </p:txBody>
          </p:sp>
          <p:sp>
            <p:nvSpPr>
              <p:cNvPr id="288" name="Rectangle 20">
                <a:extLst>
                  <a:ext uri="{FF2B5EF4-FFF2-40B4-BE49-F238E27FC236}">
                    <a16:creationId xmlns:a16="http://schemas.microsoft.com/office/drawing/2014/main" id="{CAC54EE2-A1F3-416D-871B-1A55607F8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899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ssn</a:t>
                </a:r>
              </a:p>
            </p:txBody>
          </p:sp>
          <p:sp>
            <p:nvSpPr>
              <p:cNvPr id="289" name="Rectangle 21">
                <a:extLst>
                  <a:ext uri="{FF2B5EF4-FFF2-40B4-BE49-F238E27FC236}">
                    <a16:creationId xmlns:a16="http://schemas.microsoft.com/office/drawing/2014/main" id="{45C8DF55-5CD1-4089-853D-687A6BCEA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904"/>
                <a:ext cx="372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dirty="0">
                    <a:solidFill>
                      <a:srgbClr val="000000"/>
                    </a:solidFill>
                    <a:latin typeface="+mj-lt"/>
                  </a:rPr>
                  <a:t>age</a:t>
                </a:r>
              </a:p>
            </p:txBody>
          </p:sp>
          <p:sp>
            <p:nvSpPr>
              <p:cNvPr id="290" name="Line 22">
                <a:extLst>
                  <a:ext uri="{FF2B5EF4-FFF2-40B4-BE49-F238E27FC236}">
                    <a16:creationId xmlns:a16="http://schemas.microsoft.com/office/drawing/2014/main" id="{A506B2D0-6348-4CB4-8E00-C54F75DBA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1137"/>
                <a:ext cx="318" cy="9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91" name="Line 23">
                <a:extLst>
                  <a:ext uri="{FF2B5EF4-FFF2-40B4-BE49-F238E27FC236}">
                    <a16:creationId xmlns:a16="http://schemas.microsoft.com/office/drawing/2014/main" id="{04760CC2-DE8A-4A37-A23D-6D146A45E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2" y="993"/>
                <a:ext cx="0" cy="2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92" name="Line 24">
                <a:extLst>
                  <a:ext uri="{FF2B5EF4-FFF2-40B4-BE49-F238E27FC236}">
                    <a16:creationId xmlns:a16="http://schemas.microsoft.com/office/drawing/2014/main" id="{AA3FAC00-AF23-42AB-9F92-2CEC44F3F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9" y="1137"/>
                <a:ext cx="296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26" name="Line 26">
              <a:extLst>
                <a:ext uri="{FF2B5EF4-FFF2-40B4-BE49-F238E27FC236}">
                  <a16:creationId xmlns:a16="http://schemas.microsoft.com/office/drawing/2014/main" id="{EDE3DAF2-2BE1-4B2E-BDF2-593B05F93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6075" y="2117725"/>
              <a:ext cx="7953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7" name="Line 27">
              <a:extLst>
                <a:ext uri="{FF2B5EF4-FFF2-40B4-BE49-F238E27FC236}">
                  <a16:creationId xmlns:a16="http://schemas.microsoft.com/office/drawing/2014/main" id="{057512D8-10C5-4B5A-B164-C443FA247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625" y="1774825"/>
              <a:ext cx="322263" cy="184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8" name="Line 28">
              <a:extLst>
                <a:ext uri="{FF2B5EF4-FFF2-40B4-BE49-F238E27FC236}">
                  <a16:creationId xmlns:a16="http://schemas.microsoft.com/office/drawing/2014/main" id="{76C41549-FA25-4291-B6A2-5A0DE4642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3250" y="1804988"/>
              <a:ext cx="271463" cy="16986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29" name="Line 29">
              <a:extLst>
                <a:ext uri="{FF2B5EF4-FFF2-40B4-BE49-F238E27FC236}">
                  <a16:creationId xmlns:a16="http://schemas.microsoft.com/office/drawing/2014/main" id="{613D6558-F18E-4B5E-B09E-95EC8C64F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450" y="1692275"/>
              <a:ext cx="6762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30" name="Group 38">
              <a:extLst>
                <a:ext uri="{FF2B5EF4-FFF2-40B4-BE49-F238E27FC236}">
                  <a16:creationId xmlns:a16="http://schemas.microsoft.com/office/drawing/2014/main" id="{F5D8358A-3D6D-43EA-A124-129D4C186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4588" y="2630488"/>
              <a:ext cx="2227262" cy="850900"/>
              <a:chOff x="3121" y="1657"/>
              <a:chExt cx="1403" cy="536"/>
            </a:xfrm>
          </p:grpSpPr>
          <p:sp>
            <p:nvSpPr>
              <p:cNvPr id="274" name="Freeform 30">
                <a:extLst>
                  <a:ext uri="{FF2B5EF4-FFF2-40B4-BE49-F238E27FC236}">
                    <a16:creationId xmlns:a16="http://schemas.microsoft.com/office/drawing/2014/main" id="{28E626CB-13D9-49B7-9D4C-425DBCA20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1978"/>
                <a:ext cx="672" cy="209"/>
              </a:xfrm>
              <a:custGeom>
                <a:avLst/>
                <a:gdLst>
                  <a:gd name="T0" fmla="*/ 669 w 672"/>
                  <a:gd name="T1" fmla="*/ 95 h 209"/>
                  <a:gd name="T2" fmla="*/ 659 w 672"/>
                  <a:gd name="T3" fmla="*/ 77 h 209"/>
                  <a:gd name="T4" fmla="*/ 640 w 672"/>
                  <a:gd name="T5" fmla="*/ 59 h 209"/>
                  <a:gd name="T6" fmla="*/ 610 w 672"/>
                  <a:gd name="T7" fmla="*/ 44 h 209"/>
                  <a:gd name="T8" fmla="*/ 573 w 672"/>
                  <a:gd name="T9" fmla="*/ 29 h 209"/>
                  <a:gd name="T10" fmla="*/ 527 w 672"/>
                  <a:gd name="T11" fmla="*/ 19 h 209"/>
                  <a:gd name="T12" fmla="*/ 477 w 672"/>
                  <a:gd name="T13" fmla="*/ 9 h 209"/>
                  <a:gd name="T14" fmla="*/ 423 w 672"/>
                  <a:gd name="T15" fmla="*/ 3 h 209"/>
                  <a:gd name="T16" fmla="*/ 365 w 672"/>
                  <a:gd name="T17" fmla="*/ 0 h 209"/>
                  <a:gd name="T18" fmla="*/ 305 w 672"/>
                  <a:gd name="T19" fmla="*/ 0 h 209"/>
                  <a:gd name="T20" fmla="*/ 249 w 672"/>
                  <a:gd name="T21" fmla="*/ 3 h 209"/>
                  <a:gd name="T22" fmla="*/ 193 w 672"/>
                  <a:gd name="T23" fmla="*/ 9 h 209"/>
                  <a:gd name="T24" fmla="*/ 143 w 672"/>
                  <a:gd name="T25" fmla="*/ 19 h 209"/>
                  <a:gd name="T26" fmla="*/ 98 w 672"/>
                  <a:gd name="T27" fmla="*/ 29 h 209"/>
                  <a:gd name="T28" fmla="*/ 60 w 672"/>
                  <a:gd name="T29" fmla="*/ 44 h 209"/>
                  <a:gd name="T30" fmla="*/ 30 w 672"/>
                  <a:gd name="T31" fmla="*/ 59 h 209"/>
                  <a:gd name="T32" fmla="*/ 11 w 672"/>
                  <a:gd name="T33" fmla="*/ 77 h 209"/>
                  <a:gd name="T34" fmla="*/ 1 w 672"/>
                  <a:gd name="T35" fmla="*/ 95 h 209"/>
                  <a:gd name="T36" fmla="*/ 1 w 672"/>
                  <a:gd name="T37" fmla="*/ 112 h 209"/>
                  <a:gd name="T38" fmla="*/ 11 w 672"/>
                  <a:gd name="T39" fmla="*/ 130 h 209"/>
                  <a:gd name="T40" fmla="*/ 30 w 672"/>
                  <a:gd name="T41" fmla="*/ 148 h 209"/>
                  <a:gd name="T42" fmla="*/ 60 w 672"/>
                  <a:gd name="T43" fmla="*/ 163 h 209"/>
                  <a:gd name="T44" fmla="*/ 98 w 672"/>
                  <a:gd name="T45" fmla="*/ 178 h 209"/>
                  <a:gd name="T46" fmla="*/ 143 w 672"/>
                  <a:gd name="T47" fmla="*/ 189 h 209"/>
                  <a:gd name="T48" fmla="*/ 193 w 672"/>
                  <a:gd name="T49" fmla="*/ 198 h 209"/>
                  <a:gd name="T50" fmla="*/ 249 w 672"/>
                  <a:gd name="T51" fmla="*/ 204 h 209"/>
                  <a:gd name="T52" fmla="*/ 305 w 672"/>
                  <a:gd name="T53" fmla="*/ 208 h 209"/>
                  <a:gd name="T54" fmla="*/ 365 w 672"/>
                  <a:gd name="T55" fmla="*/ 208 h 209"/>
                  <a:gd name="T56" fmla="*/ 423 w 672"/>
                  <a:gd name="T57" fmla="*/ 204 h 209"/>
                  <a:gd name="T58" fmla="*/ 477 w 672"/>
                  <a:gd name="T59" fmla="*/ 198 h 209"/>
                  <a:gd name="T60" fmla="*/ 527 w 672"/>
                  <a:gd name="T61" fmla="*/ 189 h 209"/>
                  <a:gd name="T62" fmla="*/ 573 w 672"/>
                  <a:gd name="T63" fmla="*/ 178 h 209"/>
                  <a:gd name="T64" fmla="*/ 610 w 672"/>
                  <a:gd name="T65" fmla="*/ 163 h 209"/>
                  <a:gd name="T66" fmla="*/ 640 w 672"/>
                  <a:gd name="T67" fmla="*/ 148 h 209"/>
                  <a:gd name="T68" fmla="*/ 659 w 672"/>
                  <a:gd name="T69" fmla="*/ 130 h 209"/>
                  <a:gd name="T70" fmla="*/ 669 w 672"/>
                  <a:gd name="T71" fmla="*/ 11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2" h="209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5" name="Freeform 31">
                <a:extLst>
                  <a:ext uri="{FF2B5EF4-FFF2-40B4-BE49-F238E27FC236}">
                    <a16:creationId xmlns:a16="http://schemas.microsoft.com/office/drawing/2014/main" id="{251D92BB-BDAF-4633-AC92-292520B7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995"/>
                <a:ext cx="546" cy="198"/>
              </a:xfrm>
              <a:custGeom>
                <a:avLst/>
                <a:gdLst>
                  <a:gd name="T0" fmla="*/ 1 w 546"/>
                  <a:gd name="T1" fmla="*/ 107 h 198"/>
                  <a:gd name="T2" fmla="*/ 9 w 546"/>
                  <a:gd name="T3" fmla="*/ 124 h 198"/>
                  <a:gd name="T4" fmla="*/ 25 w 546"/>
                  <a:gd name="T5" fmla="*/ 141 h 198"/>
                  <a:gd name="T6" fmla="*/ 50 w 546"/>
                  <a:gd name="T7" fmla="*/ 155 h 198"/>
                  <a:gd name="T8" fmla="*/ 80 w 546"/>
                  <a:gd name="T9" fmla="*/ 168 h 198"/>
                  <a:gd name="T10" fmla="*/ 116 w 546"/>
                  <a:gd name="T11" fmla="*/ 179 h 198"/>
                  <a:gd name="T12" fmla="*/ 157 w 546"/>
                  <a:gd name="T13" fmla="*/ 188 h 198"/>
                  <a:gd name="T14" fmla="*/ 202 w 546"/>
                  <a:gd name="T15" fmla="*/ 194 h 198"/>
                  <a:gd name="T16" fmla="*/ 248 w 546"/>
                  <a:gd name="T17" fmla="*/ 197 h 198"/>
                  <a:gd name="T18" fmla="*/ 296 w 546"/>
                  <a:gd name="T19" fmla="*/ 197 h 198"/>
                  <a:gd name="T20" fmla="*/ 343 w 546"/>
                  <a:gd name="T21" fmla="*/ 194 h 198"/>
                  <a:gd name="T22" fmla="*/ 387 w 546"/>
                  <a:gd name="T23" fmla="*/ 188 h 198"/>
                  <a:gd name="T24" fmla="*/ 428 w 546"/>
                  <a:gd name="T25" fmla="*/ 179 h 198"/>
                  <a:gd name="T26" fmla="*/ 465 w 546"/>
                  <a:gd name="T27" fmla="*/ 168 h 198"/>
                  <a:gd name="T28" fmla="*/ 495 w 546"/>
                  <a:gd name="T29" fmla="*/ 155 h 198"/>
                  <a:gd name="T30" fmla="*/ 519 w 546"/>
                  <a:gd name="T31" fmla="*/ 140 h 198"/>
                  <a:gd name="T32" fmla="*/ 535 w 546"/>
                  <a:gd name="T33" fmla="*/ 124 h 198"/>
                  <a:gd name="T34" fmla="*/ 544 w 546"/>
                  <a:gd name="T35" fmla="*/ 107 h 198"/>
                  <a:gd name="T36" fmla="*/ 544 w 546"/>
                  <a:gd name="T37" fmla="*/ 90 h 198"/>
                  <a:gd name="T38" fmla="*/ 535 w 546"/>
                  <a:gd name="T39" fmla="*/ 73 h 198"/>
                  <a:gd name="T40" fmla="*/ 519 w 546"/>
                  <a:gd name="T41" fmla="*/ 57 h 198"/>
                  <a:gd name="T42" fmla="*/ 495 w 546"/>
                  <a:gd name="T43" fmla="*/ 42 h 198"/>
                  <a:gd name="T44" fmla="*/ 465 w 546"/>
                  <a:gd name="T45" fmla="*/ 29 h 198"/>
                  <a:gd name="T46" fmla="*/ 428 w 546"/>
                  <a:gd name="T47" fmla="*/ 18 h 198"/>
                  <a:gd name="T48" fmla="*/ 387 w 546"/>
                  <a:gd name="T49" fmla="*/ 9 h 198"/>
                  <a:gd name="T50" fmla="*/ 343 w 546"/>
                  <a:gd name="T51" fmla="*/ 4 h 198"/>
                  <a:gd name="T52" fmla="*/ 296 w 546"/>
                  <a:gd name="T53" fmla="*/ 1 h 198"/>
                  <a:gd name="T54" fmla="*/ 248 w 546"/>
                  <a:gd name="T55" fmla="*/ 1 h 198"/>
                  <a:gd name="T56" fmla="*/ 202 w 546"/>
                  <a:gd name="T57" fmla="*/ 4 h 198"/>
                  <a:gd name="T58" fmla="*/ 157 w 546"/>
                  <a:gd name="T59" fmla="*/ 10 h 198"/>
                  <a:gd name="T60" fmla="*/ 116 w 546"/>
                  <a:gd name="T61" fmla="*/ 18 h 198"/>
                  <a:gd name="T62" fmla="*/ 80 w 546"/>
                  <a:gd name="T63" fmla="*/ 29 h 198"/>
                  <a:gd name="T64" fmla="*/ 49 w 546"/>
                  <a:gd name="T65" fmla="*/ 43 h 198"/>
                  <a:gd name="T66" fmla="*/ 25 w 546"/>
                  <a:gd name="T67" fmla="*/ 57 h 198"/>
                  <a:gd name="T68" fmla="*/ 9 w 546"/>
                  <a:gd name="T69" fmla="*/ 74 h 198"/>
                  <a:gd name="T70" fmla="*/ 1 w 546"/>
                  <a:gd name="T71" fmla="*/ 9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6" name="Freeform 32">
                <a:extLst>
                  <a:ext uri="{FF2B5EF4-FFF2-40B4-BE49-F238E27FC236}">
                    <a16:creationId xmlns:a16="http://schemas.microsoft.com/office/drawing/2014/main" id="{EABA0121-BD4B-4E4E-A494-D1CEBFD86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677"/>
                <a:ext cx="711" cy="203"/>
              </a:xfrm>
              <a:custGeom>
                <a:avLst/>
                <a:gdLst>
                  <a:gd name="T0" fmla="*/ 710 w 711"/>
                  <a:gd name="T1" fmla="*/ 202 h 203"/>
                  <a:gd name="T2" fmla="*/ 710 w 711"/>
                  <a:gd name="T3" fmla="*/ 0 h 203"/>
                  <a:gd name="T4" fmla="*/ 0 w 711"/>
                  <a:gd name="T5" fmla="*/ 0 h 203"/>
                  <a:gd name="T6" fmla="*/ 0 w 711"/>
                  <a:gd name="T7" fmla="*/ 202 h 203"/>
                  <a:gd name="T8" fmla="*/ 710 w 711"/>
                  <a:gd name="T9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1" h="203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7" name="Rectangle 33">
                <a:extLst>
                  <a:ext uri="{FF2B5EF4-FFF2-40B4-BE49-F238E27FC236}">
                    <a16:creationId xmlns:a16="http://schemas.microsoft.com/office/drawing/2014/main" id="{9FF76DB1-1E51-47D2-95F6-77BC1F891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" y="1657"/>
                <a:ext cx="4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Policies</a:t>
                </a:r>
              </a:p>
            </p:txBody>
          </p:sp>
          <p:sp>
            <p:nvSpPr>
              <p:cNvPr id="278" name="Rectangle 34">
                <a:extLst>
                  <a:ext uri="{FF2B5EF4-FFF2-40B4-BE49-F238E27FC236}">
                    <a16:creationId xmlns:a16="http://schemas.microsoft.com/office/drawing/2014/main" id="{3A1B6200-1143-4AA5-9542-FBB26CC1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1963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policyid</a:t>
                </a:r>
              </a:p>
            </p:txBody>
          </p:sp>
          <p:sp>
            <p:nvSpPr>
              <p:cNvPr id="279" name="Rectangle 35">
                <a:extLst>
                  <a:ext uri="{FF2B5EF4-FFF2-40B4-BE49-F238E27FC236}">
                    <a16:creationId xmlns:a16="http://schemas.microsoft.com/office/drawing/2014/main" id="{330263C0-BB77-4F68-A828-70BF1F329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1976"/>
                <a:ext cx="31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cost</a:t>
                </a:r>
              </a:p>
            </p:txBody>
          </p:sp>
          <p:sp>
            <p:nvSpPr>
              <p:cNvPr id="280" name="Line 36">
                <a:extLst>
                  <a:ext uri="{FF2B5EF4-FFF2-40B4-BE49-F238E27FC236}">
                    <a16:creationId xmlns:a16="http://schemas.microsoft.com/office/drawing/2014/main" id="{A5B88B4D-F217-4AF6-A469-7493110FB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5" y="1873"/>
                <a:ext cx="299" cy="11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81" name="Line 37">
                <a:extLst>
                  <a:ext uri="{FF2B5EF4-FFF2-40B4-BE49-F238E27FC236}">
                    <a16:creationId xmlns:a16="http://schemas.microsoft.com/office/drawing/2014/main" id="{AF2E8F0B-E5A3-46BC-BEE5-7836C8750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9" y="1887"/>
                <a:ext cx="248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grpSp>
          <p:nvGrpSpPr>
            <p:cNvPr id="231" name="Group 41">
              <a:extLst>
                <a:ext uri="{FF2B5EF4-FFF2-40B4-BE49-F238E27FC236}">
                  <a16:creationId xmlns:a16="http://schemas.microsoft.com/office/drawing/2014/main" id="{4E3A4520-7588-4A01-BDC5-BBE6DBBBB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876800"/>
              <a:ext cx="1557338" cy="584200"/>
              <a:chOff x="4272" y="3072"/>
              <a:chExt cx="981" cy="368"/>
            </a:xfrm>
          </p:grpSpPr>
          <p:sp>
            <p:nvSpPr>
              <p:cNvPr id="272" name="Freeform 39">
                <a:extLst>
                  <a:ext uri="{FF2B5EF4-FFF2-40B4-BE49-F238E27FC236}">
                    <a16:creationId xmlns:a16="http://schemas.microsoft.com/office/drawing/2014/main" id="{52951FB3-8FFF-4915-9C63-C128107B0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>
                  <a:gd name="T0" fmla="*/ 0 w 981"/>
                  <a:gd name="T1" fmla="*/ 183 h 368"/>
                  <a:gd name="T2" fmla="*/ 483 w 981"/>
                  <a:gd name="T3" fmla="*/ 0 h 368"/>
                  <a:gd name="T4" fmla="*/ 980 w 981"/>
                  <a:gd name="T5" fmla="*/ 189 h 368"/>
                  <a:gd name="T6" fmla="*/ 483 w 981"/>
                  <a:gd name="T7" fmla="*/ 367 h 368"/>
                  <a:gd name="T8" fmla="*/ 0 w 981"/>
                  <a:gd name="T9" fmla="*/ 183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3" name="Rectangle 40">
                <a:extLst>
                  <a:ext uri="{FF2B5EF4-FFF2-40B4-BE49-F238E27FC236}">
                    <a16:creationId xmlns:a16="http://schemas.microsoft.com/office/drawing/2014/main" id="{A84CDA60-77CF-4D0D-B88D-30F9D71A4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6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Beneficiary</a:t>
                </a:r>
              </a:p>
            </p:txBody>
          </p:sp>
        </p:grp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2954CB19-6280-4ED9-BCFE-349E25607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0" y="3581400"/>
              <a:ext cx="965200" cy="382588"/>
            </a:xfrm>
            <a:custGeom>
              <a:avLst/>
              <a:gdLst>
                <a:gd name="T0" fmla="*/ 606 w 608"/>
                <a:gd name="T1" fmla="*/ 110 h 241"/>
                <a:gd name="T2" fmla="*/ 596 w 608"/>
                <a:gd name="T3" fmla="*/ 89 h 241"/>
                <a:gd name="T4" fmla="*/ 579 w 608"/>
                <a:gd name="T5" fmla="*/ 69 h 241"/>
                <a:gd name="T6" fmla="*/ 552 w 608"/>
                <a:gd name="T7" fmla="*/ 51 h 241"/>
                <a:gd name="T8" fmla="*/ 519 w 608"/>
                <a:gd name="T9" fmla="*/ 36 h 241"/>
                <a:gd name="T10" fmla="*/ 477 w 608"/>
                <a:gd name="T11" fmla="*/ 22 h 241"/>
                <a:gd name="T12" fmla="*/ 431 w 608"/>
                <a:gd name="T13" fmla="*/ 11 h 241"/>
                <a:gd name="T14" fmla="*/ 382 w 608"/>
                <a:gd name="T15" fmla="*/ 5 h 241"/>
                <a:gd name="T16" fmla="*/ 331 w 608"/>
                <a:gd name="T17" fmla="*/ 1 h 241"/>
                <a:gd name="T18" fmla="*/ 277 w 608"/>
                <a:gd name="T19" fmla="*/ 1 h 241"/>
                <a:gd name="T20" fmla="*/ 225 w 608"/>
                <a:gd name="T21" fmla="*/ 5 h 241"/>
                <a:gd name="T22" fmla="*/ 176 w 608"/>
                <a:gd name="T23" fmla="*/ 11 h 241"/>
                <a:gd name="T24" fmla="*/ 130 w 608"/>
                <a:gd name="T25" fmla="*/ 22 h 241"/>
                <a:gd name="T26" fmla="*/ 88 w 608"/>
                <a:gd name="T27" fmla="*/ 36 h 241"/>
                <a:gd name="T28" fmla="*/ 55 w 608"/>
                <a:gd name="T29" fmla="*/ 51 h 241"/>
                <a:gd name="T30" fmla="*/ 29 w 608"/>
                <a:gd name="T31" fmla="*/ 69 h 241"/>
                <a:gd name="T32" fmla="*/ 11 w 608"/>
                <a:gd name="T33" fmla="*/ 89 h 241"/>
                <a:gd name="T34" fmla="*/ 1 w 608"/>
                <a:gd name="T35" fmla="*/ 110 h 241"/>
                <a:gd name="T36" fmla="*/ 1 w 608"/>
                <a:gd name="T37" fmla="*/ 130 h 241"/>
                <a:gd name="T38" fmla="*/ 11 w 608"/>
                <a:gd name="T39" fmla="*/ 151 h 241"/>
                <a:gd name="T40" fmla="*/ 29 w 608"/>
                <a:gd name="T41" fmla="*/ 171 h 241"/>
                <a:gd name="T42" fmla="*/ 55 w 608"/>
                <a:gd name="T43" fmla="*/ 189 h 241"/>
                <a:gd name="T44" fmla="*/ 88 w 608"/>
                <a:gd name="T45" fmla="*/ 206 h 241"/>
                <a:gd name="T46" fmla="*/ 130 w 608"/>
                <a:gd name="T47" fmla="*/ 218 h 241"/>
                <a:gd name="T48" fmla="*/ 176 w 608"/>
                <a:gd name="T49" fmla="*/ 229 h 241"/>
                <a:gd name="T50" fmla="*/ 225 w 608"/>
                <a:gd name="T51" fmla="*/ 236 h 241"/>
                <a:gd name="T52" fmla="*/ 277 w 608"/>
                <a:gd name="T53" fmla="*/ 240 h 241"/>
                <a:gd name="T54" fmla="*/ 331 w 608"/>
                <a:gd name="T55" fmla="*/ 240 h 241"/>
                <a:gd name="T56" fmla="*/ 382 w 608"/>
                <a:gd name="T57" fmla="*/ 236 h 241"/>
                <a:gd name="T58" fmla="*/ 431 w 608"/>
                <a:gd name="T59" fmla="*/ 229 h 241"/>
                <a:gd name="T60" fmla="*/ 477 w 608"/>
                <a:gd name="T61" fmla="*/ 218 h 241"/>
                <a:gd name="T62" fmla="*/ 519 w 608"/>
                <a:gd name="T63" fmla="*/ 206 h 241"/>
                <a:gd name="T64" fmla="*/ 552 w 608"/>
                <a:gd name="T65" fmla="*/ 189 h 241"/>
                <a:gd name="T66" fmla="*/ 579 w 608"/>
                <a:gd name="T67" fmla="*/ 171 h 241"/>
                <a:gd name="T68" fmla="*/ 596 w 608"/>
                <a:gd name="T69" fmla="*/ 151 h 241"/>
                <a:gd name="T70" fmla="*/ 606 w 608"/>
                <a:gd name="T71" fmla="*/ 1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BC919F9-3489-4D04-A83E-BCA135AC2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3657600"/>
              <a:ext cx="795338" cy="300038"/>
            </a:xfrm>
            <a:custGeom>
              <a:avLst/>
              <a:gdLst>
                <a:gd name="T0" fmla="*/ 1 w 501"/>
                <a:gd name="T1" fmla="*/ 102 h 189"/>
                <a:gd name="T2" fmla="*/ 8 w 501"/>
                <a:gd name="T3" fmla="*/ 118 h 189"/>
                <a:gd name="T4" fmla="*/ 23 w 501"/>
                <a:gd name="T5" fmla="*/ 133 h 189"/>
                <a:gd name="T6" fmla="*/ 45 w 501"/>
                <a:gd name="T7" fmla="*/ 148 h 189"/>
                <a:gd name="T8" fmla="*/ 73 w 501"/>
                <a:gd name="T9" fmla="*/ 160 h 189"/>
                <a:gd name="T10" fmla="*/ 107 w 501"/>
                <a:gd name="T11" fmla="*/ 171 h 189"/>
                <a:gd name="T12" fmla="*/ 145 w 501"/>
                <a:gd name="T13" fmla="*/ 179 h 189"/>
                <a:gd name="T14" fmla="*/ 185 w 501"/>
                <a:gd name="T15" fmla="*/ 185 h 189"/>
                <a:gd name="T16" fmla="*/ 228 w 501"/>
                <a:gd name="T17" fmla="*/ 187 h 189"/>
                <a:gd name="T18" fmla="*/ 272 w 501"/>
                <a:gd name="T19" fmla="*/ 187 h 189"/>
                <a:gd name="T20" fmla="*/ 315 w 501"/>
                <a:gd name="T21" fmla="*/ 184 h 189"/>
                <a:gd name="T22" fmla="*/ 356 w 501"/>
                <a:gd name="T23" fmla="*/ 179 h 189"/>
                <a:gd name="T24" fmla="*/ 394 w 501"/>
                <a:gd name="T25" fmla="*/ 171 h 189"/>
                <a:gd name="T26" fmla="*/ 427 w 501"/>
                <a:gd name="T27" fmla="*/ 160 h 189"/>
                <a:gd name="T28" fmla="*/ 455 w 501"/>
                <a:gd name="T29" fmla="*/ 148 h 189"/>
                <a:gd name="T30" fmla="*/ 477 w 501"/>
                <a:gd name="T31" fmla="*/ 133 h 189"/>
                <a:gd name="T32" fmla="*/ 492 w 501"/>
                <a:gd name="T33" fmla="*/ 118 h 189"/>
                <a:gd name="T34" fmla="*/ 499 w 501"/>
                <a:gd name="T35" fmla="*/ 102 h 189"/>
                <a:gd name="T36" fmla="*/ 499 w 501"/>
                <a:gd name="T37" fmla="*/ 85 h 189"/>
                <a:gd name="T38" fmla="*/ 492 w 501"/>
                <a:gd name="T39" fmla="*/ 69 h 189"/>
                <a:gd name="T40" fmla="*/ 477 w 501"/>
                <a:gd name="T41" fmla="*/ 54 h 189"/>
                <a:gd name="T42" fmla="*/ 455 w 501"/>
                <a:gd name="T43" fmla="*/ 40 h 189"/>
                <a:gd name="T44" fmla="*/ 427 w 501"/>
                <a:gd name="T45" fmla="*/ 27 h 189"/>
                <a:gd name="T46" fmla="*/ 393 w 501"/>
                <a:gd name="T47" fmla="*/ 17 h 189"/>
                <a:gd name="T48" fmla="*/ 356 w 501"/>
                <a:gd name="T49" fmla="*/ 8 h 189"/>
                <a:gd name="T50" fmla="*/ 315 w 501"/>
                <a:gd name="T51" fmla="*/ 3 h 189"/>
                <a:gd name="T52" fmla="*/ 272 w 501"/>
                <a:gd name="T53" fmla="*/ 0 h 189"/>
                <a:gd name="T54" fmla="*/ 228 w 501"/>
                <a:gd name="T55" fmla="*/ 0 h 189"/>
                <a:gd name="T56" fmla="*/ 185 w 501"/>
                <a:gd name="T57" fmla="*/ 3 h 189"/>
                <a:gd name="T58" fmla="*/ 144 w 501"/>
                <a:gd name="T59" fmla="*/ 8 h 189"/>
                <a:gd name="T60" fmla="*/ 107 w 501"/>
                <a:gd name="T61" fmla="*/ 17 h 189"/>
                <a:gd name="T62" fmla="*/ 73 w 501"/>
                <a:gd name="T63" fmla="*/ 28 h 189"/>
                <a:gd name="T64" fmla="*/ 45 w 501"/>
                <a:gd name="T65" fmla="*/ 40 h 189"/>
                <a:gd name="T66" fmla="*/ 23 w 501"/>
                <a:gd name="T67" fmla="*/ 54 h 189"/>
                <a:gd name="T68" fmla="*/ 8 w 501"/>
                <a:gd name="T69" fmla="*/ 69 h 189"/>
                <a:gd name="T70" fmla="*/ 1 w 501"/>
                <a:gd name="T71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695D0AB6-373A-43A8-9192-E953AEE0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157663"/>
              <a:ext cx="1343025" cy="279400"/>
            </a:xfrm>
            <a:custGeom>
              <a:avLst/>
              <a:gdLst>
                <a:gd name="T0" fmla="*/ 845 w 846"/>
                <a:gd name="T1" fmla="*/ 175 h 176"/>
                <a:gd name="T2" fmla="*/ 845 w 846"/>
                <a:gd name="T3" fmla="*/ 0 h 176"/>
                <a:gd name="T4" fmla="*/ 0 w 846"/>
                <a:gd name="T5" fmla="*/ 0 h 176"/>
                <a:gd name="T6" fmla="*/ 0 w 846"/>
                <a:gd name="T7" fmla="*/ 175 h 176"/>
                <a:gd name="T8" fmla="*/ 845 w 84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5" name="Rectangle 45">
              <a:extLst>
                <a:ext uri="{FF2B5EF4-FFF2-40B4-BE49-F238E27FC236}">
                  <a16:creationId xmlns:a16="http://schemas.microsoft.com/office/drawing/2014/main" id="{8DAF2850-71E0-49DA-85D4-EEC57A2A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913" y="3606800"/>
              <a:ext cx="44723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age</a:t>
              </a:r>
            </a:p>
          </p:txBody>
        </p:sp>
        <p:sp>
          <p:nvSpPr>
            <p:cNvPr id="236" name="Rectangle 46">
              <a:extLst>
                <a:ext uri="{FF2B5EF4-FFF2-40B4-BE49-F238E27FC236}">
                  <a16:creationId xmlns:a16="http://schemas.microsoft.com/office/drawing/2014/main" id="{14EEA78B-9E57-4CB8-B889-A03846A30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3554413"/>
              <a:ext cx="67807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pname</a:t>
              </a:r>
            </a:p>
          </p:txBody>
        </p: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9B87E93C-A6A5-45EF-B121-9C81A419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038" y="4130675"/>
              <a:ext cx="106279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Dependents</a:t>
              </a:r>
            </a:p>
          </p:txBody>
        </p:sp>
        <p:sp>
          <p:nvSpPr>
            <p:cNvPr id="238" name="Line 48">
              <a:extLst>
                <a:ext uri="{FF2B5EF4-FFF2-40B4-BE49-F238E27FC236}">
                  <a16:creationId xmlns:a16="http://schemas.microsoft.com/office/drawing/2014/main" id="{B8953B9D-8C6F-4F05-8A78-F80FE4159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3925" y="3813175"/>
              <a:ext cx="58737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39" name="Line 49">
              <a:extLst>
                <a:ext uri="{FF2B5EF4-FFF2-40B4-BE49-F238E27FC236}">
                  <a16:creationId xmlns:a16="http://schemas.microsoft.com/office/drawing/2014/main" id="{A9FCF951-C126-4B11-902D-21F3BD36A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6350" y="3952875"/>
              <a:ext cx="292100" cy="1857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0" name="Line 50">
              <a:extLst>
                <a:ext uri="{FF2B5EF4-FFF2-40B4-BE49-F238E27FC236}">
                  <a16:creationId xmlns:a16="http://schemas.microsoft.com/office/drawing/2014/main" id="{FCBABBF5-90DB-4894-A47B-7819CA160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51850" y="3968750"/>
              <a:ext cx="119063" cy="169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41" name="Group 59">
              <a:extLst>
                <a:ext uri="{FF2B5EF4-FFF2-40B4-BE49-F238E27FC236}">
                  <a16:creationId xmlns:a16="http://schemas.microsoft.com/office/drawing/2014/main" id="{BD626949-C8FC-4AB1-AF7C-57123F9B6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5791200"/>
              <a:ext cx="2265363" cy="898525"/>
              <a:chOff x="3600" y="3648"/>
              <a:chExt cx="1427" cy="566"/>
            </a:xfrm>
          </p:grpSpPr>
          <p:sp>
            <p:nvSpPr>
              <p:cNvPr id="264" name="Freeform 51">
                <a:extLst>
                  <a:ext uri="{FF2B5EF4-FFF2-40B4-BE49-F238E27FC236}">
                    <a16:creationId xmlns:a16="http://schemas.microsoft.com/office/drawing/2014/main" id="{15652BFB-87D2-4340-BBBD-A719806A3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>
                  <a:gd name="T0" fmla="*/ 710 w 713"/>
                  <a:gd name="T1" fmla="*/ 94 h 209"/>
                  <a:gd name="T2" fmla="*/ 700 w 713"/>
                  <a:gd name="T3" fmla="*/ 76 h 209"/>
                  <a:gd name="T4" fmla="*/ 679 w 713"/>
                  <a:gd name="T5" fmla="*/ 59 h 209"/>
                  <a:gd name="T6" fmla="*/ 648 w 713"/>
                  <a:gd name="T7" fmla="*/ 44 h 209"/>
                  <a:gd name="T8" fmla="*/ 608 w 713"/>
                  <a:gd name="T9" fmla="*/ 29 h 209"/>
                  <a:gd name="T10" fmla="*/ 561 w 713"/>
                  <a:gd name="T11" fmla="*/ 18 h 209"/>
                  <a:gd name="T12" fmla="*/ 507 w 713"/>
                  <a:gd name="T13" fmla="*/ 8 h 209"/>
                  <a:gd name="T14" fmla="*/ 449 w 713"/>
                  <a:gd name="T15" fmla="*/ 3 h 209"/>
                  <a:gd name="T16" fmla="*/ 387 w 713"/>
                  <a:gd name="T17" fmla="*/ 0 h 209"/>
                  <a:gd name="T18" fmla="*/ 325 w 713"/>
                  <a:gd name="T19" fmla="*/ 0 h 209"/>
                  <a:gd name="T20" fmla="*/ 264 w 713"/>
                  <a:gd name="T21" fmla="*/ 3 h 209"/>
                  <a:gd name="T22" fmla="*/ 206 w 713"/>
                  <a:gd name="T23" fmla="*/ 8 h 209"/>
                  <a:gd name="T24" fmla="*/ 152 w 713"/>
                  <a:gd name="T25" fmla="*/ 18 h 209"/>
                  <a:gd name="T26" fmla="*/ 105 w 713"/>
                  <a:gd name="T27" fmla="*/ 29 h 209"/>
                  <a:gd name="T28" fmla="*/ 65 w 713"/>
                  <a:gd name="T29" fmla="*/ 44 h 209"/>
                  <a:gd name="T30" fmla="*/ 34 w 713"/>
                  <a:gd name="T31" fmla="*/ 59 h 209"/>
                  <a:gd name="T32" fmla="*/ 12 w 713"/>
                  <a:gd name="T33" fmla="*/ 76 h 209"/>
                  <a:gd name="T34" fmla="*/ 1 w 713"/>
                  <a:gd name="T35" fmla="*/ 94 h 209"/>
                  <a:gd name="T36" fmla="*/ 1 w 713"/>
                  <a:gd name="T37" fmla="*/ 112 h 209"/>
                  <a:gd name="T38" fmla="*/ 12 w 713"/>
                  <a:gd name="T39" fmla="*/ 130 h 209"/>
                  <a:gd name="T40" fmla="*/ 34 w 713"/>
                  <a:gd name="T41" fmla="*/ 147 h 209"/>
                  <a:gd name="T42" fmla="*/ 65 w 713"/>
                  <a:gd name="T43" fmla="*/ 163 h 209"/>
                  <a:gd name="T44" fmla="*/ 105 w 713"/>
                  <a:gd name="T45" fmla="*/ 177 h 209"/>
                  <a:gd name="T46" fmla="*/ 152 w 713"/>
                  <a:gd name="T47" fmla="*/ 189 h 209"/>
                  <a:gd name="T48" fmla="*/ 206 w 713"/>
                  <a:gd name="T49" fmla="*/ 198 h 209"/>
                  <a:gd name="T50" fmla="*/ 264 w 713"/>
                  <a:gd name="T51" fmla="*/ 204 h 209"/>
                  <a:gd name="T52" fmla="*/ 325 w 713"/>
                  <a:gd name="T53" fmla="*/ 206 h 209"/>
                  <a:gd name="T54" fmla="*/ 387 w 713"/>
                  <a:gd name="T55" fmla="*/ 206 h 209"/>
                  <a:gd name="T56" fmla="*/ 449 w 713"/>
                  <a:gd name="T57" fmla="*/ 204 h 209"/>
                  <a:gd name="T58" fmla="*/ 507 w 713"/>
                  <a:gd name="T59" fmla="*/ 198 h 209"/>
                  <a:gd name="T60" fmla="*/ 561 w 713"/>
                  <a:gd name="T61" fmla="*/ 189 h 209"/>
                  <a:gd name="T62" fmla="*/ 608 w 713"/>
                  <a:gd name="T63" fmla="*/ 177 h 209"/>
                  <a:gd name="T64" fmla="*/ 648 w 713"/>
                  <a:gd name="T65" fmla="*/ 163 h 209"/>
                  <a:gd name="T66" fmla="*/ 679 w 713"/>
                  <a:gd name="T67" fmla="*/ 147 h 209"/>
                  <a:gd name="T68" fmla="*/ 700 w 713"/>
                  <a:gd name="T69" fmla="*/ 130 h 209"/>
                  <a:gd name="T70" fmla="*/ 710 w 713"/>
                  <a:gd name="T71" fmla="*/ 11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5" name="Freeform 52">
                <a:extLst>
                  <a:ext uri="{FF2B5EF4-FFF2-40B4-BE49-F238E27FC236}">
                    <a16:creationId xmlns:a16="http://schemas.microsoft.com/office/drawing/2014/main" id="{31F34DF2-EAE0-42FF-98DB-DC7C13B4E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3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5 w 502"/>
                  <a:gd name="T13" fmla="*/ 180 h 189"/>
                  <a:gd name="T14" fmla="*/ 185 w 502"/>
                  <a:gd name="T15" fmla="*/ 185 h 189"/>
                  <a:gd name="T16" fmla="*/ 228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6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6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8 w 502"/>
                  <a:gd name="T55" fmla="*/ 1 h 189"/>
                  <a:gd name="T56" fmla="*/ 185 w 502"/>
                  <a:gd name="T57" fmla="*/ 3 h 189"/>
                  <a:gd name="T58" fmla="*/ 145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3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6" name="Freeform 53">
                <a:extLst>
                  <a:ext uri="{FF2B5EF4-FFF2-40B4-BE49-F238E27FC236}">
                    <a16:creationId xmlns:a16="http://schemas.microsoft.com/office/drawing/2014/main" id="{4791E7CD-BEB2-4D3F-B8FD-E25178C19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>
                  <a:gd name="T0" fmla="*/ 623 w 624"/>
                  <a:gd name="T1" fmla="*/ 194 h 195"/>
                  <a:gd name="T2" fmla="*/ 623 w 624"/>
                  <a:gd name="T3" fmla="*/ 0 h 195"/>
                  <a:gd name="T4" fmla="*/ 0 w 624"/>
                  <a:gd name="T5" fmla="*/ 0 h 195"/>
                  <a:gd name="T6" fmla="*/ 0 w 624"/>
                  <a:gd name="T7" fmla="*/ 194 h 195"/>
                  <a:gd name="T8" fmla="*/ 623 w 624"/>
                  <a:gd name="T9" fmla="*/ 19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7" name="Rectangle 54">
                <a:extLst>
                  <a:ext uri="{FF2B5EF4-FFF2-40B4-BE49-F238E27FC236}">
                    <a16:creationId xmlns:a16="http://schemas.microsoft.com/office/drawing/2014/main" id="{5B03F1DC-525E-4344-9DEA-FBECB95A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policyid</a:t>
                </a:r>
              </a:p>
            </p:txBody>
          </p:sp>
          <p:sp>
            <p:nvSpPr>
              <p:cNvPr id="268" name="Rectangle 55">
                <a:extLst>
                  <a:ext uri="{FF2B5EF4-FFF2-40B4-BE49-F238E27FC236}">
                    <a16:creationId xmlns:a16="http://schemas.microsoft.com/office/drawing/2014/main" id="{1B731421-7E0B-44A7-9766-83E3A26D9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1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cost</a:t>
                </a:r>
              </a:p>
            </p:txBody>
          </p:sp>
          <p:sp>
            <p:nvSpPr>
              <p:cNvPr id="269" name="Rectangle 56">
                <a:extLst>
                  <a:ext uri="{FF2B5EF4-FFF2-40B4-BE49-F238E27FC236}">
                    <a16:creationId xmlns:a16="http://schemas.microsoft.com/office/drawing/2014/main" id="{50FC57A2-4CF3-48CF-9E79-A41C00A1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4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Policies</a:t>
                </a:r>
              </a:p>
            </p:txBody>
          </p:sp>
          <p:sp>
            <p:nvSpPr>
              <p:cNvPr id="270" name="Line 57">
                <a:extLst>
                  <a:ext uri="{FF2B5EF4-FFF2-40B4-BE49-F238E27FC236}">
                    <a16:creationId xmlns:a16="http://schemas.microsoft.com/office/drawing/2014/main" id="{EAB6E18B-E6DE-43C9-8CC1-E9C99B6C1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71" name="Line 58">
                <a:extLst>
                  <a:ext uri="{FF2B5EF4-FFF2-40B4-BE49-F238E27FC236}">
                    <a16:creationId xmlns:a16="http://schemas.microsoft.com/office/drawing/2014/main" id="{B93215E5-A194-42AC-BACB-397A98D3A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95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42" name="Line 60">
              <a:extLst>
                <a:ext uri="{FF2B5EF4-FFF2-40B4-BE49-F238E27FC236}">
                  <a16:creationId xmlns:a16="http://schemas.microsoft.com/office/drawing/2014/main" id="{400E90CA-83BC-4A0F-B52D-33C10DB85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444750"/>
              <a:ext cx="0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3" name="Rectangle 61">
              <a:extLst>
                <a:ext uri="{FF2B5EF4-FFF2-40B4-BE49-F238E27FC236}">
                  <a16:creationId xmlns:a16="http://schemas.microsoft.com/office/drawing/2014/main" id="{AF15D3D9-6ACA-4F4F-827C-3AC23083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013" y="4868863"/>
              <a:ext cx="93294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+mj-lt"/>
                </a:rPr>
                <a:t>Purchaser</a:t>
              </a: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4E0E4128-C573-42D6-8124-FBDEC8B68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749800"/>
              <a:ext cx="1293812" cy="600075"/>
            </a:xfrm>
            <a:custGeom>
              <a:avLst/>
              <a:gdLst>
                <a:gd name="T0" fmla="*/ 0 w 815"/>
                <a:gd name="T1" fmla="*/ 188 h 378"/>
                <a:gd name="T2" fmla="*/ 402 w 815"/>
                <a:gd name="T3" fmla="*/ 0 h 378"/>
                <a:gd name="T4" fmla="*/ 814 w 815"/>
                <a:gd name="T5" fmla="*/ 194 h 378"/>
                <a:gd name="T6" fmla="*/ 402 w 815"/>
                <a:gd name="T7" fmla="*/ 377 h 378"/>
                <a:gd name="T8" fmla="*/ 0 w 815"/>
                <a:gd name="T9" fmla="*/ 18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grpSp>
          <p:nvGrpSpPr>
            <p:cNvPr id="245" name="Group 74">
              <a:extLst>
                <a:ext uri="{FF2B5EF4-FFF2-40B4-BE49-F238E27FC236}">
                  <a16:creationId xmlns:a16="http://schemas.microsoft.com/office/drawing/2014/main" id="{7C25ED90-10CC-47D3-AC61-DA6092090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3541715"/>
              <a:ext cx="2257425" cy="1017588"/>
              <a:chOff x="1710" y="2231"/>
              <a:chExt cx="1422" cy="641"/>
            </a:xfrm>
          </p:grpSpPr>
          <p:sp>
            <p:nvSpPr>
              <p:cNvPr id="253" name="Freeform 63">
                <a:extLst>
                  <a:ext uri="{FF2B5EF4-FFF2-40B4-BE49-F238E27FC236}">
                    <a16:creationId xmlns:a16="http://schemas.microsoft.com/office/drawing/2014/main" id="{35F17194-0C0E-4C6F-94BD-1DAD61F49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>
                  <a:gd name="T0" fmla="*/ 499 w 501"/>
                  <a:gd name="T1" fmla="*/ 86 h 189"/>
                  <a:gd name="T2" fmla="*/ 492 w 501"/>
                  <a:gd name="T3" fmla="*/ 70 h 189"/>
                  <a:gd name="T4" fmla="*/ 477 w 501"/>
                  <a:gd name="T5" fmla="*/ 54 h 189"/>
                  <a:gd name="T6" fmla="*/ 455 w 501"/>
                  <a:gd name="T7" fmla="*/ 40 h 189"/>
                  <a:gd name="T8" fmla="*/ 427 w 501"/>
                  <a:gd name="T9" fmla="*/ 28 h 189"/>
                  <a:gd name="T10" fmla="*/ 393 w 501"/>
                  <a:gd name="T11" fmla="*/ 17 h 189"/>
                  <a:gd name="T12" fmla="*/ 356 w 501"/>
                  <a:gd name="T13" fmla="*/ 9 h 189"/>
                  <a:gd name="T14" fmla="*/ 315 w 501"/>
                  <a:gd name="T15" fmla="*/ 3 h 189"/>
                  <a:gd name="T16" fmla="*/ 272 w 501"/>
                  <a:gd name="T17" fmla="*/ 1 h 189"/>
                  <a:gd name="T18" fmla="*/ 228 w 501"/>
                  <a:gd name="T19" fmla="*/ 1 h 189"/>
                  <a:gd name="T20" fmla="*/ 185 w 501"/>
                  <a:gd name="T21" fmla="*/ 3 h 189"/>
                  <a:gd name="T22" fmla="*/ 144 w 501"/>
                  <a:gd name="T23" fmla="*/ 9 h 189"/>
                  <a:gd name="T24" fmla="*/ 107 w 501"/>
                  <a:gd name="T25" fmla="*/ 17 h 189"/>
                  <a:gd name="T26" fmla="*/ 73 w 501"/>
                  <a:gd name="T27" fmla="*/ 28 h 189"/>
                  <a:gd name="T28" fmla="*/ 45 w 501"/>
                  <a:gd name="T29" fmla="*/ 40 h 189"/>
                  <a:gd name="T30" fmla="*/ 23 w 501"/>
                  <a:gd name="T31" fmla="*/ 54 h 189"/>
                  <a:gd name="T32" fmla="*/ 8 w 501"/>
                  <a:gd name="T33" fmla="*/ 70 h 189"/>
                  <a:gd name="T34" fmla="*/ 1 w 501"/>
                  <a:gd name="T35" fmla="*/ 86 h 189"/>
                  <a:gd name="T36" fmla="*/ 1 w 501"/>
                  <a:gd name="T37" fmla="*/ 103 h 189"/>
                  <a:gd name="T38" fmla="*/ 8 w 501"/>
                  <a:gd name="T39" fmla="*/ 119 h 189"/>
                  <a:gd name="T40" fmla="*/ 23 w 501"/>
                  <a:gd name="T41" fmla="*/ 134 h 189"/>
                  <a:gd name="T42" fmla="*/ 45 w 501"/>
                  <a:gd name="T43" fmla="*/ 148 h 189"/>
                  <a:gd name="T44" fmla="*/ 73 w 501"/>
                  <a:gd name="T45" fmla="*/ 160 h 189"/>
                  <a:gd name="T46" fmla="*/ 107 w 501"/>
                  <a:gd name="T47" fmla="*/ 171 h 189"/>
                  <a:gd name="T48" fmla="*/ 144 w 501"/>
                  <a:gd name="T49" fmla="*/ 179 h 189"/>
                  <a:gd name="T50" fmla="*/ 185 w 501"/>
                  <a:gd name="T51" fmla="*/ 185 h 189"/>
                  <a:gd name="T52" fmla="*/ 228 w 501"/>
                  <a:gd name="T53" fmla="*/ 188 h 189"/>
                  <a:gd name="T54" fmla="*/ 272 w 501"/>
                  <a:gd name="T55" fmla="*/ 188 h 189"/>
                  <a:gd name="T56" fmla="*/ 315 w 501"/>
                  <a:gd name="T57" fmla="*/ 185 h 189"/>
                  <a:gd name="T58" fmla="*/ 356 w 501"/>
                  <a:gd name="T59" fmla="*/ 179 h 189"/>
                  <a:gd name="T60" fmla="*/ 393 w 501"/>
                  <a:gd name="T61" fmla="*/ 171 h 189"/>
                  <a:gd name="T62" fmla="*/ 427 w 501"/>
                  <a:gd name="T63" fmla="*/ 160 h 189"/>
                  <a:gd name="T64" fmla="*/ 455 w 501"/>
                  <a:gd name="T65" fmla="*/ 148 h 189"/>
                  <a:gd name="T66" fmla="*/ 477 w 501"/>
                  <a:gd name="T67" fmla="*/ 134 h 189"/>
                  <a:gd name="T68" fmla="*/ 492 w 501"/>
                  <a:gd name="T69" fmla="*/ 119 h 189"/>
                  <a:gd name="T70" fmla="*/ 499 w 501"/>
                  <a:gd name="T71" fmla="*/ 10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4" name="Freeform 64">
                <a:extLst>
                  <a:ext uri="{FF2B5EF4-FFF2-40B4-BE49-F238E27FC236}">
                    <a16:creationId xmlns:a16="http://schemas.microsoft.com/office/drawing/2014/main" id="{A5F2F9B9-162B-4987-8051-F8874CED5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4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4 w 502"/>
                  <a:gd name="T13" fmla="*/ 179 h 189"/>
                  <a:gd name="T14" fmla="*/ 186 w 502"/>
                  <a:gd name="T15" fmla="*/ 185 h 189"/>
                  <a:gd name="T16" fmla="*/ 229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5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5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9 w 502"/>
                  <a:gd name="T55" fmla="*/ 1 h 189"/>
                  <a:gd name="T56" fmla="*/ 185 w 502"/>
                  <a:gd name="T57" fmla="*/ 3 h 189"/>
                  <a:gd name="T58" fmla="*/ 144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4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5" name="Freeform 65">
                <a:extLst>
                  <a:ext uri="{FF2B5EF4-FFF2-40B4-BE49-F238E27FC236}">
                    <a16:creationId xmlns:a16="http://schemas.microsoft.com/office/drawing/2014/main" id="{05C75986-3C3A-4C77-A3A3-006A67DA4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>
                  <a:gd name="T0" fmla="*/ 500 w 502"/>
                  <a:gd name="T1" fmla="*/ 86 h 189"/>
                  <a:gd name="T2" fmla="*/ 493 w 502"/>
                  <a:gd name="T3" fmla="*/ 70 h 189"/>
                  <a:gd name="T4" fmla="*/ 478 w 502"/>
                  <a:gd name="T5" fmla="*/ 54 h 189"/>
                  <a:gd name="T6" fmla="*/ 456 w 502"/>
                  <a:gd name="T7" fmla="*/ 40 h 189"/>
                  <a:gd name="T8" fmla="*/ 428 w 502"/>
                  <a:gd name="T9" fmla="*/ 28 h 189"/>
                  <a:gd name="T10" fmla="*/ 394 w 502"/>
                  <a:gd name="T11" fmla="*/ 17 h 189"/>
                  <a:gd name="T12" fmla="*/ 356 w 502"/>
                  <a:gd name="T13" fmla="*/ 9 h 189"/>
                  <a:gd name="T14" fmla="*/ 316 w 502"/>
                  <a:gd name="T15" fmla="*/ 4 h 189"/>
                  <a:gd name="T16" fmla="*/ 273 w 502"/>
                  <a:gd name="T17" fmla="*/ 1 h 189"/>
                  <a:gd name="T18" fmla="*/ 229 w 502"/>
                  <a:gd name="T19" fmla="*/ 1 h 189"/>
                  <a:gd name="T20" fmla="*/ 186 w 502"/>
                  <a:gd name="T21" fmla="*/ 4 h 189"/>
                  <a:gd name="T22" fmla="*/ 145 w 502"/>
                  <a:gd name="T23" fmla="*/ 9 h 189"/>
                  <a:gd name="T24" fmla="*/ 107 w 502"/>
                  <a:gd name="T25" fmla="*/ 17 h 189"/>
                  <a:gd name="T26" fmla="*/ 74 w 502"/>
                  <a:gd name="T27" fmla="*/ 28 h 189"/>
                  <a:gd name="T28" fmla="*/ 45 w 502"/>
                  <a:gd name="T29" fmla="*/ 40 h 189"/>
                  <a:gd name="T30" fmla="*/ 24 w 502"/>
                  <a:gd name="T31" fmla="*/ 54 h 189"/>
                  <a:gd name="T32" fmla="*/ 9 w 502"/>
                  <a:gd name="T33" fmla="*/ 70 h 189"/>
                  <a:gd name="T34" fmla="*/ 1 w 502"/>
                  <a:gd name="T35" fmla="*/ 86 h 189"/>
                  <a:gd name="T36" fmla="*/ 1 w 502"/>
                  <a:gd name="T37" fmla="*/ 102 h 189"/>
                  <a:gd name="T38" fmla="*/ 9 w 502"/>
                  <a:gd name="T39" fmla="*/ 118 h 189"/>
                  <a:gd name="T40" fmla="*/ 24 w 502"/>
                  <a:gd name="T41" fmla="*/ 134 h 189"/>
                  <a:gd name="T42" fmla="*/ 45 w 502"/>
                  <a:gd name="T43" fmla="*/ 148 h 189"/>
                  <a:gd name="T44" fmla="*/ 74 w 502"/>
                  <a:gd name="T45" fmla="*/ 161 h 189"/>
                  <a:gd name="T46" fmla="*/ 107 w 502"/>
                  <a:gd name="T47" fmla="*/ 171 h 189"/>
                  <a:gd name="T48" fmla="*/ 145 w 502"/>
                  <a:gd name="T49" fmla="*/ 179 h 189"/>
                  <a:gd name="T50" fmla="*/ 186 w 502"/>
                  <a:gd name="T51" fmla="*/ 185 h 189"/>
                  <a:gd name="T52" fmla="*/ 229 w 502"/>
                  <a:gd name="T53" fmla="*/ 188 h 189"/>
                  <a:gd name="T54" fmla="*/ 273 w 502"/>
                  <a:gd name="T55" fmla="*/ 188 h 189"/>
                  <a:gd name="T56" fmla="*/ 316 w 502"/>
                  <a:gd name="T57" fmla="*/ 185 h 189"/>
                  <a:gd name="T58" fmla="*/ 356 w 502"/>
                  <a:gd name="T59" fmla="*/ 179 h 189"/>
                  <a:gd name="T60" fmla="*/ 394 w 502"/>
                  <a:gd name="T61" fmla="*/ 171 h 189"/>
                  <a:gd name="T62" fmla="*/ 428 w 502"/>
                  <a:gd name="T63" fmla="*/ 161 h 189"/>
                  <a:gd name="T64" fmla="*/ 456 w 502"/>
                  <a:gd name="T65" fmla="*/ 148 h 189"/>
                  <a:gd name="T66" fmla="*/ 478 w 502"/>
                  <a:gd name="T67" fmla="*/ 134 h 189"/>
                  <a:gd name="T68" fmla="*/ 493 w 502"/>
                  <a:gd name="T69" fmla="*/ 118 h 189"/>
                  <a:gd name="T70" fmla="*/ 500 w 502"/>
                  <a:gd name="T71" fmla="*/ 10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56" name="Rectangle 66">
                <a:extLst>
                  <a:ext uri="{FF2B5EF4-FFF2-40B4-BE49-F238E27FC236}">
                    <a16:creationId xmlns:a16="http://schemas.microsoft.com/office/drawing/2014/main" id="{0B82B2A8-4E4E-4DD8-8D07-1D1951295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3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dirty="0">
                    <a:solidFill>
                      <a:srgbClr val="000000"/>
                    </a:solidFill>
                    <a:latin typeface="+mj-lt"/>
                  </a:rPr>
                  <a:t>name</a:t>
                </a:r>
              </a:p>
            </p:txBody>
          </p:sp>
          <p:sp>
            <p:nvSpPr>
              <p:cNvPr id="257" name="Rectangle 67">
                <a:extLst>
                  <a:ext uri="{FF2B5EF4-FFF2-40B4-BE49-F238E27FC236}">
                    <a16:creationId xmlns:a16="http://schemas.microsoft.com/office/drawing/2014/main" id="{7495EAF6-106F-489F-A639-21B2E8A3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Employees</a:t>
                </a:r>
              </a:p>
            </p:txBody>
          </p:sp>
          <p:sp>
            <p:nvSpPr>
              <p:cNvPr id="258" name="Rectangle 68">
                <a:extLst>
                  <a:ext uri="{FF2B5EF4-FFF2-40B4-BE49-F238E27FC236}">
                    <a16:creationId xmlns:a16="http://schemas.microsoft.com/office/drawing/2014/main" id="{8F8D9CDA-F4E4-4306-BE88-802F10F5F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 u="sng">
                    <a:solidFill>
                      <a:srgbClr val="000000"/>
                    </a:solidFill>
                    <a:latin typeface="+mj-lt"/>
                  </a:rPr>
                  <a:t>ssn</a:t>
                </a:r>
              </a:p>
            </p:txBody>
          </p:sp>
          <p:sp>
            <p:nvSpPr>
              <p:cNvPr id="259" name="Rectangle 69">
                <a:extLst>
                  <a:ext uri="{FF2B5EF4-FFF2-40B4-BE49-F238E27FC236}">
                    <a16:creationId xmlns:a16="http://schemas.microsoft.com/office/drawing/2014/main" id="{1DC68A5C-1C20-4C96-90D5-764C3BFB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3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 b="1">
                    <a:solidFill>
                      <a:srgbClr val="000000"/>
                    </a:solidFill>
                    <a:latin typeface="+mj-lt"/>
                  </a:rPr>
                  <a:t>lot</a:t>
                </a:r>
              </a:p>
            </p:txBody>
          </p:sp>
          <p:sp>
            <p:nvSpPr>
              <p:cNvPr id="260" name="Freeform 70">
                <a:extLst>
                  <a:ext uri="{FF2B5EF4-FFF2-40B4-BE49-F238E27FC236}">
                    <a16:creationId xmlns:a16="http://schemas.microsoft.com/office/drawing/2014/main" id="{361F8365-80CB-4125-97AE-665478CB2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>
                  <a:gd name="T0" fmla="*/ 750 w 751"/>
                  <a:gd name="T1" fmla="*/ 169 h 170"/>
                  <a:gd name="T2" fmla="*/ 750 w 751"/>
                  <a:gd name="T3" fmla="*/ 0 h 170"/>
                  <a:gd name="T4" fmla="*/ 0 w 751"/>
                  <a:gd name="T5" fmla="*/ 0 h 170"/>
                  <a:gd name="T6" fmla="*/ 0 w 751"/>
                  <a:gd name="T7" fmla="*/ 169 h 170"/>
                  <a:gd name="T8" fmla="*/ 750 w 751"/>
                  <a:gd name="T9" fmla="*/ 16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1" name="Line 71">
                <a:extLst>
                  <a:ext uri="{FF2B5EF4-FFF2-40B4-BE49-F238E27FC236}">
                    <a16:creationId xmlns:a16="http://schemas.microsoft.com/office/drawing/2014/main" id="{1FD2FEEB-3C43-4A01-95F5-7F84069E9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2" name="Line 72">
                <a:extLst>
                  <a:ext uri="{FF2B5EF4-FFF2-40B4-BE49-F238E27FC236}">
                    <a16:creationId xmlns:a16="http://schemas.microsoft.com/office/drawing/2014/main" id="{499DBB3B-5847-4E73-B1AE-B61F22CE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  <p:sp>
            <p:nvSpPr>
              <p:cNvPr id="263" name="Line 73">
                <a:extLst>
                  <a:ext uri="{FF2B5EF4-FFF2-40B4-BE49-F238E27FC236}">
                    <a16:creationId xmlns:a16="http://schemas.microsoft.com/office/drawing/2014/main" id="{200898C5-D966-4D57-A23B-4E5CB09C1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 sz="1200">
                  <a:latin typeface="+mj-lt"/>
                </a:endParaRPr>
              </a:p>
            </p:txBody>
          </p:sp>
        </p:grpSp>
        <p:sp>
          <p:nvSpPr>
            <p:cNvPr id="246" name="Line 75">
              <a:extLst>
                <a:ext uri="{FF2B5EF4-FFF2-40B4-BE49-F238E27FC236}">
                  <a16:creationId xmlns:a16="http://schemas.microsoft.com/office/drawing/2014/main" id="{0DD4593E-A815-4351-8892-C339EB3CC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0200" y="5181600"/>
              <a:ext cx="1193800" cy="6604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7" name="Line 76">
              <a:extLst>
                <a:ext uri="{FF2B5EF4-FFF2-40B4-BE49-F238E27FC236}">
                  <a16:creationId xmlns:a16="http://schemas.microsoft.com/office/drawing/2014/main" id="{86997311-4457-4269-8D77-A4AD7BA70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4445000"/>
              <a:ext cx="711200" cy="43180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8" name="Line 77">
              <a:extLst>
                <a:ext uri="{FF2B5EF4-FFF2-40B4-BE49-F238E27FC236}">
                  <a16:creationId xmlns:a16="http://schemas.microsoft.com/office/drawing/2014/main" id="{654984F3-683B-4A67-8428-4EE54E427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5486400"/>
              <a:ext cx="4572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49" name="Line 78">
              <a:extLst>
                <a:ext uri="{FF2B5EF4-FFF2-40B4-BE49-F238E27FC236}">
                  <a16:creationId xmlns:a16="http://schemas.microsoft.com/office/drawing/2014/main" id="{B2ACC824-7945-4E82-BE13-F35185888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750" y="4578350"/>
              <a:ext cx="825500" cy="292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50" name="Line 79">
              <a:extLst>
                <a:ext uri="{FF2B5EF4-FFF2-40B4-BE49-F238E27FC236}">
                  <a16:creationId xmlns:a16="http://schemas.microsoft.com/office/drawing/2014/main" id="{A1EE3858-C613-433F-AD52-EBDE1DC66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2133600"/>
              <a:ext cx="6985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 sz="1200">
                <a:latin typeface="+mj-lt"/>
              </a:endParaRPr>
            </a:p>
          </p:txBody>
        </p:sp>
        <p:sp>
          <p:nvSpPr>
            <p:cNvPr id="251" name="Rectangle 80">
              <a:extLst>
                <a:ext uri="{FF2B5EF4-FFF2-40B4-BE49-F238E27FC236}">
                  <a16:creationId xmlns:a16="http://schemas.microsoft.com/office/drawing/2014/main" id="{6B74F0FF-7AEF-4DD3-8840-F7688997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2417763"/>
              <a:ext cx="9489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>
                  <a:solidFill>
                    <a:srgbClr val="CF0E30"/>
                  </a:solidFill>
                  <a:latin typeface="+mj-lt"/>
                </a:rPr>
                <a:t>Bad design</a:t>
              </a:r>
            </a:p>
          </p:txBody>
        </p:sp>
        <p:sp>
          <p:nvSpPr>
            <p:cNvPr id="252" name="Rectangle 81">
              <a:extLst>
                <a:ext uri="{FF2B5EF4-FFF2-40B4-BE49-F238E27FC236}">
                  <a16:creationId xmlns:a16="http://schemas.microsoft.com/office/drawing/2014/main" id="{9FF2B276-4C2E-4441-82D0-7E3E2203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638800"/>
              <a:ext cx="108683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>
                  <a:solidFill>
                    <a:srgbClr val="CF0E30"/>
                  </a:solidFill>
                  <a:latin typeface="+mj-lt"/>
                </a:rPr>
                <a:t>Better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90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F8DD7-7FC2-4408-AC51-BBB80546F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Exercise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9D7E6F-8A9F-4CEB-9057-3B62E0C3D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Individual Exercise</a:t>
            </a:r>
          </a:p>
        </p:txBody>
      </p:sp>
    </p:spTree>
    <p:extLst>
      <p:ext uri="{BB962C8B-B14F-4D97-AF65-F5344CB8AC3E}">
        <p14:creationId xmlns:p14="http://schemas.microsoft.com/office/powerpoint/2010/main" val="268031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FDE135-C148-487D-ADC0-F657311A9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Exercise ERD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86F13-AE2A-45D1-865E-0FE2821298A1}"/>
              </a:ext>
            </a:extLst>
          </p:cNvPr>
          <p:cNvSpPr/>
          <p:nvPr/>
        </p:nvSpPr>
        <p:spPr>
          <a:xfrm>
            <a:off x="-24987" y="2110085"/>
            <a:ext cx="91083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/>
              <a:t>Design an ER diagram for an online music store. The database will contain at   least the following concepts: songs, artists, bands, albums, and genres.</a:t>
            </a:r>
          </a:p>
          <a:p>
            <a:pPr algn="ctr">
              <a:defRPr/>
            </a:pP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State your design assumptions you make to support design decisions. Be sure your assumptions are reasonable.</a:t>
            </a:r>
          </a:p>
          <a:p>
            <a:pPr algn="ctr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630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4" y="0"/>
            <a:ext cx="20966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49542" y="1609764"/>
            <a:ext cx="2198922" cy="2330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Entity Relational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4C5261-FBF8-4166-9263-7B961552ACB2}"/>
              </a:ext>
            </a:extLst>
          </p:cNvPr>
          <p:cNvSpPr/>
          <p:nvPr/>
        </p:nvSpPr>
        <p:spPr>
          <a:xfrm>
            <a:off x="237145" y="414390"/>
            <a:ext cx="6234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1976 proposed by Peter Chen</a:t>
            </a:r>
            <a:endParaRPr lang="en-US" altLang="zh-CN" b="1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ER diagram is widely used in database design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SimSun" pitchFamily="2" charset="-122"/>
              </a:rPr>
              <a:t>Represent conceptual level of a database system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SimSun" pitchFamily="2" charset="-122"/>
              </a:rPr>
              <a:t>Describe things and their relationships in high level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r>
              <a:rPr lang="en-US" altLang="en-US" b="1" i="1" u="sng" dirty="0"/>
              <a:t>Entity-Relationship Data Model (ERM)</a:t>
            </a:r>
            <a:r>
              <a:rPr lang="en-US" altLang="en-US" dirty="0"/>
              <a:t> is a detailed, logic-al representation of the data for an organization or for a </a:t>
            </a:r>
            <a:r>
              <a:rPr lang="en-US" altLang="en-US" dirty="0" err="1"/>
              <a:t>bu-siness</a:t>
            </a:r>
            <a:r>
              <a:rPr lang="en-US" altLang="en-US" dirty="0"/>
              <a:t> area.</a:t>
            </a:r>
          </a:p>
          <a:p>
            <a:pPr lvl="1"/>
            <a:r>
              <a:rPr lang="en-US" altLang="en-US" dirty="0"/>
              <a:t>Expressed in terms of: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Entities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Attributes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Relationships</a:t>
            </a:r>
          </a:p>
          <a:p>
            <a:r>
              <a:rPr lang="en-US" altLang="en-US" b="1" i="1" u="sng" dirty="0"/>
              <a:t>Entity-Relationship Diagram (ERD)</a:t>
            </a:r>
            <a:r>
              <a:rPr lang="en-US" altLang="en-US" dirty="0"/>
              <a:t> is a graphical representation of a Entity-Relationship Model. 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8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9542" y="0"/>
            <a:ext cx="219892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49542" y="1609765"/>
            <a:ext cx="2198922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ERM Basic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4C5261-FBF8-4166-9263-7B961552ACB2}"/>
              </a:ext>
            </a:extLst>
          </p:cNvPr>
          <p:cNvSpPr/>
          <p:nvPr/>
        </p:nvSpPr>
        <p:spPr>
          <a:xfrm>
            <a:off x="237145" y="414390"/>
            <a:ext cx="595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Entity</a:t>
            </a:r>
            <a:r>
              <a:rPr lang="en-US" altLang="en-US" i="1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Real-world object distinguishable from other objects. An entity is described (in DB) using a set of </a:t>
            </a:r>
            <a:r>
              <a:rPr lang="en-US" altLang="en-US" i="1" u="sng" dirty="0">
                <a:solidFill>
                  <a:schemeClr val="accent2"/>
                </a:solidFill>
              </a:rPr>
              <a:t>attributes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Entity Set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A collection of similar entities.  E.g., all employees. 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All entities in an entity set have the same set of attributes.  (Until we consider ISA hierarchies, anyway!)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Each entity set has a </a:t>
            </a:r>
            <a:r>
              <a:rPr lang="en-US" altLang="en-US" i="1" dirty="0">
                <a:solidFill>
                  <a:schemeClr val="accent2"/>
                </a:solidFill>
              </a:rPr>
              <a:t>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Each attribute has a </a:t>
            </a:r>
            <a:r>
              <a:rPr lang="en-US" altLang="en-US" i="1" dirty="0">
                <a:solidFill>
                  <a:schemeClr val="accent2"/>
                </a:solidFill>
              </a:rPr>
              <a:t>domain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C5E8BB94-AE89-4FDF-8A58-73DDFB813B58}"/>
              </a:ext>
            </a:extLst>
          </p:cNvPr>
          <p:cNvGrpSpPr>
            <a:grpSpLocks/>
          </p:cNvGrpSpPr>
          <p:nvPr/>
        </p:nvGrpSpPr>
        <p:grpSpPr bwMode="auto">
          <a:xfrm>
            <a:off x="1170860" y="3041046"/>
            <a:ext cx="4406900" cy="1663700"/>
            <a:chOff x="2836" y="196"/>
            <a:chExt cx="2776" cy="1048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A195A38E-5686-454E-8306-4A1018771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A436697E-FCB2-4824-8AB3-698D46930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0292869C-7102-414C-B2AB-30DEB39A4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626AC7-FBF1-40CC-BE49-20CE3609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19107-81DA-4A96-954A-3BE3346B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u="sng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50FA0B-94F0-4F5B-A20C-3CA55134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2BA8F0-4667-4677-A21C-A16F0F20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856B8E4B-C1B7-47CD-B0BF-9685A07A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31713B7-B098-499F-BB74-4F9B42AE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402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D75BF15C-307C-4C52-AD4A-ECF22347C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6AB5E03-20FA-41CA-9EB8-19B155AF3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03A3C10C-C924-440E-B91D-A15E6D4A8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910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9542" y="0"/>
            <a:ext cx="219892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49542" y="1609765"/>
            <a:ext cx="2198922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ERM Basic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4C5261-FBF8-4166-9263-7B961552ACB2}"/>
              </a:ext>
            </a:extLst>
          </p:cNvPr>
          <p:cNvSpPr/>
          <p:nvPr/>
        </p:nvSpPr>
        <p:spPr>
          <a:xfrm>
            <a:off x="237145" y="414390"/>
            <a:ext cx="6207063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Key and key attributes</a:t>
            </a:r>
            <a:r>
              <a:rPr lang="en-US" altLang="en-US" i="1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Key: a unique value for an entity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Key attributes: a group of one or more attributes that    uniquely identify an entity in the entity set</a:t>
            </a:r>
          </a:p>
          <a:p>
            <a:pPr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Super key, candidate key, and primary key</a:t>
            </a:r>
            <a:r>
              <a:rPr lang="en-US" altLang="en-US" dirty="0"/>
              <a:t> 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Super key: a set of attributes that allows to identify and entity uniquely in the entity set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Candidate key: minimal super key</a:t>
            </a:r>
          </a:p>
          <a:p>
            <a:pPr marL="800100" lvl="1" indent="-3429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altLang="en-US" dirty="0"/>
              <a:t>There can be many candidate keys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Primary key: a candidate key chosen by the designer</a:t>
            </a:r>
          </a:p>
          <a:p>
            <a:pPr marL="800100" lvl="1" indent="-3429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altLang="en-US" dirty="0"/>
              <a:t>Denoted by underlining in ER attributes</a:t>
            </a:r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6C0029F5-8863-42FA-BC06-A48EA1AAED28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3318697"/>
            <a:ext cx="3937051" cy="1486322"/>
            <a:chOff x="2836" y="196"/>
            <a:chExt cx="2776" cy="1048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8CE40215-8E25-4C25-8C8F-E53DD489D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A239E2D0-B8AA-4D70-B9E1-3A0473B58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71CC7E91-834B-4804-85A3-071DB43C1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E48E5F-D7CD-42A1-ABD2-A092EBE8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ED0B97-4B09-4032-AFD8-9CAF76284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u="sng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42A39E-09CF-4689-B051-8481EFA5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2057A4-674A-4DC2-BBE7-DB3BC54B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E7D9EE36-427D-43F9-BCF1-B970ECF2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4436125A-1827-408E-A2D0-1CAD1FA5D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402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07B42094-E1D2-4897-9B17-A3E7B469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ADB405CF-C896-4DDD-A4F7-5A3885DA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3D2AD385-A1C3-49AC-AB92-49E127F80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1264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ERM Basic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FE35955-C716-4C10-B365-62402FE1EF88}"/>
              </a:ext>
            </a:extLst>
          </p:cNvPr>
          <p:cNvGrpSpPr/>
          <p:nvPr/>
        </p:nvGrpSpPr>
        <p:grpSpPr>
          <a:xfrm>
            <a:off x="156827" y="2910067"/>
            <a:ext cx="5614987" cy="1776413"/>
            <a:chOff x="488937" y="2922523"/>
            <a:chExt cx="5614987" cy="177641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0E9845C-C049-4E6D-B25E-2704C80B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12" y="3159061"/>
              <a:ext cx="838200" cy="428625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38CA507-E0DE-401B-B9EE-45C0234F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49" y="3486086"/>
              <a:ext cx="833438" cy="427037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B98E847-8302-4A4F-B32C-4E001DC90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487" y="3486086"/>
              <a:ext cx="833437" cy="427037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CCB5D50-B167-45F1-A310-2E2BF733B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74" y="2922523"/>
              <a:ext cx="833438" cy="427038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4CCB34F-E67B-4278-BC54-D9CBDFD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37" y="3473386"/>
              <a:ext cx="833437" cy="428625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DC8DC8A-262E-4DAD-A189-AD4696AAB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12" y="3997261"/>
              <a:ext cx="1250950" cy="701675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A4A378A-E5DF-45E6-8630-929F83EA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849" y="4171886"/>
              <a:ext cx="1350963" cy="441325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F021777-43CC-4F5B-9501-1788F5E2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24" y="4160773"/>
              <a:ext cx="1154113" cy="439738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80CA9430-6F34-45A5-A591-C8EFD97E9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849" y="3173348"/>
              <a:ext cx="835025" cy="427038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6FD3FDC8-C42D-408B-AC06-B550CE74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49" y="3540061"/>
              <a:ext cx="535404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5F8BE313-262C-41AB-A27B-DFE42B96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774" y="3213036"/>
              <a:ext cx="8366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F4994CE6-31B7-46C8-BEEB-DA8A216F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24" y="3536886"/>
              <a:ext cx="85883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53B73552-7BA7-4A47-B3E6-3C93C5796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24" y="3540061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FBBF106E-471D-4CEB-84D6-0E65AE4D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587" y="2989198"/>
              <a:ext cx="700087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8F28DCE2-EAD3-4DCC-A106-37DE9A3E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599" y="3201923"/>
              <a:ext cx="711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EC717045-3AD7-4C39-9085-DB86B933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562" y="4203636"/>
              <a:ext cx="1095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5299905-AC98-42DF-99C8-1C8E400E3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24" y="4225861"/>
              <a:ext cx="14224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F00C7741-2F9C-43B8-9BAC-4415167BF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12" y="4225861"/>
              <a:ext cx="12541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ECF8CEF2-4974-4588-80D0-392980D6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37" y="3527361"/>
              <a:ext cx="53181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Line 26">
              <a:extLst>
                <a:ext uri="{FF2B5EF4-FFF2-40B4-BE49-F238E27FC236}">
                  <a16:creationId xmlns:a16="http://schemas.microsoft.com/office/drawing/2014/main" id="{5D2A2BAE-F347-42F3-A86A-2B56DE3F3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274" y="3571811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Line 27">
              <a:extLst>
                <a:ext uri="{FF2B5EF4-FFF2-40B4-BE49-F238E27FC236}">
                  <a16:creationId xmlns:a16="http://schemas.microsoft.com/office/drawing/2014/main" id="{DE9B5829-5462-4132-B5FF-0A4ADEC9B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037" y="3917886"/>
              <a:ext cx="627062" cy="2476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37B2A2D7-1610-41C5-9350-633E762F3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7374" y="3917886"/>
              <a:ext cx="401638" cy="2254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A9E3C7B7-0D31-4637-A84A-239067ED8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212" y="4344923"/>
              <a:ext cx="5810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FDC852BE-BCE5-47A6-A27D-8C3B7402C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62" y="4362386"/>
              <a:ext cx="4222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6" name="Line 31">
              <a:extLst>
                <a:ext uri="{FF2B5EF4-FFF2-40B4-BE49-F238E27FC236}">
                  <a16:creationId xmlns:a16="http://schemas.microsoft.com/office/drawing/2014/main" id="{9C4D180F-F855-42EB-A93A-7DA1A7D18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212" y="3365436"/>
              <a:ext cx="185737" cy="6191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Line 32">
              <a:extLst>
                <a:ext uri="{FF2B5EF4-FFF2-40B4-BE49-F238E27FC236}">
                  <a16:creationId xmlns:a16="http://schemas.microsoft.com/office/drawing/2014/main" id="{E44958D2-0B26-4403-B049-0C893D970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37" y="3940111"/>
              <a:ext cx="5556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8" name="Line 33">
              <a:extLst>
                <a:ext uri="{FF2B5EF4-FFF2-40B4-BE49-F238E27FC236}">
                  <a16:creationId xmlns:a16="http://schemas.microsoft.com/office/drawing/2014/main" id="{EEF163A8-EF15-4B2F-A5F9-64D7442E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9962" y="3624198"/>
              <a:ext cx="119062" cy="558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9" name="Line 34">
              <a:extLst>
                <a:ext uri="{FF2B5EF4-FFF2-40B4-BE49-F238E27FC236}">
                  <a16:creationId xmlns:a16="http://schemas.microsoft.com/office/drawing/2014/main" id="{7570DC9E-EA84-4079-8C06-C24BC2B4C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8274" y="3909948"/>
              <a:ext cx="317500" cy="2460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51E2145-3055-4B1D-9D06-2F9B0C817AD5}"/>
              </a:ext>
            </a:extLst>
          </p:cNvPr>
          <p:cNvGrpSpPr/>
          <p:nvPr/>
        </p:nvGrpSpPr>
        <p:grpSpPr>
          <a:xfrm>
            <a:off x="6587554" y="2528542"/>
            <a:ext cx="2296750" cy="2479445"/>
            <a:chOff x="6680200" y="263525"/>
            <a:chExt cx="2430463" cy="3100388"/>
          </a:xfrm>
        </p:grpSpPr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87602024-0408-42AF-AA11-701DCD99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2786063"/>
              <a:ext cx="13096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Reports_To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ECCAB196-5A4F-41E1-AFD5-49991082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763" y="263525"/>
              <a:ext cx="593725" cy="530225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5 h 334"/>
                <a:gd name="T6" fmla="*/ 339 w 374"/>
                <a:gd name="T7" fmla="*/ 70 h 334"/>
                <a:gd name="T8" fmla="*/ 318 w 374"/>
                <a:gd name="T9" fmla="*/ 49 h 334"/>
                <a:gd name="T10" fmla="*/ 293 w 374"/>
                <a:gd name="T11" fmla="*/ 29 h 334"/>
                <a:gd name="T12" fmla="*/ 265 w 374"/>
                <a:gd name="T13" fmla="*/ 15 h 334"/>
                <a:gd name="T14" fmla="*/ 234 w 374"/>
                <a:gd name="T15" fmla="*/ 5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5 h 334"/>
                <a:gd name="T22" fmla="*/ 108 w 374"/>
                <a:gd name="T23" fmla="*/ 15 h 334"/>
                <a:gd name="T24" fmla="*/ 80 w 374"/>
                <a:gd name="T25" fmla="*/ 29 h 334"/>
                <a:gd name="T26" fmla="*/ 55 w 374"/>
                <a:gd name="T27" fmla="*/ 49 h 334"/>
                <a:gd name="T28" fmla="*/ 33 w 374"/>
                <a:gd name="T29" fmla="*/ 70 h 334"/>
                <a:gd name="T30" fmla="*/ 17 w 374"/>
                <a:gd name="T31" fmla="*/ 95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2 h 334"/>
                <a:gd name="T44" fmla="*/ 55 w 374"/>
                <a:gd name="T45" fmla="*/ 283 h 334"/>
                <a:gd name="T46" fmla="*/ 80 w 374"/>
                <a:gd name="T47" fmla="*/ 303 h 334"/>
                <a:gd name="T48" fmla="*/ 108 w 374"/>
                <a:gd name="T49" fmla="*/ 317 h 334"/>
                <a:gd name="T50" fmla="*/ 138 w 374"/>
                <a:gd name="T51" fmla="*/ 327 h 334"/>
                <a:gd name="T52" fmla="*/ 170 w 374"/>
                <a:gd name="T53" fmla="*/ 331 h 334"/>
                <a:gd name="T54" fmla="*/ 202 w 374"/>
                <a:gd name="T55" fmla="*/ 331 h 334"/>
                <a:gd name="T56" fmla="*/ 234 w 374"/>
                <a:gd name="T57" fmla="*/ 327 h 334"/>
                <a:gd name="T58" fmla="*/ 265 w 374"/>
                <a:gd name="T59" fmla="*/ 317 h 334"/>
                <a:gd name="T60" fmla="*/ 293 w 374"/>
                <a:gd name="T61" fmla="*/ 303 h 334"/>
                <a:gd name="T62" fmla="*/ 318 w 374"/>
                <a:gd name="T63" fmla="*/ 283 h 334"/>
                <a:gd name="T64" fmla="*/ 339 w 374"/>
                <a:gd name="T65" fmla="*/ 262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9326CCB8-A413-43AB-B70F-C1653ED37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950" y="654050"/>
              <a:ext cx="593725" cy="530225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4 h 334"/>
                <a:gd name="T6" fmla="*/ 339 w 374"/>
                <a:gd name="T7" fmla="*/ 70 h 334"/>
                <a:gd name="T8" fmla="*/ 317 w 374"/>
                <a:gd name="T9" fmla="*/ 47 h 334"/>
                <a:gd name="T10" fmla="*/ 292 w 374"/>
                <a:gd name="T11" fmla="*/ 29 h 334"/>
                <a:gd name="T12" fmla="*/ 265 w 374"/>
                <a:gd name="T13" fmla="*/ 14 h 334"/>
                <a:gd name="T14" fmla="*/ 235 w 374"/>
                <a:gd name="T15" fmla="*/ 4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4 h 334"/>
                <a:gd name="T22" fmla="*/ 107 w 374"/>
                <a:gd name="T23" fmla="*/ 14 h 334"/>
                <a:gd name="T24" fmla="*/ 80 w 374"/>
                <a:gd name="T25" fmla="*/ 29 h 334"/>
                <a:gd name="T26" fmla="*/ 55 w 374"/>
                <a:gd name="T27" fmla="*/ 47 h 334"/>
                <a:gd name="T28" fmla="*/ 33 w 374"/>
                <a:gd name="T29" fmla="*/ 70 h 334"/>
                <a:gd name="T30" fmla="*/ 17 w 374"/>
                <a:gd name="T31" fmla="*/ 94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1 h 334"/>
                <a:gd name="T44" fmla="*/ 55 w 374"/>
                <a:gd name="T45" fmla="*/ 283 h 334"/>
                <a:gd name="T46" fmla="*/ 80 w 374"/>
                <a:gd name="T47" fmla="*/ 301 h 334"/>
                <a:gd name="T48" fmla="*/ 107 w 374"/>
                <a:gd name="T49" fmla="*/ 316 h 334"/>
                <a:gd name="T50" fmla="*/ 138 w 374"/>
                <a:gd name="T51" fmla="*/ 325 h 334"/>
                <a:gd name="T52" fmla="*/ 170 w 374"/>
                <a:gd name="T53" fmla="*/ 331 h 334"/>
                <a:gd name="T54" fmla="*/ 202 w 374"/>
                <a:gd name="T55" fmla="*/ 331 h 334"/>
                <a:gd name="T56" fmla="*/ 235 w 374"/>
                <a:gd name="T57" fmla="*/ 325 h 334"/>
                <a:gd name="T58" fmla="*/ 265 w 374"/>
                <a:gd name="T59" fmla="*/ 316 h 334"/>
                <a:gd name="T60" fmla="*/ 292 w 374"/>
                <a:gd name="T61" fmla="*/ 301 h 334"/>
                <a:gd name="T62" fmla="*/ 317 w 374"/>
                <a:gd name="T63" fmla="*/ 283 h 334"/>
                <a:gd name="T64" fmla="*/ 339 w 374"/>
                <a:gd name="T65" fmla="*/ 261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B2553E78-1066-4151-8119-CFB08865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654050"/>
              <a:ext cx="592138" cy="530225"/>
            </a:xfrm>
            <a:custGeom>
              <a:avLst/>
              <a:gdLst>
                <a:gd name="T0" fmla="*/ 1 w 373"/>
                <a:gd name="T1" fmla="*/ 180 h 334"/>
                <a:gd name="T2" fmla="*/ 6 w 373"/>
                <a:gd name="T3" fmla="*/ 208 h 334"/>
                <a:gd name="T4" fmla="*/ 17 w 373"/>
                <a:gd name="T5" fmla="*/ 235 h 334"/>
                <a:gd name="T6" fmla="*/ 33 w 373"/>
                <a:gd name="T7" fmla="*/ 261 h 334"/>
                <a:gd name="T8" fmla="*/ 55 w 373"/>
                <a:gd name="T9" fmla="*/ 283 h 334"/>
                <a:gd name="T10" fmla="*/ 80 w 373"/>
                <a:gd name="T11" fmla="*/ 301 h 334"/>
                <a:gd name="T12" fmla="*/ 107 w 373"/>
                <a:gd name="T13" fmla="*/ 316 h 334"/>
                <a:gd name="T14" fmla="*/ 137 w 373"/>
                <a:gd name="T15" fmla="*/ 325 h 334"/>
                <a:gd name="T16" fmla="*/ 170 w 373"/>
                <a:gd name="T17" fmla="*/ 331 h 334"/>
                <a:gd name="T18" fmla="*/ 201 w 373"/>
                <a:gd name="T19" fmla="*/ 331 h 334"/>
                <a:gd name="T20" fmla="*/ 234 w 373"/>
                <a:gd name="T21" fmla="*/ 325 h 334"/>
                <a:gd name="T22" fmla="*/ 264 w 373"/>
                <a:gd name="T23" fmla="*/ 316 h 334"/>
                <a:gd name="T24" fmla="*/ 292 w 373"/>
                <a:gd name="T25" fmla="*/ 301 h 334"/>
                <a:gd name="T26" fmla="*/ 317 w 373"/>
                <a:gd name="T27" fmla="*/ 283 h 334"/>
                <a:gd name="T28" fmla="*/ 338 w 373"/>
                <a:gd name="T29" fmla="*/ 261 h 334"/>
                <a:gd name="T30" fmla="*/ 354 w 373"/>
                <a:gd name="T31" fmla="*/ 235 h 334"/>
                <a:gd name="T32" fmla="*/ 366 w 373"/>
                <a:gd name="T33" fmla="*/ 208 h 334"/>
                <a:gd name="T34" fmla="*/ 372 w 373"/>
                <a:gd name="T35" fmla="*/ 179 h 334"/>
                <a:gd name="T36" fmla="*/ 372 w 373"/>
                <a:gd name="T37" fmla="*/ 150 h 334"/>
                <a:gd name="T38" fmla="*/ 366 w 373"/>
                <a:gd name="T39" fmla="*/ 122 h 334"/>
                <a:gd name="T40" fmla="*/ 354 w 373"/>
                <a:gd name="T41" fmla="*/ 94 h 334"/>
                <a:gd name="T42" fmla="*/ 338 w 373"/>
                <a:gd name="T43" fmla="*/ 70 h 334"/>
                <a:gd name="T44" fmla="*/ 317 w 373"/>
                <a:gd name="T45" fmla="*/ 47 h 334"/>
                <a:gd name="T46" fmla="*/ 292 w 373"/>
                <a:gd name="T47" fmla="*/ 29 h 334"/>
                <a:gd name="T48" fmla="*/ 264 w 373"/>
                <a:gd name="T49" fmla="*/ 14 h 334"/>
                <a:gd name="T50" fmla="*/ 234 w 373"/>
                <a:gd name="T51" fmla="*/ 4 h 334"/>
                <a:gd name="T52" fmla="*/ 201 w 373"/>
                <a:gd name="T53" fmla="*/ 0 h 334"/>
                <a:gd name="T54" fmla="*/ 170 w 373"/>
                <a:gd name="T55" fmla="*/ 0 h 334"/>
                <a:gd name="T56" fmla="*/ 137 w 373"/>
                <a:gd name="T57" fmla="*/ 4 h 334"/>
                <a:gd name="T58" fmla="*/ 107 w 373"/>
                <a:gd name="T59" fmla="*/ 14 h 334"/>
                <a:gd name="T60" fmla="*/ 80 w 373"/>
                <a:gd name="T61" fmla="*/ 29 h 334"/>
                <a:gd name="T62" fmla="*/ 55 w 373"/>
                <a:gd name="T63" fmla="*/ 47 h 334"/>
                <a:gd name="T64" fmla="*/ 33 w 373"/>
                <a:gd name="T65" fmla="*/ 70 h 334"/>
                <a:gd name="T66" fmla="*/ 17 w 373"/>
                <a:gd name="T67" fmla="*/ 95 h 334"/>
                <a:gd name="T68" fmla="*/ 6 w 373"/>
                <a:gd name="T69" fmla="*/ 122 h 334"/>
                <a:gd name="T70" fmla="*/ 1 w 373"/>
                <a:gd name="T71" fmla="*/ 15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6364B03F-B39B-420C-88A8-8DEF0232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763" y="1506538"/>
              <a:ext cx="1179512" cy="547687"/>
            </a:xfrm>
            <a:custGeom>
              <a:avLst/>
              <a:gdLst>
                <a:gd name="T0" fmla="*/ 742 w 743"/>
                <a:gd name="T1" fmla="*/ 344 h 345"/>
                <a:gd name="T2" fmla="*/ 742 w 743"/>
                <a:gd name="T3" fmla="*/ 0 h 345"/>
                <a:gd name="T4" fmla="*/ 0 w 743"/>
                <a:gd name="T5" fmla="*/ 0 h 345"/>
                <a:gd name="T6" fmla="*/ 0 w 743"/>
                <a:gd name="T7" fmla="*/ 344 h 345"/>
                <a:gd name="T8" fmla="*/ 742 w 743"/>
                <a:gd name="T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58B129E9-BF97-4912-B61A-991F7687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425" y="2490788"/>
              <a:ext cx="1477963" cy="873125"/>
            </a:xfrm>
            <a:custGeom>
              <a:avLst/>
              <a:gdLst>
                <a:gd name="T0" fmla="*/ 0 w 931"/>
                <a:gd name="T1" fmla="*/ 273 h 550"/>
                <a:gd name="T2" fmla="*/ 460 w 931"/>
                <a:gd name="T3" fmla="*/ 0 h 550"/>
                <a:gd name="T4" fmla="*/ 930 w 931"/>
                <a:gd name="T5" fmla="*/ 283 h 550"/>
                <a:gd name="T6" fmla="*/ 460 w 931"/>
                <a:gd name="T7" fmla="*/ 549 h 550"/>
                <a:gd name="T8" fmla="*/ 0 w 931"/>
                <a:gd name="T9" fmla="*/ 27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371151BA-999E-426F-ADDA-AE440A30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713" y="777874"/>
              <a:ext cx="566574" cy="420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68" name="Rectangle 42">
              <a:extLst>
                <a:ext uri="{FF2B5EF4-FFF2-40B4-BE49-F238E27FC236}">
                  <a16:creationId xmlns:a16="http://schemas.microsoft.com/office/drawing/2014/main" id="{87467657-F74F-4054-8C5D-A3859DC75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963" y="334963"/>
              <a:ext cx="711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69" name="Rectangle 43">
              <a:extLst>
                <a:ext uri="{FF2B5EF4-FFF2-40B4-BE49-F238E27FC236}">
                  <a16:creationId xmlns:a16="http://schemas.microsoft.com/office/drawing/2014/main" id="{E1CC51CA-075F-46D0-95B5-8719FFCE3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5" y="1603375"/>
              <a:ext cx="12541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6573A8F7-BAC2-41D5-A378-8F43617CD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50" y="2139950"/>
              <a:ext cx="900113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subor-dinate</a:t>
              </a:r>
            </a:p>
          </p:txBody>
        </p:sp>
        <p:sp>
          <p:nvSpPr>
            <p:cNvPr id="71" name="Rectangle 45">
              <a:extLst>
                <a:ext uri="{FF2B5EF4-FFF2-40B4-BE49-F238E27FC236}">
                  <a16:creationId xmlns:a16="http://schemas.microsoft.com/office/drawing/2014/main" id="{E4F18848-E4DB-4395-A86E-F88FCE13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200" y="2063750"/>
              <a:ext cx="8318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super-visor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344222CB-F08A-4948-96B3-281B61DE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765175"/>
              <a:ext cx="5318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789225E2-73A8-44D4-888B-4F065256C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1888" y="2095500"/>
              <a:ext cx="0" cy="552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2D32A8FE-7E01-4D1A-8C71-E3BA36D10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8638" y="2076450"/>
              <a:ext cx="0" cy="609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5B4EFF8C-2EC6-428D-A873-64AB6DD1C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4050" y="1168400"/>
              <a:ext cx="400050" cy="328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6" name="Line 50">
              <a:extLst>
                <a:ext uri="{FF2B5EF4-FFF2-40B4-BE49-F238E27FC236}">
                  <a16:creationId xmlns:a16="http://schemas.microsoft.com/office/drawing/2014/main" id="{04284A7C-1359-4A8D-ACA7-1E5927EF6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5" y="808038"/>
              <a:ext cx="117475" cy="7254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id="{FCB70792-4FB0-44AF-87FE-8C93C63C3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1216025"/>
              <a:ext cx="20955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8" name="Freeform 10">
            <a:extLst>
              <a:ext uri="{FF2B5EF4-FFF2-40B4-BE49-F238E27FC236}">
                <a16:creationId xmlns:a16="http://schemas.microsoft.com/office/drawing/2014/main" id="{3D45C3E2-7A57-44F8-BF15-8999AB30035D}"/>
              </a:ext>
            </a:extLst>
          </p:cNvPr>
          <p:cNvSpPr>
            <a:spLocks/>
          </p:cNvSpPr>
          <p:nvPr/>
        </p:nvSpPr>
        <p:spPr bwMode="auto">
          <a:xfrm>
            <a:off x="19184" y="3473630"/>
            <a:ext cx="835025" cy="428625"/>
          </a:xfrm>
          <a:custGeom>
            <a:avLst/>
            <a:gdLst>
              <a:gd name="T0" fmla="*/ 523 w 526"/>
              <a:gd name="T1" fmla="*/ 123 h 270"/>
              <a:gd name="T2" fmla="*/ 516 w 526"/>
              <a:gd name="T3" fmla="*/ 100 h 270"/>
              <a:gd name="T4" fmla="*/ 500 w 526"/>
              <a:gd name="T5" fmla="*/ 77 h 270"/>
              <a:gd name="T6" fmla="*/ 477 w 526"/>
              <a:gd name="T7" fmla="*/ 57 h 270"/>
              <a:gd name="T8" fmla="*/ 447 w 526"/>
              <a:gd name="T9" fmla="*/ 40 h 270"/>
              <a:gd name="T10" fmla="*/ 413 w 526"/>
              <a:gd name="T11" fmla="*/ 24 h 270"/>
              <a:gd name="T12" fmla="*/ 373 w 526"/>
              <a:gd name="T13" fmla="*/ 12 h 270"/>
              <a:gd name="T14" fmla="*/ 330 w 526"/>
              <a:gd name="T15" fmla="*/ 4 h 270"/>
              <a:gd name="T16" fmla="*/ 284 w 526"/>
              <a:gd name="T17" fmla="*/ 1 h 270"/>
              <a:gd name="T18" fmla="*/ 240 w 526"/>
              <a:gd name="T19" fmla="*/ 1 h 270"/>
              <a:gd name="T20" fmla="*/ 194 w 526"/>
              <a:gd name="T21" fmla="*/ 4 h 270"/>
              <a:gd name="T22" fmla="*/ 151 w 526"/>
              <a:gd name="T23" fmla="*/ 12 h 270"/>
              <a:gd name="T24" fmla="*/ 111 w 526"/>
              <a:gd name="T25" fmla="*/ 24 h 270"/>
              <a:gd name="T26" fmla="*/ 77 w 526"/>
              <a:gd name="T27" fmla="*/ 40 h 270"/>
              <a:gd name="T28" fmla="*/ 47 w 526"/>
              <a:gd name="T29" fmla="*/ 57 h 270"/>
              <a:gd name="T30" fmla="*/ 25 w 526"/>
              <a:gd name="T31" fmla="*/ 77 h 270"/>
              <a:gd name="T32" fmla="*/ 8 w 526"/>
              <a:gd name="T33" fmla="*/ 100 h 270"/>
              <a:gd name="T34" fmla="*/ 1 w 526"/>
              <a:gd name="T35" fmla="*/ 123 h 270"/>
              <a:gd name="T36" fmla="*/ 1 w 526"/>
              <a:gd name="T37" fmla="*/ 145 h 270"/>
              <a:gd name="T38" fmla="*/ 8 w 526"/>
              <a:gd name="T39" fmla="*/ 168 h 270"/>
              <a:gd name="T40" fmla="*/ 25 w 526"/>
              <a:gd name="T41" fmla="*/ 190 h 270"/>
              <a:gd name="T42" fmla="*/ 47 w 526"/>
              <a:gd name="T43" fmla="*/ 211 h 270"/>
              <a:gd name="T44" fmla="*/ 77 w 526"/>
              <a:gd name="T45" fmla="*/ 228 h 270"/>
              <a:gd name="T46" fmla="*/ 111 w 526"/>
              <a:gd name="T47" fmla="*/ 244 h 270"/>
              <a:gd name="T48" fmla="*/ 151 w 526"/>
              <a:gd name="T49" fmla="*/ 254 h 270"/>
              <a:gd name="T50" fmla="*/ 194 w 526"/>
              <a:gd name="T51" fmla="*/ 263 h 270"/>
              <a:gd name="T52" fmla="*/ 240 w 526"/>
              <a:gd name="T53" fmla="*/ 267 h 270"/>
              <a:gd name="T54" fmla="*/ 284 w 526"/>
              <a:gd name="T55" fmla="*/ 267 h 270"/>
              <a:gd name="T56" fmla="*/ 330 w 526"/>
              <a:gd name="T57" fmla="*/ 263 h 270"/>
              <a:gd name="T58" fmla="*/ 373 w 526"/>
              <a:gd name="T59" fmla="*/ 254 h 270"/>
              <a:gd name="T60" fmla="*/ 413 w 526"/>
              <a:gd name="T61" fmla="*/ 244 h 270"/>
              <a:gd name="T62" fmla="*/ 447 w 526"/>
              <a:gd name="T63" fmla="*/ 228 h 270"/>
              <a:gd name="T64" fmla="*/ 477 w 526"/>
              <a:gd name="T65" fmla="*/ 211 h 270"/>
              <a:gd name="T66" fmla="*/ 500 w 526"/>
              <a:gd name="T67" fmla="*/ 190 h 270"/>
              <a:gd name="T68" fmla="*/ 516 w 526"/>
              <a:gd name="T69" fmla="*/ 168 h 270"/>
              <a:gd name="T70" fmla="*/ 523 w 526"/>
              <a:gd name="T7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-802" y="723773"/>
            <a:ext cx="8190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u="sng" dirty="0">
                <a:solidFill>
                  <a:schemeClr val="accent2"/>
                </a:solidFill>
              </a:rPr>
              <a:t>Relationship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Association among two or more entities.  </a:t>
            </a:r>
          </a:p>
          <a:p>
            <a:r>
              <a:rPr lang="en-US" altLang="en-US" dirty="0"/>
              <a:t>e.g., Jack works in Pharmacy department.</a:t>
            </a:r>
          </a:p>
          <a:p>
            <a:r>
              <a:rPr lang="en-US" altLang="en-US" i="1" u="sng" dirty="0">
                <a:solidFill>
                  <a:schemeClr val="accent2"/>
                </a:solidFill>
              </a:rPr>
              <a:t>Relationship Set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Collection of similar relationships.</a:t>
            </a:r>
          </a:p>
          <a:p>
            <a:pPr lvl="1">
              <a:buSzPct val="75000"/>
            </a:pPr>
            <a:r>
              <a:rPr lang="en-US" altLang="en-US" dirty="0"/>
              <a:t>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set  R relates n entity sets E1 ... </a:t>
            </a:r>
            <a:r>
              <a:rPr lang="en-US" altLang="en-US" dirty="0" err="1"/>
              <a:t>En</a:t>
            </a:r>
            <a:r>
              <a:rPr lang="en-US" altLang="en-US" dirty="0"/>
              <a:t>; </a:t>
            </a:r>
          </a:p>
          <a:p>
            <a:pPr lvl="1">
              <a:buSzPct val="75000"/>
            </a:pPr>
            <a:r>
              <a:rPr lang="en-US" altLang="en-US" dirty="0"/>
              <a:t>each relationship in R involves entities e1 in E1, ..., </a:t>
            </a:r>
            <a:r>
              <a:rPr lang="en-US" altLang="en-US" dirty="0" err="1"/>
              <a:t>en</a:t>
            </a:r>
            <a:r>
              <a:rPr lang="en-US" altLang="en-US" dirty="0"/>
              <a:t> in </a:t>
            </a:r>
            <a:r>
              <a:rPr lang="en-US" altLang="en-US" dirty="0" err="1"/>
              <a:t>En</a:t>
            </a:r>
            <a:endParaRPr lang="en-US" altLang="en-US" dirty="0"/>
          </a:p>
          <a:p>
            <a:pPr marL="742950" lvl="1" indent="-285750">
              <a:buSzPct val="75000"/>
              <a:buFont typeface="Arial" panose="020B0604020202020204" pitchFamily="34" charset="0"/>
              <a:buChar char="•"/>
            </a:pPr>
            <a:r>
              <a:rPr lang="en-US" altLang="en-US" sz="1600" dirty="0"/>
              <a:t>Same entity set could participate in different relationship sets, or in different “roles” in same set.</a:t>
            </a:r>
          </a:p>
        </p:txBody>
      </p:sp>
    </p:spTree>
    <p:extLst>
      <p:ext uri="{BB962C8B-B14F-4D97-AF65-F5344CB8AC3E}">
        <p14:creationId xmlns:p14="http://schemas.microsoft.com/office/powerpoint/2010/main" val="50918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ERM Basic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994FC8-D221-4AD0-9745-A36BEEB26543}"/>
              </a:ext>
            </a:extLst>
          </p:cNvPr>
          <p:cNvGrpSpPr/>
          <p:nvPr/>
        </p:nvGrpSpPr>
        <p:grpSpPr>
          <a:xfrm>
            <a:off x="2993021" y="942401"/>
            <a:ext cx="5191111" cy="1928256"/>
            <a:chOff x="3109913" y="3263900"/>
            <a:chExt cx="5778500" cy="2541588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535E7A5-9BFD-479F-8819-EBE9A85F9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0" y="3263900"/>
              <a:ext cx="338138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C1EA19E0-A439-4616-B5A4-27E7BA519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271838"/>
              <a:ext cx="338137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1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1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4A582A06-8876-4CF5-B1A3-FD787522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5" y="3263900"/>
              <a:ext cx="338138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D848D53-FFA7-4CC8-AF04-338250526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363" y="3263900"/>
              <a:ext cx="338137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1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1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7FB2A339-9554-4B2F-AF6C-3E0BAD5B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3279775"/>
              <a:ext cx="338137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E03188B5-6304-4C61-848A-6D01B213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913" y="3271838"/>
              <a:ext cx="338137" cy="2149475"/>
            </a:xfrm>
            <a:custGeom>
              <a:avLst/>
              <a:gdLst>
                <a:gd name="T0" fmla="*/ 211 w 213"/>
                <a:gd name="T1" fmla="*/ 617 h 1354"/>
                <a:gd name="T2" fmla="*/ 209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4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2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2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4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9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6" name="Rectangle 12">
              <a:extLst>
                <a:ext uri="{FF2B5EF4-FFF2-40B4-BE49-F238E27FC236}">
                  <a16:creationId xmlns:a16="http://schemas.microsoft.com/office/drawing/2014/main" id="{C27530F6-E7D1-4968-8B38-438F13C1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2188" y="5472113"/>
              <a:ext cx="15462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Many-to-Many</a:t>
              </a:r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4ADA537-0B05-4249-9F27-D6F8CA5C5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63900"/>
              <a:ext cx="338137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68455A9F-28E7-4B9B-B2E4-B1313D7FB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3263900"/>
              <a:ext cx="338138" cy="2149475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2 w 213"/>
                <a:gd name="T7" fmla="*/ 288 h 1354"/>
                <a:gd name="T8" fmla="*/ 181 w 213"/>
                <a:gd name="T9" fmla="*/ 198 h 1354"/>
                <a:gd name="T10" fmla="*/ 166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6 w 213"/>
                <a:gd name="T61" fmla="*/ 1231 h 1354"/>
                <a:gd name="T62" fmla="*/ 181 w 213"/>
                <a:gd name="T63" fmla="*/ 1155 h 1354"/>
                <a:gd name="T64" fmla="*/ 192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DF904536-94CB-4DDE-A91E-943B37E58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750" y="5448300"/>
              <a:ext cx="7334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1-to-1</a:t>
              </a:r>
            </a:p>
          </p:txBody>
        </p:sp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id="{86ED7655-CA75-44FD-9CD2-BEA36B9E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413" y="5448300"/>
              <a:ext cx="112871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1-to Many</a:t>
              </a:r>
            </a:p>
          </p:txBody>
        </p:sp>
        <p:sp>
          <p:nvSpPr>
            <p:cNvPr id="91" name="Rectangle 17">
              <a:extLst>
                <a:ext uri="{FF2B5EF4-FFF2-40B4-BE49-F238E27FC236}">
                  <a16:creationId xmlns:a16="http://schemas.microsoft.com/office/drawing/2014/main" id="{D40B9D53-01E8-4ECB-AA72-DC7E67AB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388" y="5448300"/>
              <a:ext cx="1139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Many-to-1</a:t>
              </a:r>
            </a:p>
          </p:txBody>
        </p:sp>
        <p:sp>
          <p:nvSpPr>
            <p:cNvPr id="92" name="Line 18">
              <a:extLst>
                <a:ext uri="{FF2B5EF4-FFF2-40B4-BE49-F238E27FC236}">
                  <a16:creationId xmlns:a16="http://schemas.microsoft.com/office/drawing/2014/main" id="{52189089-AC9C-4344-B352-724CC43F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063" y="3616325"/>
              <a:ext cx="609600" cy="87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3" name="Line 19">
              <a:extLst>
                <a:ext uri="{FF2B5EF4-FFF2-40B4-BE49-F238E27FC236}">
                  <a16:creationId xmlns:a16="http://schemas.microsoft.com/office/drawing/2014/main" id="{D678510B-877F-49B5-8689-DB5EC5469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013" y="3976688"/>
              <a:ext cx="649287" cy="127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0C04E589-4836-4180-AB8E-D1FC92053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438" y="4484688"/>
              <a:ext cx="649287" cy="635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5" name="Line 21">
              <a:extLst>
                <a:ext uri="{FF2B5EF4-FFF2-40B4-BE49-F238E27FC236}">
                  <a16:creationId xmlns:a16="http://schemas.microsoft.com/office/drawing/2014/main" id="{75EFFE93-8222-4946-AC4E-3F23E4BFD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375" y="3595688"/>
              <a:ext cx="630238" cy="107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6" name="Line 22">
              <a:extLst>
                <a:ext uri="{FF2B5EF4-FFF2-40B4-BE49-F238E27FC236}">
                  <a16:creationId xmlns:a16="http://schemas.microsoft.com/office/drawing/2014/main" id="{F733A737-F886-47C7-8B2B-5E42DDD8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3976688"/>
              <a:ext cx="628650" cy="1476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7" name="Line 23">
              <a:extLst>
                <a:ext uri="{FF2B5EF4-FFF2-40B4-BE49-F238E27FC236}">
                  <a16:creationId xmlns:a16="http://schemas.microsoft.com/office/drawing/2014/main" id="{497E98F7-F64B-4CFD-B2F7-CE4C5D36F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375" y="3997325"/>
              <a:ext cx="609600" cy="9286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8" name="Line 24">
              <a:extLst>
                <a:ext uri="{FF2B5EF4-FFF2-40B4-BE49-F238E27FC236}">
                  <a16:creationId xmlns:a16="http://schemas.microsoft.com/office/drawing/2014/main" id="{43BABF2F-73B0-459D-99EC-22AF6EDA0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5988" y="4518025"/>
              <a:ext cx="674687" cy="588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9" name="Line 25">
              <a:extLst>
                <a:ext uri="{FF2B5EF4-FFF2-40B4-BE49-F238E27FC236}">
                  <a16:creationId xmlns:a16="http://schemas.microsoft.com/office/drawing/2014/main" id="{430C2BE4-3F9D-457B-A86F-EB7D9AD2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950" y="3595688"/>
              <a:ext cx="708025" cy="107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0" name="Line 26">
              <a:extLst>
                <a:ext uri="{FF2B5EF4-FFF2-40B4-BE49-F238E27FC236}">
                  <a16:creationId xmlns:a16="http://schemas.microsoft.com/office/drawing/2014/main" id="{81D97A2B-9BBB-4D27-A6E2-06192E872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688" y="3976688"/>
              <a:ext cx="609600" cy="107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1" name="Line 27">
              <a:extLst>
                <a:ext uri="{FF2B5EF4-FFF2-40B4-BE49-F238E27FC236}">
                  <a16:creationId xmlns:a16="http://schemas.microsoft.com/office/drawing/2014/main" id="{AC842DA5-B436-47BE-97D2-6620A74C5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3638" y="4357688"/>
              <a:ext cx="649287" cy="1682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" name="Line 28">
              <a:extLst>
                <a:ext uri="{FF2B5EF4-FFF2-40B4-BE49-F238E27FC236}">
                  <a16:creationId xmlns:a16="http://schemas.microsoft.com/office/drawing/2014/main" id="{4CB2C6AD-CF69-4335-9EA7-D28A2B4D3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5063" y="4465638"/>
              <a:ext cx="649287" cy="673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3" name="Line 29">
              <a:extLst>
                <a:ext uri="{FF2B5EF4-FFF2-40B4-BE49-F238E27FC236}">
                  <a16:creationId xmlns:a16="http://schemas.microsoft.com/office/drawing/2014/main" id="{0B7074F6-D32A-44E7-98CD-47CF1A926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313" y="3616325"/>
              <a:ext cx="630237" cy="87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75A2DAC-542C-4155-ABA5-DA0A1E892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588" y="3997325"/>
              <a:ext cx="649287" cy="87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3E9B68CE-6070-45BB-B6C7-B9AA86216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7950" y="3663950"/>
              <a:ext cx="609600" cy="1054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6" name="Line 32">
              <a:extLst>
                <a:ext uri="{FF2B5EF4-FFF2-40B4-BE49-F238E27FC236}">
                  <a16:creationId xmlns:a16="http://schemas.microsoft.com/office/drawing/2014/main" id="{0C50BDCA-C85B-457F-BA44-798D30E1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313" y="3976688"/>
              <a:ext cx="669925" cy="9302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2" name="Oval 58">
              <a:extLst>
                <a:ext uri="{FF2B5EF4-FFF2-40B4-BE49-F238E27FC236}">
                  <a16:creationId xmlns:a16="http://schemas.microsoft.com/office/drawing/2014/main" id="{8D47F700-0D38-43D8-85AE-7449F160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3575050"/>
              <a:ext cx="87312" cy="1047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33" name="Oval 59">
              <a:extLst>
                <a:ext uri="{FF2B5EF4-FFF2-40B4-BE49-F238E27FC236}">
                  <a16:creationId xmlns:a16="http://schemas.microsoft.com/office/drawing/2014/main" id="{02DABEFA-757D-44AB-AD59-887CB5F5D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3951288"/>
              <a:ext cx="87312" cy="1047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34" name="Oval 60">
              <a:extLst>
                <a:ext uri="{FF2B5EF4-FFF2-40B4-BE49-F238E27FC236}">
                  <a16:creationId xmlns:a16="http://schemas.microsoft.com/office/drawing/2014/main" id="{D046A600-771F-48A6-85C1-DFC54820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4318000"/>
              <a:ext cx="87312" cy="1047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35" name="Oval 61">
              <a:extLst>
                <a:ext uri="{FF2B5EF4-FFF2-40B4-BE49-F238E27FC236}">
                  <a16:creationId xmlns:a16="http://schemas.microsoft.com/office/drawing/2014/main" id="{15912F7C-AD04-441D-BE4B-0756F9FE7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4687888"/>
              <a:ext cx="87312" cy="1047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36" name="Oval 62">
              <a:extLst>
                <a:ext uri="{FF2B5EF4-FFF2-40B4-BE49-F238E27FC236}">
                  <a16:creationId xmlns:a16="http://schemas.microsoft.com/office/drawing/2014/main" id="{C802087C-8CB8-4515-852D-3D5032924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5056188"/>
              <a:ext cx="87312" cy="1047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grpSp>
          <p:nvGrpSpPr>
            <p:cNvPr id="137" name="Group 68">
              <a:extLst>
                <a:ext uri="{FF2B5EF4-FFF2-40B4-BE49-F238E27FC236}">
                  <a16:creationId xmlns:a16="http://schemas.microsoft.com/office/drawing/2014/main" id="{E0E588F7-9F0F-43DE-AEA8-D8DBF30C4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1700" y="3552825"/>
              <a:ext cx="87313" cy="1585913"/>
              <a:chOff x="2968" y="2238"/>
              <a:chExt cx="55" cy="999"/>
            </a:xfrm>
          </p:grpSpPr>
          <p:sp>
            <p:nvSpPr>
              <p:cNvPr id="138" name="Oval 63">
                <a:extLst>
                  <a:ext uri="{FF2B5EF4-FFF2-40B4-BE49-F238E27FC236}">
                    <a16:creationId xmlns:a16="http://schemas.microsoft.com/office/drawing/2014/main" id="{F6B7AF0F-8981-4571-96D7-BFDF34F07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238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39" name="Oval 64">
                <a:extLst>
                  <a:ext uri="{FF2B5EF4-FFF2-40B4-BE49-F238E27FC236}">
                    <a16:creationId xmlns:a16="http://schemas.microsoft.com/office/drawing/2014/main" id="{D89269BC-77BB-401A-846E-95FB4F3BB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475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0" name="Oval 65">
                <a:extLst>
                  <a:ext uri="{FF2B5EF4-FFF2-40B4-BE49-F238E27FC236}">
                    <a16:creationId xmlns:a16="http://schemas.microsoft.com/office/drawing/2014/main" id="{D127576A-4DE5-4220-B547-9085D849E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70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1" name="Oval 66">
                <a:extLst>
                  <a:ext uri="{FF2B5EF4-FFF2-40B4-BE49-F238E27FC236}">
                    <a16:creationId xmlns:a16="http://schemas.microsoft.com/office/drawing/2014/main" id="{5592D8A5-630D-408D-831B-45B497BCC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93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2" name="Oval 67">
                <a:extLst>
                  <a:ext uri="{FF2B5EF4-FFF2-40B4-BE49-F238E27FC236}">
                    <a16:creationId xmlns:a16="http://schemas.microsoft.com/office/drawing/2014/main" id="{D83DDE4F-EB11-48A9-B2E7-93409B839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17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43" name="Group 74">
              <a:extLst>
                <a:ext uri="{FF2B5EF4-FFF2-40B4-BE49-F238E27FC236}">
                  <a16:creationId xmlns:a16="http://schemas.microsoft.com/office/drawing/2014/main" id="{3295932E-5DFA-4C11-BD80-2DA12491B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557588"/>
              <a:ext cx="87313" cy="1585912"/>
              <a:chOff x="3888" y="2241"/>
              <a:chExt cx="55" cy="999"/>
            </a:xfrm>
          </p:grpSpPr>
          <p:sp>
            <p:nvSpPr>
              <p:cNvPr id="144" name="Oval 69">
                <a:extLst>
                  <a:ext uri="{FF2B5EF4-FFF2-40B4-BE49-F238E27FC236}">
                    <a16:creationId xmlns:a16="http://schemas.microsoft.com/office/drawing/2014/main" id="{CC9069A7-7CD5-47BD-A5A7-186F7176D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4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5" name="Oval 70">
                <a:extLst>
                  <a:ext uri="{FF2B5EF4-FFF2-40B4-BE49-F238E27FC236}">
                    <a16:creationId xmlns:a16="http://schemas.microsoft.com/office/drawing/2014/main" id="{41FB57B8-F11F-432F-AD31-DB33AC04B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78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6" name="Oval 71">
                <a:extLst>
                  <a:ext uri="{FF2B5EF4-FFF2-40B4-BE49-F238E27FC236}">
                    <a16:creationId xmlns:a16="http://schemas.microsoft.com/office/drawing/2014/main" id="{BBFF2559-A9F4-4259-8D91-2C4085344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70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7" name="Oval 72">
                <a:extLst>
                  <a:ext uri="{FF2B5EF4-FFF2-40B4-BE49-F238E27FC236}">
                    <a16:creationId xmlns:a16="http://schemas.microsoft.com/office/drawing/2014/main" id="{9C13DADD-AE45-4767-BA0F-D78D75972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94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48" name="Oval 73">
                <a:extLst>
                  <a:ext uri="{FF2B5EF4-FFF2-40B4-BE49-F238E27FC236}">
                    <a16:creationId xmlns:a16="http://schemas.microsoft.com/office/drawing/2014/main" id="{3CF6754D-2BC2-4EAC-A9AD-C104F365F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17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49" name="Group 80">
              <a:extLst>
                <a:ext uri="{FF2B5EF4-FFF2-40B4-BE49-F238E27FC236}">
                  <a16:creationId xmlns:a16="http://schemas.microsoft.com/office/drawing/2014/main" id="{CEF82F2E-3F09-47C6-8873-CD7E8118F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6038" y="3560763"/>
              <a:ext cx="87312" cy="1585912"/>
              <a:chOff x="4829" y="2243"/>
              <a:chExt cx="55" cy="999"/>
            </a:xfrm>
          </p:grpSpPr>
          <p:sp>
            <p:nvSpPr>
              <p:cNvPr id="150" name="Oval 75">
                <a:extLst>
                  <a:ext uri="{FF2B5EF4-FFF2-40B4-BE49-F238E27FC236}">
                    <a16:creationId xmlns:a16="http://schemas.microsoft.com/office/drawing/2014/main" id="{0F9F425A-00A5-4A06-88D5-339754CA1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1" name="Oval 76">
                <a:extLst>
                  <a:ext uri="{FF2B5EF4-FFF2-40B4-BE49-F238E27FC236}">
                    <a16:creationId xmlns:a16="http://schemas.microsoft.com/office/drawing/2014/main" id="{5A4B0B40-D66A-4CE5-8F40-4036BE547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2" name="Oval 77">
                <a:extLst>
                  <a:ext uri="{FF2B5EF4-FFF2-40B4-BE49-F238E27FC236}">
                    <a16:creationId xmlns:a16="http://schemas.microsoft.com/office/drawing/2014/main" id="{ED581BC3-93B5-4D21-A023-4155A6B25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3" name="Oval 78">
                <a:extLst>
                  <a:ext uri="{FF2B5EF4-FFF2-40B4-BE49-F238E27FC236}">
                    <a16:creationId xmlns:a16="http://schemas.microsoft.com/office/drawing/2014/main" id="{042B1777-6AAE-47E6-884F-68F9C47D4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4" name="Oval 79">
                <a:extLst>
                  <a:ext uri="{FF2B5EF4-FFF2-40B4-BE49-F238E27FC236}">
                    <a16:creationId xmlns:a16="http://schemas.microsoft.com/office/drawing/2014/main" id="{6086402D-CDE5-4DDA-886C-01F9506C2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55" name="Group 85">
              <a:extLst>
                <a:ext uri="{FF2B5EF4-FFF2-40B4-BE49-F238E27FC236}">
                  <a16:creationId xmlns:a16="http://schemas.microsoft.com/office/drawing/2014/main" id="{BA649E26-5F05-4FFB-A443-E7836AA92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388" y="3654425"/>
              <a:ext cx="87312" cy="1295400"/>
              <a:chOff x="2433" y="2302"/>
              <a:chExt cx="55" cy="816"/>
            </a:xfrm>
          </p:grpSpPr>
          <p:sp>
            <p:nvSpPr>
              <p:cNvPr id="156" name="Oval 81">
                <a:extLst>
                  <a:ext uri="{FF2B5EF4-FFF2-40B4-BE49-F238E27FC236}">
                    <a16:creationId xmlns:a16="http://schemas.microsoft.com/office/drawing/2014/main" id="{0238B98E-468F-409D-B973-D922C3EEE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7" name="Oval 82">
                <a:extLst>
                  <a:ext uri="{FF2B5EF4-FFF2-40B4-BE49-F238E27FC236}">
                    <a16:creationId xmlns:a16="http://schemas.microsoft.com/office/drawing/2014/main" id="{1144C5AF-C6F4-4BBE-837C-170BEA20C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8" name="Oval 83">
                <a:extLst>
                  <a:ext uri="{FF2B5EF4-FFF2-40B4-BE49-F238E27FC236}">
                    <a16:creationId xmlns:a16="http://schemas.microsoft.com/office/drawing/2014/main" id="{1CE0FB1D-D6D0-457F-A41F-EF2D4517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59" name="Oval 84">
                <a:extLst>
                  <a:ext uri="{FF2B5EF4-FFF2-40B4-BE49-F238E27FC236}">
                    <a16:creationId xmlns:a16="http://schemas.microsoft.com/office/drawing/2014/main" id="{C6886C62-A097-4F01-8037-290AD16D2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60" name="Group 90">
              <a:extLst>
                <a:ext uri="{FF2B5EF4-FFF2-40B4-BE49-F238E27FC236}">
                  <a16:creationId xmlns:a16="http://schemas.microsoft.com/office/drawing/2014/main" id="{3ACC0FF1-929F-4363-BCE1-14340260E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6225" y="3665538"/>
              <a:ext cx="87313" cy="1295400"/>
              <a:chOff x="3374" y="2309"/>
              <a:chExt cx="55" cy="816"/>
            </a:xfrm>
          </p:grpSpPr>
          <p:sp>
            <p:nvSpPr>
              <p:cNvPr id="161" name="Oval 86">
                <a:extLst>
                  <a:ext uri="{FF2B5EF4-FFF2-40B4-BE49-F238E27FC236}">
                    <a16:creationId xmlns:a16="http://schemas.microsoft.com/office/drawing/2014/main" id="{8FE064AD-1351-4FB5-BA61-39C2EFEE2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230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2" name="Oval 87">
                <a:extLst>
                  <a:ext uri="{FF2B5EF4-FFF2-40B4-BE49-F238E27FC236}">
                    <a16:creationId xmlns:a16="http://schemas.microsoft.com/office/drawing/2014/main" id="{849341A2-078A-4B40-9049-227710C59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255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3" name="Oval 88">
                <a:extLst>
                  <a:ext uri="{FF2B5EF4-FFF2-40B4-BE49-F238E27FC236}">
                    <a16:creationId xmlns:a16="http://schemas.microsoft.com/office/drawing/2014/main" id="{E477B942-AC04-4ED1-953B-84AD6EBE4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280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4" name="Oval 89">
                <a:extLst>
                  <a:ext uri="{FF2B5EF4-FFF2-40B4-BE49-F238E27FC236}">
                    <a16:creationId xmlns:a16="http://schemas.microsoft.com/office/drawing/2014/main" id="{CC3D7EAD-67AD-421F-8A9E-56DECAF84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305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65" name="Group 95">
              <a:extLst>
                <a:ext uri="{FF2B5EF4-FFF2-40B4-BE49-F238E27FC236}">
                  <a16:creationId xmlns:a16="http://schemas.microsoft.com/office/drawing/2014/main" id="{092EE9BB-F525-488E-9980-D7ECA3E0D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5938" y="3651250"/>
              <a:ext cx="87312" cy="1295400"/>
              <a:chOff x="4325" y="2300"/>
              <a:chExt cx="55" cy="816"/>
            </a:xfrm>
          </p:grpSpPr>
          <p:sp>
            <p:nvSpPr>
              <p:cNvPr id="166" name="Oval 91">
                <a:extLst>
                  <a:ext uri="{FF2B5EF4-FFF2-40B4-BE49-F238E27FC236}">
                    <a16:creationId xmlns:a16="http://schemas.microsoft.com/office/drawing/2014/main" id="{61CCA091-9725-4E72-BE76-D502D350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30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7" name="Oval 92">
                <a:extLst>
                  <a:ext uri="{FF2B5EF4-FFF2-40B4-BE49-F238E27FC236}">
                    <a16:creationId xmlns:a16="http://schemas.microsoft.com/office/drawing/2014/main" id="{281B6CA6-4002-4C29-9628-E4719D531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547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8" name="Oval 93">
                <a:extLst>
                  <a:ext uri="{FF2B5EF4-FFF2-40B4-BE49-F238E27FC236}">
                    <a16:creationId xmlns:a16="http://schemas.microsoft.com/office/drawing/2014/main" id="{0557CC66-DB54-444D-A28B-A2EC5DBB7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80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69" name="Oval 94">
                <a:extLst>
                  <a:ext uri="{FF2B5EF4-FFF2-40B4-BE49-F238E27FC236}">
                    <a16:creationId xmlns:a16="http://schemas.microsoft.com/office/drawing/2014/main" id="{CFF0B304-847B-430F-B0BB-7ADF15CF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305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170" name="Group 100">
              <a:extLst>
                <a:ext uri="{FF2B5EF4-FFF2-40B4-BE49-F238E27FC236}">
                  <a16:creationId xmlns:a16="http://schemas.microsoft.com/office/drawing/2014/main" id="{9E7F4AF7-F46A-47F1-8688-0282D6C9D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5963" y="3644900"/>
              <a:ext cx="87312" cy="1295400"/>
              <a:chOff x="5251" y="2296"/>
              <a:chExt cx="55" cy="816"/>
            </a:xfrm>
          </p:grpSpPr>
          <p:sp>
            <p:nvSpPr>
              <p:cNvPr id="171" name="Oval 96">
                <a:extLst>
                  <a:ext uri="{FF2B5EF4-FFF2-40B4-BE49-F238E27FC236}">
                    <a16:creationId xmlns:a16="http://schemas.microsoft.com/office/drawing/2014/main" id="{F26E2CC5-514E-4B7F-9BEC-ACC9D1968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72" name="Oval 97">
                <a:extLst>
                  <a:ext uri="{FF2B5EF4-FFF2-40B4-BE49-F238E27FC236}">
                    <a16:creationId xmlns:a16="http://schemas.microsoft.com/office/drawing/2014/main" id="{49E49BE9-945F-4EB9-81E3-5BC04471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73" name="Oval 98">
                <a:extLst>
                  <a:ext uri="{FF2B5EF4-FFF2-40B4-BE49-F238E27FC236}">
                    <a16:creationId xmlns:a16="http://schemas.microsoft.com/office/drawing/2014/main" id="{5D2EF001-D668-4AE0-B754-554167A0A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174" name="Oval 99">
                <a:extLst>
                  <a:ext uri="{FF2B5EF4-FFF2-40B4-BE49-F238E27FC236}">
                    <a16:creationId xmlns:a16="http://schemas.microsoft.com/office/drawing/2014/main" id="{EE3C983A-2BE6-483D-9E99-83189791B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09134-754F-47DD-BCBD-D8BBB334D30E}"/>
              </a:ext>
            </a:extLst>
          </p:cNvPr>
          <p:cNvGrpSpPr/>
          <p:nvPr/>
        </p:nvGrpSpPr>
        <p:grpSpPr>
          <a:xfrm>
            <a:off x="2730463" y="3109122"/>
            <a:ext cx="6084168" cy="1740888"/>
            <a:chOff x="3284538" y="438150"/>
            <a:chExt cx="5795962" cy="2154238"/>
          </a:xfrm>
        </p:grpSpPr>
        <p:sp>
          <p:nvSpPr>
            <p:cNvPr id="275" name="Freeform 33">
              <a:extLst>
                <a:ext uri="{FF2B5EF4-FFF2-40B4-BE49-F238E27FC236}">
                  <a16:creationId xmlns:a16="http://schemas.microsoft.com/office/drawing/2014/main" id="{C036BBDB-719A-4831-97DB-90D19030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123950"/>
              <a:ext cx="720725" cy="519113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6" name="Freeform 34">
              <a:extLst>
                <a:ext uri="{FF2B5EF4-FFF2-40B4-BE49-F238E27FC236}">
                  <a16:creationId xmlns:a16="http://schemas.microsoft.com/office/drawing/2014/main" id="{A545B609-82FD-4069-BCAB-3A00BC93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146175"/>
              <a:ext cx="912813" cy="496888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grpSp>
          <p:nvGrpSpPr>
            <p:cNvPr id="277" name="Group 37">
              <a:extLst>
                <a:ext uri="{FF2B5EF4-FFF2-40B4-BE49-F238E27FC236}">
                  <a16:creationId xmlns:a16="http://schemas.microsoft.com/office/drawing/2014/main" id="{DC3F93B7-F7E6-4240-BF83-3A2E2BD50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6800" y="742950"/>
              <a:ext cx="939800" cy="519113"/>
              <a:chOff x="4672" y="468"/>
              <a:chExt cx="592" cy="327"/>
            </a:xfrm>
          </p:grpSpPr>
          <p:sp>
            <p:nvSpPr>
              <p:cNvPr id="278" name="Freeform 35">
                <a:extLst>
                  <a:ext uri="{FF2B5EF4-FFF2-40B4-BE49-F238E27FC236}">
                    <a16:creationId xmlns:a16="http://schemas.microsoft.com/office/drawing/2014/main" id="{022D7699-3ABB-4A56-B9B8-E01BAB649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79" name="Rectangle 36">
                <a:extLst>
                  <a:ext uri="{FF2B5EF4-FFF2-40B4-BE49-F238E27FC236}">
                    <a16:creationId xmlns:a16="http://schemas.microsoft.com/office/drawing/2014/main" id="{CEA80273-9B31-441F-A3D4-119114D9C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dname</a:t>
                </a:r>
              </a:p>
            </p:txBody>
          </p:sp>
        </p:grpSp>
        <p:sp>
          <p:nvSpPr>
            <p:cNvPr id="280" name="Rectangle 38">
              <a:extLst>
                <a:ext uri="{FF2B5EF4-FFF2-40B4-BE49-F238E27FC236}">
                  <a16:creationId xmlns:a16="http://schemas.microsoft.com/office/drawing/2014/main" id="{A50B3407-245E-49C7-84E6-CF45F875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1201738"/>
              <a:ext cx="858837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81" name="Rectangle 39">
              <a:extLst>
                <a:ext uri="{FF2B5EF4-FFF2-40B4-BE49-F238E27FC236}">
                  <a16:creationId xmlns:a16="http://schemas.microsoft.com/office/drawing/2014/main" id="{6BD40A85-08BD-44EE-A7DE-AAF86D10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1201738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grpSp>
          <p:nvGrpSpPr>
            <p:cNvPr id="282" name="Group 42">
              <a:extLst>
                <a:ext uri="{FF2B5EF4-FFF2-40B4-BE49-F238E27FC236}">
                  <a16:creationId xmlns:a16="http://schemas.microsoft.com/office/drawing/2014/main" id="{88B10AA9-0434-4A02-8796-8DFE5CA6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338" y="438150"/>
              <a:ext cx="722312" cy="519113"/>
              <a:chOff x="3621" y="276"/>
              <a:chExt cx="455" cy="327"/>
            </a:xfrm>
          </p:grpSpPr>
          <p:sp>
            <p:nvSpPr>
              <p:cNvPr id="283" name="Freeform 40">
                <a:extLst>
                  <a:ext uri="{FF2B5EF4-FFF2-40B4-BE49-F238E27FC236}">
                    <a16:creationId xmlns:a16="http://schemas.microsoft.com/office/drawing/2014/main" id="{6E986299-5059-4609-9EE3-7CADA2B57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4" name="Rectangle 41">
                <a:extLst>
                  <a:ext uri="{FF2B5EF4-FFF2-40B4-BE49-F238E27FC236}">
                    <a16:creationId xmlns:a16="http://schemas.microsoft.com/office/drawing/2014/main" id="{148E7583-AE6A-48A1-8009-013CFF08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</a:t>
                </a:r>
              </a:p>
            </p:txBody>
          </p:sp>
        </p:grpSp>
        <p:grpSp>
          <p:nvGrpSpPr>
            <p:cNvPr id="285" name="Group 49">
              <a:extLst>
                <a:ext uri="{FF2B5EF4-FFF2-40B4-BE49-F238E27FC236}">
                  <a16:creationId xmlns:a16="http://schemas.microsoft.com/office/drawing/2014/main" id="{4C5B5903-2794-49AB-AD22-64BF56D49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538" y="727075"/>
              <a:ext cx="2039937" cy="900113"/>
              <a:chOff x="2069" y="458"/>
              <a:chExt cx="1285" cy="567"/>
            </a:xfrm>
          </p:grpSpPr>
          <p:sp>
            <p:nvSpPr>
              <p:cNvPr id="286" name="Freeform 43">
                <a:extLst>
                  <a:ext uri="{FF2B5EF4-FFF2-40B4-BE49-F238E27FC236}">
                    <a16:creationId xmlns:a16="http://schemas.microsoft.com/office/drawing/2014/main" id="{3B5B2367-0495-4360-8F31-E28A875C2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7" name="Freeform 44">
                <a:extLst>
                  <a:ext uri="{FF2B5EF4-FFF2-40B4-BE49-F238E27FC236}">
                    <a16:creationId xmlns:a16="http://schemas.microsoft.com/office/drawing/2014/main" id="{9CA8A516-0626-40B3-AB88-3E047AD25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8" name="Freeform 45">
                <a:extLst>
                  <a:ext uri="{FF2B5EF4-FFF2-40B4-BE49-F238E27FC236}">
                    <a16:creationId xmlns:a16="http://schemas.microsoft.com/office/drawing/2014/main" id="{C9AF0DBE-2A4B-4BA9-BB8D-84E1F5CA0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9" name="Rectangle 46">
                <a:extLst>
                  <a:ext uri="{FF2B5EF4-FFF2-40B4-BE49-F238E27FC236}">
                    <a16:creationId xmlns:a16="http://schemas.microsoft.com/office/drawing/2014/main" id="{AE703A26-64C4-46F0-8958-643A21367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  <p:sp>
            <p:nvSpPr>
              <p:cNvPr id="290" name="Rectangle 47">
                <a:extLst>
                  <a:ext uri="{FF2B5EF4-FFF2-40B4-BE49-F238E27FC236}">
                    <a16:creationId xmlns:a16="http://schemas.microsoft.com/office/drawing/2014/main" id="{7BEB851E-2049-4ECE-9523-936B9C37C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91" name="Rectangle 48">
                <a:extLst>
                  <a:ext uri="{FF2B5EF4-FFF2-40B4-BE49-F238E27FC236}">
                    <a16:creationId xmlns:a16="http://schemas.microsoft.com/office/drawing/2014/main" id="{53391D34-147C-4B11-9463-339DFCF4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0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 u="sng">
                    <a:solidFill>
                      <a:srgbClr val="000000"/>
                    </a:solidFill>
                    <a:latin typeface="Arial" panose="020B0604020202020204" pitchFamily="34" charset="0"/>
                  </a:rPr>
                  <a:t>ssn</a:t>
                </a:r>
              </a:p>
            </p:txBody>
          </p:sp>
        </p:grpSp>
        <p:grpSp>
          <p:nvGrpSpPr>
            <p:cNvPr id="292" name="Group 52">
              <a:extLst>
                <a:ext uri="{FF2B5EF4-FFF2-40B4-BE49-F238E27FC236}">
                  <a16:creationId xmlns:a16="http://schemas.microsoft.com/office/drawing/2014/main" id="{9D2CCF9F-D2B9-47FF-BC26-8F1B0EF3F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1671638"/>
              <a:ext cx="1220788" cy="920750"/>
              <a:chOff x="3456" y="1053"/>
              <a:chExt cx="769" cy="580"/>
            </a:xfrm>
          </p:grpSpPr>
          <p:sp>
            <p:nvSpPr>
              <p:cNvPr id="293" name="Rectangle 50">
                <a:extLst>
                  <a:ext uri="{FF2B5EF4-FFF2-40B4-BE49-F238E27FC236}">
                    <a16:creationId xmlns:a16="http://schemas.microsoft.com/office/drawing/2014/main" id="{0DF8131F-FBE6-4A20-9BAD-F404837F3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Manages</a:t>
                </a:r>
              </a:p>
            </p:txBody>
          </p:sp>
          <p:sp>
            <p:nvSpPr>
              <p:cNvPr id="294" name="Freeform 51">
                <a:extLst>
                  <a:ext uri="{FF2B5EF4-FFF2-40B4-BE49-F238E27FC236}">
                    <a16:creationId xmlns:a16="http://schemas.microsoft.com/office/drawing/2014/main" id="{4ACFBA5A-D2EE-4AB5-8A7A-BC2A2299B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0192E7F3-BEF9-425D-9C7E-861591447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00" y="1962150"/>
              <a:ext cx="1295400" cy="479425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grpSp>
          <p:nvGrpSpPr>
            <p:cNvPr id="296" name="Group 56">
              <a:extLst>
                <a:ext uri="{FF2B5EF4-FFF2-40B4-BE49-F238E27FC236}">
                  <a16:creationId xmlns:a16="http://schemas.microsoft.com/office/drawing/2014/main" id="{5E64CF12-7C5C-4172-BA78-B644455CF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700" y="1946275"/>
              <a:ext cx="1292225" cy="468313"/>
              <a:chOff x="2328" y="1226"/>
              <a:chExt cx="814" cy="295"/>
            </a:xfrm>
          </p:grpSpPr>
          <p:sp>
            <p:nvSpPr>
              <p:cNvPr id="297" name="Freeform 54">
                <a:extLst>
                  <a:ext uri="{FF2B5EF4-FFF2-40B4-BE49-F238E27FC236}">
                    <a16:creationId xmlns:a16="http://schemas.microsoft.com/office/drawing/2014/main" id="{45D046BA-5F4A-46BF-9715-80CA1AFEF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98" name="Rectangle 55">
                <a:extLst>
                  <a:ext uri="{FF2B5EF4-FFF2-40B4-BE49-F238E27FC236}">
                    <a16:creationId xmlns:a16="http://schemas.microsoft.com/office/drawing/2014/main" id="{03CFEE2B-F139-41F0-AF5A-B083274F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299" name="Rectangle 57">
              <a:extLst>
                <a:ext uri="{FF2B5EF4-FFF2-40B4-BE49-F238E27FC236}">
                  <a16:creationId xmlns:a16="http://schemas.microsoft.com/office/drawing/2014/main" id="{4FE14781-901E-4A8A-AD75-136B57924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088" y="2025650"/>
              <a:ext cx="14224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300" name="Line 101">
              <a:extLst>
                <a:ext uri="{FF2B5EF4-FFF2-40B4-BE49-F238E27FC236}">
                  <a16:creationId xmlns:a16="http://schemas.microsoft.com/office/drawing/2014/main" id="{71A53659-4508-4802-827D-7217E0B99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2133600"/>
              <a:ext cx="5461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1" name="Line 102">
              <a:extLst>
                <a:ext uri="{FF2B5EF4-FFF2-40B4-BE49-F238E27FC236}">
                  <a16:creationId xmlns:a16="http://schemas.microsoft.com/office/drawing/2014/main" id="{91516F8E-F091-4E5D-B0F0-03EE304AE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1950" y="2133600"/>
              <a:ext cx="5207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2" name="Line 103">
              <a:extLst>
                <a:ext uri="{FF2B5EF4-FFF2-40B4-BE49-F238E27FC236}">
                  <a16:creationId xmlns:a16="http://schemas.microsoft.com/office/drawing/2014/main" id="{162A3178-DAA5-4E96-8978-61406A918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8050" y="1606550"/>
              <a:ext cx="241300" cy="292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3" name="Line 104">
              <a:extLst>
                <a:ext uri="{FF2B5EF4-FFF2-40B4-BE49-F238E27FC236}">
                  <a16:creationId xmlns:a16="http://schemas.microsoft.com/office/drawing/2014/main" id="{A34B36A2-EAF7-494F-BFDA-677DE0907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225550"/>
              <a:ext cx="0" cy="673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4" name="Line 105">
              <a:extLst>
                <a:ext uri="{FF2B5EF4-FFF2-40B4-BE49-F238E27FC236}">
                  <a16:creationId xmlns:a16="http://schemas.microsoft.com/office/drawing/2014/main" id="{A98E0E58-55AC-4047-A690-FBB26D65C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0150" y="1606550"/>
              <a:ext cx="139700" cy="292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5" name="Line 106">
              <a:extLst>
                <a:ext uri="{FF2B5EF4-FFF2-40B4-BE49-F238E27FC236}">
                  <a16:creationId xmlns:a16="http://schemas.microsoft.com/office/drawing/2014/main" id="{8A0A9986-F8CC-437C-A4AB-8268BDA1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996950"/>
              <a:ext cx="0" cy="673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6" name="Line 107">
              <a:extLst>
                <a:ext uri="{FF2B5EF4-FFF2-40B4-BE49-F238E27FC236}">
                  <a16:creationId xmlns:a16="http://schemas.microsoft.com/office/drawing/2014/main" id="{24710350-1621-4EE8-8148-0FFDC555E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550" y="1606550"/>
              <a:ext cx="215900" cy="368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7" name="Line 108">
              <a:extLst>
                <a:ext uri="{FF2B5EF4-FFF2-40B4-BE49-F238E27FC236}">
                  <a16:creationId xmlns:a16="http://schemas.microsoft.com/office/drawing/2014/main" id="{1FAB3BA0-86A2-4542-8BB1-459801B49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1301750"/>
              <a:ext cx="0" cy="673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8" name="Line 109">
              <a:extLst>
                <a:ext uri="{FF2B5EF4-FFF2-40B4-BE49-F238E27FC236}">
                  <a16:creationId xmlns:a16="http://schemas.microsoft.com/office/drawing/2014/main" id="{8D6D6100-2561-4DC7-9894-7A9C0E2EE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3250" y="1606550"/>
              <a:ext cx="165100" cy="368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EBA4F-1257-4B69-B7BB-A248743460CE}"/>
              </a:ext>
            </a:extLst>
          </p:cNvPr>
          <p:cNvSpPr/>
          <p:nvPr/>
        </p:nvSpPr>
        <p:spPr>
          <a:xfrm>
            <a:off x="35619" y="1035350"/>
            <a:ext cx="2728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Consider </a:t>
            </a:r>
            <a:r>
              <a:rPr lang="en-US" altLang="en-US" b="1" dirty="0" err="1"/>
              <a:t>Works_In</a:t>
            </a:r>
            <a:r>
              <a:rPr lang="en-US" altLang="en-US" dirty="0"/>
              <a:t>:  </a:t>
            </a:r>
          </a:p>
          <a:p>
            <a:r>
              <a:rPr lang="en-US" altLang="en-US" dirty="0"/>
              <a:t>An employee can work in many departments; </a:t>
            </a:r>
          </a:p>
          <a:p>
            <a:r>
              <a:rPr lang="en-US" altLang="en-US" dirty="0"/>
              <a:t>a dept can have many    employees.</a:t>
            </a:r>
          </a:p>
          <a:p>
            <a:r>
              <a:rPr lang="en-US" altLang="en-US" b="1" dirty="0"/>
              <a:t>In contrast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each dept has at most   one manager, according to the </a:t>
            </a:r>
            <a:r>
              <a:rPr lang="en-US" altLang="en-US" i="1" u="sng" dirty="0">
                <a:solidFill>
                  <a:schemeClr val="accent2"/>
                </a:solidFill>
              </a:rPr>
              <a:t>key constraint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on Manages.</a:t>
            </a:r>
          </a:p>
        </p:txBody>
      </p:sp>
    </p:spTree>
    <p:extLst>
      <p:ext uri="{BB962C8B-B14F-4D97-AF65-F5344CB8AC3E}">
        <p14:creationId xmlns:p14="http://schemas.microsoft.com/office/powerpoint/2010/main" val="175716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Unary Relationship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128D04-B4DC-4C96-9128-3A25BB5470AA}"/>
              </a:ext>
            </a:extLst>
          </p:cNvPr>
          <p:cNvGrpSpPr/>
          <p:nvPr/>
        </p:nvGrpSpPr>
        <p:grpSpPr>
          <a:xfrm>
            <a:off x="323528" y="315991"/>
            <a:ext cx="8784853" cy="4511517"/>
            <a:chOff x="139662" y="1935163"/>
            <a:chExt cx="8547138" cy="4389437"/>
          </a:xfrm>
        </p:grpSpPr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B6B2683A-B4F7-4EE7-9017-375FAC9022C9}"/>
                </a:ext>
              </a:extLst>
            </p:cNvPr>
            <p:cNvSpPr txBox="1">
              <a:spLocks/>
            </p:cNvSpPr>
            <p:nvPr/>
          </p:nvSpPr>
          <p:spPr>
            <a:xfrm>
              <a:off x="139662" y="1935163"/>
              <a:ext cx="8547138" cy="438943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sz="2400" dirty="0"/>
            </a:p>
            <a:p>
              <a:pPr marL="0" indent="0">
                <a:buNone/>
              </a:pPr>
              <a:r>
                <a:rPr lang="en-US" altLang="en-US" sz="2400" dirty="0"/>
                <a:t>Relationship between the instances of one entity type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lang="en-US" altLang="en-US" sz="2400" dirty="0" err="1"/>
                <a:t>Is_married_to</a:t>
              </a:r>
              <a:r>
                <a:rPr lang="en-US" altLang="en-US" sz="2400" dirty="0"/>
                <a:t>				Manages</a:t>
              </a:r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endParaRPr lang="en-US" altLang="en-US" sz="2400" dirty="0"/>
            </a:p>
            <a:p>
              <a:pPr>
                <a:buFont typeface="Wingdings 2" panose="05020102010507070707" pitchFamily="18" charset="2"/>
                <a:buNone/>
              </a:pPr>
              <a:r>
                <a:rPr lang="en-US" altLang="en-US" sz="2400" dirty="0"/>
                <a:t>One-to-one				One-to-many</a:t>
              </a:r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C945A3CA-567F-4985-A905-6E0383B0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419600"/>
              <a:ext cx="1905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PERSON</a:t>
              </a:r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1F070DD8-1EC9-4A73-AE42-F593FA89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267200"/>
              <a:ext cx="1905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EMPLOYEE</a:t>
              </a:r>
            </a:p>
          </p:txBody>
        </p:sp>
        <p:sp>
          <p:nvSpPr>
            <p:cNvPr id="94" name="Rectangle 7">
              <a:extLst>
                <a:ext uri="{FF2B5EF4-FFF2-40B4-BE49-F238E27FC236}">
                  <a16:creationId xmlns:a16="http://schemas.microsoft.com/office/drawing/2014/main" id="{0692997E-7BAE-472E-95B6-A8E0A0D4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29000"/>
              <a:ext cx="1828800" cy="1219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DCEFE0ED-1AFF-4050-87E9-24073255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52800"/>
              <a:ext cx="1828800" cy="1219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4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Binary Relationship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6AED6A6-50DD-4BFE-8F71-0CA6C19EE948}"/>
              </a:ext>
            </a:extLst>
          </p:cNvPr>
          <p:cNvSpPr txBox="1">
            <a:spLocks/>
          </p:cNvSpPr>
          <p:nvPr/>
        </p:nvSpPr>
        <p:spPr>
          <a:xfrm>
            <a:off x="611560" y="555526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/>
          </a:p>
          <a:p>
            <a:r>
              <a:rPr lang="en-US" altLang="en-US" sz="2800" dirty="0"/>
              <a:t>Relationship between the instances of two entity type.</a:t>
            </a:r>
            <a:endParaRPr lang="en-US" altLang="en-US" sz="2400" dirty="0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Is_assigned</a:t>
            </a:r>
            <a:r>
              <a:rPr lang="en-US" altLang="en-US" sz="2000" dirty="0"/>
              <a:t>				  Contains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lvl="2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lvl="2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sz="2000" dirty="0"/>
              <a:t>      One-to-One				One-to-Many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marL="271463" lvl="2" indent="0">
              <a:buFont typeface="Wingdings 2" panose="05020102010507070707" pitchFamily="18" charset="2"/>
              <a:buNone/>
            </a:pPr>
            <a:r>
              <a:rPr lang="en-US" altLang="en-US" sz="2000" b="1" dirty="0"/>
              <a:t>Can also have many to many!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8AE2-7F06-4098-B6AA-234A83CC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60" y="22779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EMPLOYEE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FC117B6B-19E0-4532-9F33-A204E793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60" y="2277963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PARKING</a:t>
            </a:r>
          </a:p>
          <a:p>
            <a:pPr algn="ctr" eaLnBrk="1" hangingPunct="1"/>
            <a:r>
              <a:rPr lang="en-US" altLang="en-US"/>
              <a:t>SPACE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0A83D3E0-61D4-4A69-AE37-FB31C815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60" y="2430363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PRODUCT</a:t>
            </a:r>
          </a:p>
          <a:p>
            <a:pPr algn="ctr" eaLnBrk="1" hangingPunct="1"/>
            <a:r>
              <a:rPr lang="en-US" altLang="en-US"/>
              <a:t>LINE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1A525960-90D2-4DC8-8FEC-4CC4977F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560" y="24303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PRODUCTS</a:t>
            </a:r>
          </a:p>
        </p:txBody>
      </p: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4992753A-5016-408E-85BE-B408D18DF558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2059360" y="2735163"/>
            <a:ext cx="990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1ABE6E8F-3C8B-47E4-971E-013326ED8E73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6478960" y="2887563"/>
            <a:ext cx="990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88487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1431</Words>
  <Application>Microsoft Office PowerPoint</Application>
  <PresentationFormat>On-screen Show (16:9)</PresentationFormat>
  <Paragraphs>335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Malgun Gothic</vt:lpstr>
      <vt:lpstr>SimSun</vt:lpstr>
      <vt:lpstr>Arial</vt:lpstr>
      <vt:lpstr>Arial Unicode MS</vt:lpstr>
      <vt:lpstr>Book Antiqua</vt:lpstr>
      <vt:lpstr>Calibri</vt:lpstr>
      <vt:lpstr>Monotype Sorts</vt:lpstr>
      <vt:lpstr>Tahoma</vt:lpstr>
      <vt:lpstr>Wingdings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155</cp:revision>
  <dcterms:created xsi:type="dcterms:W3CDTF">2016-12-05T23:26:54Z</dcterms:created>
  <dcterms:modified xsi:type="dcterms:W3CDTF">2018-03-19T09:58:14Z</dcterms:modified>
</cp:coreProperties>
</file>