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1" r:id="rId5"/>
    <p:sldId id="328" r:id="rId6"/>
    <p:sldId id="348" r:id="rId7"/>
    <p:sldId id="349" r:id="rId8"/>
    <p:sldId id="350" r:id="rId9"/>
    <p:sldId id="351" r:id="rId10"/>
    <p:sldId id="352" r:id="rId11"/>
    <p:sldId id="329" r:id="rId12"/>
    <p:sldId id="353" r:id="rId13"/>
    <p:sldId id="298" r:id="rId14"/>
    <p:sldId id="354" r:id="rId15"/>
    <p:sldId id="356" r:id="rId16"/>
    <p:sldId id="358" r:id="rId17"/>
    <p:sldId id="360" r:id="rId18"/>
    <p:sldId id="361" r:id="rId19"/>
    <p:sldId id="357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5" d="100"/>
          <a:sy n="85" d="100"/>
        </p:scale>
        <p:origin x="95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B051-D9E7-4B21-AB66-98572A79AAA9}" type="datetimeFigureOut">
              <a:rPr lang="en-ID" smtClean="0"/>
              <a:t>28/03/2018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132A-AF8D-40C0-B94E-A21D3ED835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6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7255" y="1243412"/>
            <a:ext cx="5292080" cy="2656676"/>
          </a:xfrm>
        </p:spPr>
        <p:txBody>
          <a:bodyPr/>
          <a:lstStyle/>
          <a:p>
            <a:r>
              <a:rPr lang="en-US" sz="3600" dirty="0"/>
              <a:t>BASIS DATA - </a:t>
            </a:r>
            <a:r>
              <a:rPr lang="en-ID" sz="3600" dirty="0"/>
              <a:t>TI14KB21</a:t>
            </a:r>
          </a:p>
          <a:p>
            <a:r>
              <a:rPr lang="en-US" altLang="ko-KR" sz="3600" b="1" dirty="0"/>
              <a:t>Meeting 4</a:t>
            </a:r>
          </a:p>
          <a:p>
            <a:r>
              <a:rPr lang="en-US" altLang="ko-KR" sz="3600" b="1" dirty="0"/>
              <a:t>Enhanced Entity Relational Model and Diagram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47256" y="4371950"/>
            <a:ext cx="5292080" cy="488816"/>
          </a:xfrm>
        </p:spPr>
        <p:txBody>
          <a:bodyPr/>
          <a:lstStyle/>
          <a:p>
            <a:pPr algn="ctr"/>
            <a:r>
              <a:rPr lang="en-US" dirty="0"/>
              <a:t>Bagus Kristomoyo </a:t>
            </a:r>
            <a:r>
              <a:rPr lang="en-US" dirty="0" err="1"/>
              <a:t>Kristanto</a:t>
            </a:r>
            <a:r>
              <a:rPr lang="en-US" dirty="0"/>
              <a:t> </a:t>
            </a:r>
            <a:r>
              <a:rPr lang="en-US" dirty="0" err="1"/>
              <a:t>S.Kom</a:t>
            </a:r>
            <a:r>
              <a:rPr lang="en-US" dirty="0"/>
              <a:t> , M.MT</a:t>
            </a:r>
          </a:p>
          <a:p>
            <a:pPr algn="ctr"/>
            <a:r>
              <a:rPr lang="en-US" dirty="0"/>
              <a:t>bagus.kristanto@stiki.ac.id</a:t>
            </a:r>
          </a:p>
          <a:p>
            <a:pPr>
              <a:spcBef>
                <a:spcPts val="0"/>
              </a:spcBef>
              <a:defRPr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96A2-7B40-4339-9CE8-38AA2778D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altLang="en-US" b="1" dirty="0">
                <a:latin typeface="Times" panose="02020603050405020304" pitchFamily="18" charset="0"/>
              </a:rPr>
              <a:t>Enhanced Entity-Relationship Model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EBA4F-1257-4B69-B7BB-A248743460CE}"/>
              </a:ext>
            </a:extLst>
          </p:cNvPr>
          <p:cNvSpPr/>
          <p:nvPr/>
        </p:nvSpPr>
        <p:spPr>
          <a:xfrm>
            <a:off x="-26734" y="1263512"/>
            <a:ext cx="913511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Semantic concepts are incorporated into the original ER model and called the Enhanced Entity-Relationship (EER) model.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Examples of additional concepts of EER model are:</a:t>
            </a:r>
          </a:p>
          <a:p>
            <a:pPr lvl="1"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specialization / generalization;</a:t>
            </a:r>
          </a:p>
          <a:p>
            <a:pPr lvl="1">
              <a:lnSpc>
                <a:spcPct val="90000"/>
              </a:lnSpc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aggregation;</a:t>
            </a:r>
          </a:p>
          <a:p>
            <a:pPr lvl="1">
              <a:lnSpc>
                <a:spcPct val="90000"/>
              </a:lnSpc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composition.</a:t>
            </a:r>
            <a:endParaRPr lang="en-GB" altLang="en-US" sz="2400" b="1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4" y="0"/>
            <a:ext cx="20966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00657" y="1592230"/>
            <a:ext cx="2198922" cy="2330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altLang="en-US" sz="2400" b="1" dirty="0">
                <a:solidFill>
                  <a:schemeClr val="bg1"/>
                </a:solidFill>
                <a:latin typeface="Times" panose="02020603050405020304" pitchFamily="18" charset="0"/>
              </a:rPr>
              <a:t>Specialization / Generalization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4C5261-FBF8-4166-9263-7B961552ACB2}"/>
              </a:ext>
            </a:extLst>
          </p:cNvPr>
          <p:cNvSpPr/>
          <p:nvPr/>
        </p:nvSpPr>
        <p:spPr>
          <a:xfrm>
            <a:off x="330393" y="843558"/>
            <a:ext cx="60350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b="1" dirty="0">
                <a:latin typeface="Times" panose="02020603050405020304" pitchFamily="18" charset="0"/>
              </a:rPr>
              <a:t>Superclass</a:t>
            </a:r>
          </a:p>
          <a:p>
            <a:pPr lvl="1"/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An entity type that includes one or more distinct  subgroupings of its occurrences.</a:t>
            </a:r>
            <a:r>
              <a:rPr lang="en-GB" altLang="en-US" sz="2000" b="1" dirty="0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</a:pPr>
            <a:endParaRPr lang="en-GB" altLang="en-US" sz="2000" b="1" dirty="0">
              <a:latin typeface="Times" panose="02020603050405020304" pitchFamily="18" charset="0"/>
            </a:endParaRPr>
          </a:p>
          <a:p>
            <a:r>
              <a:rPr lang="en-GB" altLang="en-US" sz="2000" b="1" dirty="0">
                <a:latin typeface="Times" panose="02020603050405020304" pitchFamily="18" charset="0"/>
              </a:rPr>
              <a:t>Subclass</a:t>
            </a:r>
          </a:p>
          <a:p>
            <a:pPr lvl="1"/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A distinct subgrouping of occurrences of an entity type.</a:t>
            </a:r>
            <a:r>
              <a:rPr lang="en-GB" altLang="en-US" sz="2000" b="1" dirty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8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4" y="0"/>
            <a:ext cx="20966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00657" y="1592230"/>
            <a:ext cx="2198922" cy="2330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altLang="en-US" sz="2400" b="1" dirty="0">
                <a:solidFill>
                  <a:schemeClr val="bg1"/>
                </a:solidFill>
                <a:latin typeface="Times" panose="02020603050405020304" pitchFamily="18" charset="0"/>
              </a:rPr>
              <a:t>Specialization / Generalization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4C5261-FBF8-4166-9263-7B961552ACB2}"/>
              </a:ext>
            </a:extLst>
          </p:cNvPr>
          <p:cNvSpPr/>
          <p:nvPr/>
        </p:nvSpPr>
        <p:spPr>
          <a:xfrm>
            <a:off x="222276" y="1134224"/>
            <a:ext cx="63783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Superclass/subclass relationship is one-to-one (1:1).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Times" panose="02020603050405020304" pitchFamily="18" charset="0"/>
              </a:rPr>
              <a:t>Superclass may contain overlapping or distinct           subclasses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Times" panose="02020603050405020304" pitchFamily="18" charset="0"/>
              </a:rPr>
              <a:t>Not all members of a superclass need be a member of a subclass.</a:t>
            </a:r>
            <a:endParaRPr lang="en-GB" altLang="en-US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AU" altLang="en-US" sz="2800" b="1" dirty="0">
                <a:latin typeface="Times" panose="02020603050405020304" pitchFamily="18" charset="0"/>
              </a:rPr>
              <a:t>All Staff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Relation Holding Details of all Staff</a:t>
            </a:r>
            <a:r>
              <a:rPr lang="en-GB" altLang="en-US" sz="2800" dirty="0">
                <a:latin typeface="Times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10" name="Picture 3" descr="DS3-Figure 12-01">
            <a:extLst>
              <a:ext uri="{FF2B5EF4-FFF2-40B4-BE49-F238E27FC236}">
                <a16:creationId xmlns:a16="http://schemas.microsoft.com/office/drawing/2014/main" id="{85DE0317-DA71-4E17-BC82-004C109F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1" y="915566"/>
            <a:ext cx="75438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4" y="0"/>
            <a:ext cx="2189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642028" y="1531511"/>
            <a:ext cx="2198922" cy="2330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AU" altLang="en-US" sz="2400" b="1" dirty="0">
                <a:solidFill>
                  <a:schemeClr val="bg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sz="2400" b="1" dirty="0">
                <a:solidFill>
                  <a:schemeClr val="bg1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Staff</a:t>
            </a:r>
            <a:r>
              <a:rPr lang="en-AU" altLang="en-US" sz="2400" b="1" dirty="0">
                <a:solidFill>
                  <a:schemeClr val="bg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Entity  into Subclasses Representing  Job Roles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B39-DD9E-4D93-8329-B8242C223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7" name="Picture 3" descr="DS3-Figure 12-02">
            <a:extLst>
              <a:ext uri="{FF2B5EF4-FFF2-40B4-BE49-F238E27FC236}">
                <a16:creationId xmlns:a16="http://schemas.microsoft.com/office/drawing/2014/main" id="{3D98FC09-2D03-46D1-A9F2-A3CF63A89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7" y="620372"/>
            <a:ext cx="6343770" cy="401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26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092280" cy="576064"/>
          </a:xfrm>
        </p:spPr>
        <p:txBody>
          <a:bodyPr/>
          <a:lstStyle/>
          <a:p>
            <a:pPr algn="l"/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sz="2000" b="1" dirty="0">
                <a:latin typeface="Times" panose="02020603050405020304" pitchFamily="18" charset="0"/>
              </a:rPr>
              <a:t>Staff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Entity into Job Roles and Contracts of Employment</a:t>
            </a:r>
            <a:r>
              <a:rPr lang="en-GB" altLang="en-US" sz="2000" b="1" dirty="0">
                <a:latin typeface="Times" panose="02020603050405020304" pitchFamily="18" charset="0"/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3" descr="DS3-Figure 12-03">
            <a:extLst>
              <a:ext uri="{FF2B5EF4-FFF2-40B4-BE49-F238E27FC236}">
                <a16:creationId xmlns:a16="http://schemas.microsoft.com/office/drawing/2014/main" id="{3C6FA06E-2B40-4FF2-936B-A0977D57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7574"/>
            <a:ext cx="6696744" cy="38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1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6881"/>
            <a:ext cx="7970290" cy="576064"/>
          </a:xfrm>
        </p:spPr>
        <p:txBody>
          <a:bodyPr/>
          <a:lstStyle/>
          <a:p>
            <a:pPr algn="l"/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EER Diagram with Shared Subclass and Subclass with its own Subclass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6" name="Picture 3" descr="DS3-Figure 12-04">
            <a:extLst>
              <a:ext uri="{FF2B5EF4-FFF2-40B4-BE49-F238E27FC236}">
                <a16:creationId xmlns:a16="http://schemas.microsoft.com/office/drawing/2014/main" id="{4C1FEEA6-DE16-40B9-A9F5-604B7527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2258"/>
            <a:ext cx="5904656" cy="441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 sz="2800" dirty="0">
                <a:latin typeface="Times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E9161-6501-4A81-BE2D-ECC17272237F}"/>
              </a:ext>
            </a:extLst>
          </p:cNvPr>
          <p:cNvSpPr/>
          <p:nvPr/>
        </p:nvSpPr>
        <p:spPr>
          <a:xfrm>
            <a:off x="72644" y="1265047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Two constraints that may apply to a specialization/generalization: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participation constraints,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disjoint constraints.</a:t>
            </a:r>
            <a:r>
              <a:rPr lang="en-GB" altLang="en-US" sz="2000" b="1" dirty="0">
                <a:latin typeface="Times" panose="02020603050405020304" pitchFamily="18" charset="0"/>
              </a:rPr>
              <a:t> </a:t>
            </a:r>
          </a:p>
          <a:p>
            <a:pPr>
              <a:lnSpc>
                <a:spcPct val="60000"/>
              </a:lnSpc>
            </a:pPr>
            <a:endParaRPr lang="en-GB" altLang="en-US" sz="2000" b="1" dirty="0">
              <a:latin typeface="Times" panose="02020603050405020304" pitchFamily="18" charset="0"/>
            </a:endParaRPr>
          </a:p>
          <a:p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en-GB" altLang="en-US" sz="2000" dirty="0">
                <a:latin typeface="Times" panose="02020603050405020304" pitchFamily="18" charset="0"/>
              </a:rPr>
              <a:t> </a:t>
            </a:r>
            <a:r>
              <a:rPr lang="en-GB" altLang="en-US" sz="2000" b="1" dirty="0">
                <a:latin typeface="Times" panose="02020603050405020304" pitchFamily="18" charset="0"/>
              </a:rPr>
              <a:t>constraint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Determines whether every member in superclass must participate as a 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member of a subclass.</a:t>
            </a:r>
            <a:r>
              <a:rPr lang="en-GB" altLang="en-US" sz="2800" b="1" dirty="0">
                <a:latin typeface="Times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AU" altLang="en-US" sz="2800" b="1" u="sng" dirty="0">
                <a:latin typeface="Times" panose="02020603050405020304" pitchFamily="18" charset="0"/>
                <a:cs typeface="Times New Roman" panose="02020603050405020304" pitchFamily="18" charset="0"/>
              </a:rPr>
              <a:t>mandatory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AU" altLang="en-US" sz="2800" b="1" u="sng" dirty="0">
                <a:latin typeface="Times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2800" b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8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 sz="2800" dirty="0">
                <a:latin typeface="Times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E9161-6501-4A81-BE2D-ECC17272237F}"/>
              </a:ext>
            </a:extLst>
          </p:cNvPr>
          <p:cNvSpPr/>
          <p:nvPr/>
        </p:nvSpPr>
        <p:spPr>
          <a:xfrm>
            <a:off x="179512" y="1196109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There are four categories of constraints of specialization and generalization: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mandatory and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optional and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mandatory and non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optional and non disjoint</a:t>
            </a:r>
            <a:r>
              <a:rPr lang="en-GB" altLang="en-US" sz="2400" b="1" dirty="0"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13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 sz="2800" dirty="0">
                <a:latin typeface="Times" panose="02020603050405020304" pitchFamily="18" charset="0"/>
              </a:rPr>
              <a:t> </a:t>
            </a:r>
            <a:endParaRPr lang="ko-KR" altLang="en-US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4E9161-6501-4A81-BE2D-ECC17272237F}"/>
              </a:ext>
            </a:extLst>
          </p:cNvPr>
          <p:cNvSpPr/>
          <p:nvPr/>
        </p:nvSpPr>
        <p:spPr>
          <a:xfrm>
            <a:off x="179512" y="1196109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There are four categories of constraints of specialization and generalization: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mandatory and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optional and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mandatory and non disjoint;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altLang="en-US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optional and non disjoint</a:t>
            </a:r>
            <a:r>
              <a:rPr lang="en-GB" altLang="en-US" sz="2400" b="1" dirty="0"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06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38512" y="17532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Outline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4576" y="1111428"/>
            <a:ext cx="5256584" cy="884178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0330" y="2050858"/>
            <a:ext cx="5256584" cy="832848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6" y="1111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4576" y="1192070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Discussion About Quiz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Discussion about quiz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076248"/>
            <a:ext cx="4392568" cy="546224"/>
            <a:chOff x="3851840" y="1181943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181943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Enhanced Entity Relational Diagram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451168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Drawing notation on Entity Relational Model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716A9C0-D7EB-47A0-A073-A5133C7119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308304" cy="576064"/>
          </a:xfrm>
        </p:spPr>
        <p:txBody>
          <a:bodyPr/>
          <a:lstStyle/>
          <a:p>
            <a:pPr algn="l"/>
            <a:r>
              <a:rPr lang="en-AU" altLang="en-US" sz="2000" b="1" i="1" dirty="0">
                <a:latin typeface="Times" panose="02020603050405020304" pitchFamily="18" charset="0"/>
              </a:rPr>
              <a:t>Dream Home </a:t>
            </a:r>
            <a:r>
              <a:rPr lang="en-AU" altLang="en-US" sz="2000" b="1" dirty="0">
                <a:latin typeface="Times" panose="02020603050405020304" pitchFamily="18" charset="0"/>
              </a:rPr>
              <a:t>Worked Example - Staff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000" b="1" dirty="0">
                <a:latin typeface="Times" panose="02020603050405020304" pitchFamily="18" charset="0"/>
              </a:rPr>
              <a:t>Supervisor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000" b="1" dirty="0">
                <a:latin typeface="Times" panose="02020603050405020304" pitchFamily="18" charset="0"/>
              </a:rPr>
              <a:t>Manager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r>
              <a:rPr lang="en-GB" altLang="en-US" sz="2000" dirty="0">
                <a:latin typeface="Times" panose="02020603050405020304" pitchFamily="18" charset="0"/>
              </a:rPr>
              <a:t> </a:t>
            </a:r>
            <a:endParaRPr lang="ko-KR" altLang="en-US" sz="2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3" descr="DS3-Figure 12-05">
            <a:extLst>
              <a:ext uri="{FF2B5EF4-FFF2-40B4-BE49-F238E27FC236}">
                <a16:creationId xmlns:a16="http://schemas.microsoft.com/office/drawing/2014/main" id="{0062B8AB-E838-4012-A0BA-CCEDDFBDB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69581"/>
            <a:ext cx="6192688" cy="42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4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308304" cy="576064"/>
          </a:xfrm>
        </p:spPr>
        <p:txBody>
          <a:bodyPr/>
          <a:lstStyle/>
          <a:p>
            <a:pPr algn="l"/>
            <a:r>
              <a:rPr lang="en-AU" altLang="en-US" sz="2000" b="1" i="1" dirty="0">
                <a:latin typeface="Times" panose="02020603050405020304" pitchFamily="18" charset="0"/>
              </a:rPr>
              <a:t>Dream Home </a:t>
            </a:r>
            <a:r>
              <a:rPr lang="en-AU" altLang="en-US" sz="2000" b="1" dirty="0">
                <a:latin typeface="Times" panose="02020603050405020304" pitchFamily="18" charset="0"/>
              </a:rPr>
              <a:t>Worked Example - Owner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000" b="1" dirty="0" err="1">
                <a:latin typeface="Times" panose="02020603050405020304" pitchFamily="18" charset="0"/>
              </a:rPr>
              <a:t>PrivateOwner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000" b="1" dirty="0">
                <a:latin typeface="Times" panose="02020603050405020304" pitchFamily="18" charset="0"/>
              </a:rPr>
              <a:t>Business Owner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endParaRPr lang="ko-KR" altLang="en-US" sz="2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6" name="Picture 3" descr="DS3-Figure 12-06">
            <a:extLst>
              <a:ext uri="{FF2B5EF4-FFF2-40B4-BE49-F238E27FC236}">
                <a16:creationId xmlns:a16="http://schemas.microsoft.com/office/drawing/2014/main" id="{85B3F6E0-A084-4865-8870-E7947198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7574"/>
            <a:ext cx="5619410" cy="38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7812360" cy="576064"/>
          </a:xfrm>
        </p:spPr>
        <p:txBody>
          <a:bodyPr/>
          <a:lstStyle/>
          <a:p>
            <a:pPr algn="l"/>
            <a:r>
              <a:rPr lang="en-AU" altLang="en-US" sz="2000" b="1" i="1" dirty="0">
                <a:latin typeface="Times" panose="02020603050405020304" pitchFamily="18" charset="0"/>
              </a:rPr>
              <a:t>Dream Home </a:t>
            </a:r>
            <a:r>
              <a:rPr lang="en-AU" altLang="en-US" sz="2000" b="1" dirty="0">
                <a:latin typeface="Times" panose="02020603050405020304" pitchFamily="18" charset="0"/>
              </a:rPr>
              <a:t>Worked Example - Person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Superclass with </a:t>
            </a:r>
            <a:r>
              <a:rPr lang="en-AU" altLang="en-US" sz="2000" b="1" dirty="0">
                <a:latin typeface="Times" panose="02020603050405020304" pitchFamily="18" charset="0"/>
              </a:rPr>
              <a:t>Staff, Private Owner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sz="2000" b="1" dirty="0">
                <a:latin typeface="Times" panose="02020603050405020304" pitchFamily="18" charset="0"/>
              </a:rPr>
              <a:t>Client</a:t>
            </a:r>
            <a:r>
              <a:rPr lang="en-AU" altLang="en-US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 Subclasses</a:t>
            </a:r>
            <a:r>
              <a:rPr lang="en-GB" altLang="en-US" sz="2000" dirty="0">
                <a:latin typeface="Times" panose="02020603050405020304" pitchFamily="18" charset="0"/>
              </a:rPr>
              <a:t> </a:t>
            </a:r>
            <a:endParaRPr lang="ko-KR" altLang="en-US" sz="2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3" descr="DS3-Figure 12-07">
            <a:extLst>
              <a:ext uri="{FF2B5EF4-FFF2-40B4-BE49-F238E27FC236}">
                <a16:creationId xmlns:a16="http://schemas.microsoft.com/office/drawing/2014/main" id="{6C671726-0F70-48FC-B552-A8B61D07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43558"/>
            <a:ext cx="4142783" cy="400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3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6" name="Picture 3" descr="DS3-Figure 12-08">
            <a:extLst>
              <a:ext uri="{FF2B5EF4-FFF2-40B4-BE49-F238E27FC236}">
                <a16:creationId xmlns:a16="http://schemas.microsoft.com/office/drawing/2014/main" id="{6EB5C16F-D854-4752-A834-8A66A6DD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5" y="26483"/>
            <a:ext cx="4920085" cy="48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8B9A2F-40CB-46DD-A561-2244F54CEBFD}"/>
              </a:ext>
            </a:extLst>
          </p:cNvPr>
          <p:cNvSpPr/>
          <p:nvPr/>
        </p:nvSpPr>
        <p:spPr>
          <a:xfrm>
            <a:off x="4931917" y="1707654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EER Diagram of Branch View of </a:t>
            </a:r>
            <a:r>
              <a:rPr lang="en-US" altLang="en-US" b="1" i="1" dirty="0">
                <a:latin typeface="Times" panose="02020603050405020304" pitchFamily="18" charset="0"/>
                <a:cs typeface="Times New Roman" panose="02020603050405020304" pitchFamily="18" charset="0"/>
              </a:rPr>
              <a:t>Dream Home </a:t>
            </a:r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with Specialization/Generalization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3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8B9A2F-40CB-46DD-A561-2244F54CEBFD}"/>
              </a:ext>
            </a:extLst>
          </p:cNvPr>
          <p:cNvSpPr/>
          <p:nvPr/>
        </p:nvSpPr>
        <p:spPr>
          <a:xfrm>
            <a:off x="251520" y="211021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800" b="1" dirty="0">
                <a:latin typeface="Times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GB" altLang="en-US" sz="2800" b="1" dirty="0">
                <a:latin typeface="Times" panose="02020603050405020304" pitchFamily="18" charset="0"/>
              </a:rPr>
              <a:t> </a:t>
            </a:r>
            <a:endParaRPr lang="en-ID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7D738-E642-43B6-8F98-FDF7F81E5E11}"/>
              </a:ext>
            </a:extLst>
          </p:cNvPr>
          <p:cNvSpPr/>
          <p:nvPr/>
        </p:nvSpPr>
        <p:spPr>
          <a:xfrm>
            <a:off x="4211960" y="1491630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Represents a ‘has-a’ or ‘is-part-of’ relationship between entity types, where one represents the ‘whole’ and the other ‘the part’.</a:t>
            </a:r>
            <a:r>
              <a:rPr lang="en-GB" altLang="en-US" dirty="0">
                <a:latin typeface="Times" panose="02020603050405020304" pitchFamily="18" charset="0"/>
              </a:rPr>
              <a:t> </a:t>
            </a:r>
          </a:p>
        </p:txBody>
      </p:sp>
      <p:pic>
        <p:nvPicPr>
          <p:cNvPr id="8" name="Picture 3" descr="DS3-Figure 12-09">
            <a:extLst>
              <a:ext uri="{FF2B5EF4-FFF2-40B4-BE49-F238E27FC236}">
                <a16:creationId xmlns:a16="http://schemas.microsoft.com/office/drawing/2014/main" id="{7100C004-8711-4E6A-A29B-21415CAC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4241"/>
            <a:ext cx="3960440" cy="39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8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077265-E3A3-4236-9879-285950DCB3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altLang="en-US" b="1" dirty="0">
                <a:latin typeface="Times" panose="02020603050405020304" pitchFamily="18" charset="0"/>
              </a:rPr>
              <a:t>Composition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D7E0A8-6E95-447B-8DB0-68906B94519F}"/>
              </a:ext>
            </a:extLst>
          </p:cNvPr>
          <p:cNvSpPr/>
          <p:nvPr/>
        </p:nvSpPr>
        <p:spPr>
          <a:xfrm>
            <a:off x="5436096" y="1694587"/>
            <a:ext cx="3707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" panose="02020603050405020304" pitchFamily="18" charset="0"/>
                <a:cs typeface="Times New Roman" panose="02020603050405020304" pitchFamily="18" charset="0"/>
              </a:rPr>
              <a:t>Specific form of aggregation that     represents an association between   entities, where there is a strong ownership and coincidental lifetime       between the ‘whole’ and the ‘part’.</a:t>
            </a:r>
            <a:endParaRPr lang="en-GB" altLang="en-US" dirty="0">
              <a:latin typeface="Times" panose="02020603050405020304" pitchFamily="18" charset="0"/>
            </a:endParaRPr>
          </a:p>
        </p:txBody>
      </p:sp>
      <p:pic>
        <p:nvPicPr>
          <p:cNvPr id="5" name="Picture 3" descr="DS3-Figure 12-10">
            <a:extLst>
              <a:ext uri="{FF2B5EF4-FFF2-40B4-BE49-F238E27FC236}">
                <a16:creationId xmlns:a16="http://schemas.microsoft.com/office/drawing/2014/main" id="{E8EDF258-0786-4B52-A89F-88330226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515"/>
            <a:ext cx="5436096" cy="321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2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ID" dirty="0"/>
              <a:t>Hierarchical Organisation Structure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-78810" y="1134224"/>
            <a:ext cx="91871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Create Entity Relational Model based assumption below : </a:t>
            </a:r>
          </a:p>
          <a:p>
            <a:pPr marL="361950" indent="-361950">
              <a:buAutoNum type="alphaLcParenR"/>
              <a:defRPr/>
            </a:pPr>
            <a:r>
              <a:rPr lang="en-US" dirty="0"/>
              <a:t>A group (Group-ID) has several companies (Comp-ID), whereas a company belongs to one group. </a:t>
            </a:r>
          </a:p>
          <a:p>
            <a:pPr marL="361950" indent="-361950">
              <a:buAutoNum type="alphaLcParenR"/>
              <a:defRPr/>
            </a:pPr>
            <a:r>
              <a:rPr lang="en-US" dirty="0"/>
              <a:t>Companies are connected by a hierarchical structure; each subsidiary is assigned to exactly one company of the next higher hierarchy level, the parent company. </a:t>
            </a:r>
          </a:p>
          <a:p>
            <a:pPr marL="361950" indent="-361950">
              <a:buAutoNum type="alphaLcParenR"/>
              <a:defRPr/>
            </a:pPr>
            <a:r>
              <a:rPr lang="en-US" dirty="0"/>
              <a:t>Each company has several plants (Plant-ID); a plant belongs to one company only</a:t>
            </a:r>
          </a:p>
          <a:p>
            <a:pPr marL="361950" indent="-361950">
              <a:buAutoNum type="alphaLcParenR"/>
              <a:defRPr/>
            </a:pPr>
            <a:r>
              <a:rPr lang="en-US" dirty="0"/>
              <a:t>A plant produces many items (Item-#). An item is only produced in one of the plants.</a:t>
            </a:r>
          </a:p>
        </p:txBody>
      </p:sp>
    </p:spTree>
    <p:extLst>
      <p:ext uri="{BB962C8B-B14F-4D97-AF65-F5344CB8AC3E}">
        <p14:creationId xmlns:p14="http://schemas.microsoft.com/office/powerpoint/2010/main" val="509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ID" dirty="0"/>
              <a:t>Hierarchical Organisation Structure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D4474-1825-4FF4-876D-0DDE264A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" y="699542"/>
            <a:ext cx="5040437" cy="4195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A2934-4CF9-4BFA-A77A-F0F742CF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864840"/>
            <a:ext cx="4176464" cy="16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ID" dirty="0"/>
              <a:t>Simple Flight Database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4800015-764C-4030-AC34-C0AFD82E828F}"/>
              </a:ext>
            </a:extLst>
          </p:cNvPr>
          <p:cNvSpPr/>
          <p:nvPr/>
        </p:nvSpPr>
        <p:spPr>
          <a:xfrm>
            <a:off x="-78810" y="1134224"/>
            <a:ext cx="91871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Create Entity Relational Model based assumption below : </a:t>
            </a:r>
          </a:p>
          <a:p>
            <a:pPr marL="457200" indent="-457200">
              <a:buAutoNum type="alphaLcParenR"/>
              <a:defRPr/>
            </a:pPr>
            <a:r>
              <a:rPr lang="en-US" dirty="0"/>
              <a:t>An airplane (Tail-#) is assigned to several flights (Flight-#). A flight is assigned to only one airplane. </a:t>
            </a:r>
          </a:p>
          <a:p>
            <a:pPr marL="457200" indent="-457200">
              <a:buAutoNum type="alphaLcParenR"/>
              <a:defRPr/>
            </a:pPr>
            <a:r>
              <a:rPr lang="en-US" dirty="0"/>
              <a:t>A pilot (</a:t>
            </a:r>
            <a:r>
              <a:rPr lang="en-US" dirty="0" err="1"/>
              <a:t>SocialSec</a:t>
            </a:r>
            <a:r>
              <a:rPr lang="en-US" dirty="0"/>
              <a:t>-ID) can perform several flights. A flight is performed by several (normally at least two) pilots.</a:t>
            </a:r>
          </a:p>
        </p:txBody>
      </p:sp>
    </p:spTree>
    <p:extLst>
      <p:ext uri="{BB962C8B-B14F-4D97-AF65-F5344CB8AC3E}">
        <p14:creationId xmlns:p14="http://schemas.microsoft.com/office/powerpoint/2010/main" val="18650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ID" dirty="0"/>
              <a:t>Simple Flight Database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1150E-258E-4354-BE6A-63F7532D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606"/>
            <a:ext cx="5369531" cy="2498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684E3-98A3-4619-AE2C-6F561A02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9544"/>
            <a:ext cx="4110282" cy="20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6592" y="123478"/>
            <a:ext cx="9144000" cy="576064"/>
          </a:xfrm>
        </p:spPr>
        <p:txBody>
          <a:bodyPr/>
          <a:lstStyle/>
          <a:p>
            <a:r>
              <a:rPr lang="en-ID" dirty="0"/>
              <a:t>Person Database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2F45F-94A5-4C77-9A8D-FA3B5E53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563638"/>
            <a:ext cx="5924550" cy="292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24632-8579-45CC-96E8-9A242728F838}"/>
              </a:ext>
            </a:extLst>
          </p:cNvPr>
          <p:cNvSpPr/>
          <p:nvPr/>
        </p:nvSpPr>
        <p:spPr>
          <a:xfrm>
            <a:off x="467544" y="949558"/>
            <a:ext cx="445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Create Assumption based on below ERM </a:t>
            </a:r>
          </a:p>
        </p:txBody>
      </p:sp>
    </p:spTree>
    <p:extLst>
      <p:ext uri="{BB962C8B-B14F-4D97-AF65-F5344CB8AC3E}">
        <p14:creationId xmlns:p14="http://schemas.microsoft.com/office/powerpoint/2010/main" val="24182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F8DD7-7FC2-4408-AC51-BBB80546F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2000" dirty="0"/>
              <a:t>Enhanced Entity Relational 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9D7E6F-8A9F-4CEB-9057-3B62E0C3D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 algn="ctr">
              <a:lnSpc>
                <a:spcPct val="90000"/>
              </a:lnSpc>
              <a:buNone/>
            </a:pPr>
            <a:r>
              <a:rPr lang="en-AU" altLang="en-US" sz="1400" b="1" dirty="0">
                <a:solidFill>
                  <a:schemeClr val="bg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Specialization/generalization , Aggregation , Composition</a:t>
            </a:r>
            <a:endParaRPr lang="en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altLang="en-US" b="1" dirty="0">
                <a:latin typeface="Times" panose="02020603050405020304" pitchFamily="18" charset="0"/>
              </a:rPr>
              <a:t>Enhanced Entity-Relationship Model</a:t>
            </a:r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8DFA10-07F3-4A53-A2F5-FD1CA4134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0" y="26483"/>
            <a:ext cx="1138091" cy="1107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EBA4F-1257-4B69-B7BB-A248743460CE}"/>
              </a:ext>
            </a:extLst>
          </p:cNvPr>
          <p:cNvSpPr/>
          <p:nvPr/>
        </p:nvSpPr>
        <p:spPr>
          <a:xfrm>
            <a:off x="-26734" y="1263512"/>
            <a:ext cx="913511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Since 1980s there has been an increase in emergence of new database applications with more demanding requirements.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Basic concepts of ER modelling are not sufficient to represent requirements of newer, more complex applications.</a:t>
            </a:r>
          </a:p>
          <a:p>
            <a:pPr>
              <a:lnSpc>
                <a:spcPct val="90000"/>
              </a:lnSpc>
            </a:pPr>
            <a:endParaRPr lang="en-GB" altLang="en-US" sz="24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b="1" dirty="0">
                <a:latin typeface="Times" panose="02020603050405020304" pitchFamily="18" charset="0"/>
              </a:rPr>
              <a:t>Response is development of additional ‘semantic’ </a:t>
            </a:r>
            <a:r>
              <a:rPr lang="en-GB" altLang="en-US" sz="2400" b="1" dirty="0" err="1">
                <a:latin typeface="Times" panose="02020603050405020304" pitchFamily="18" charset="0"/>
              </a:rPr>
              <a:t>modeling</a:t>
            </a:r>
            <a:r>
              <a:rPr lang="en-GB" altLang="en-US" sz="2400" b="1" dirty="0">
                <a:latin typeface="Times" panose="02020603050405020304" pitchFamily="18" charset="0"/>
              </a:rPr>
              <a:t> concepts.</a:t>
            </a:r>
          </a:p>
        </p:txBody>
      </p:sp>
    </p:spTree>
    <p:extLst>
      <p:ext uri="{BB962C8B-B14F-4D97-AF65-F5344CB8AC3E}">
        <p14:creationId xmlns:p14="http://schemas.microsoft.com/office/powerpoint/2010/main" val="17571639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645</Words>
  <Application>Microsoft Office PowerPoint</Application>
  <PresentationFormat>On-screen Show (16:9)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Arial Unicode MS</vt:lpstr>
      <vt:lpstr>Calibri</vt:lpstr>
      <vt:lpstr>Times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bagus kristomoyo</cp:lastModifiedBy>
  <cp:revision>178</cp:revision>
  <dcterms:created xsi:type="dcterms:W3CDTF">2016-12-05T23:26:54Z</dcterms:created>
  <dcterms:modified xsi:type="dcterms:W3CDTF">2018-03-28T01:05:27Z</dcterms:modified>
</cp:coreProperties>
</file>