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370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28" r:id="rId18"/>
    <p:sldId id="373" r:id="rId19"/>
    <p:sldId id="384" r:id="rId20"/>
    <p:sldId id="385" r:id="rId21"/>
    <p:sldId id="386" r:id="rId22"/>
    <p:sldId id="388" r:id="rId23"/>
    <p:sldId id="389" r:id="rId24"/>
    <p:sldId id="390" r:id="rId25"/>
    <p:sldId id="391" r:id="rId26"/>
    <p:sldId id="392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5" d="100"/>
          <a:sy n="85" d="100"/>
        </p:scale>
        <p:origin x="95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B051-D9E7-4B21-AB66-98572A79AAA9}" type="datetimeFigureOut">
              <a:rPr lang="en-ID" smtClean="0"/>
              <a:t>02/04/2018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32A-AF8D-40C0-B94E-A21D3ED835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132A-AF8D-40C0-B94E-A21D3ED835DA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967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132A-AF8D-40C0-B94E-A21D3ED835DA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01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132A-AF8D-40C0-B94E-A21D3ED835DA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79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132A-AF8D-40C0-B94E-A21D3ED835DA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950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132A-AF8D-40C0-B94E-A21D3ED835DA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40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132A-AF8D-40C0-B94E-A21D3ED835DA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09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uru99.com/database-normalization.html" TargetMode="External"/><Relationship Id="rId4" Type="http://schemas.openxmlformats.org/officeDocument/2006/relationships/hyperlink" Target="https://www.studytonight.com/dbms/database-normalization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7255" y="1243412"/>
            <a:ext cx="5292080" cy="2656676"/>
          </a:xfrm>
        </p:spPr>
        <p:txBody>
          <a:bodyPr/>
          <a:lstStyle/>
          <a:p>
            <a:r>
              <a:rPr lang="en-US" sz="3600" dirty="0"/>
              <a:t>BASIS DATA - </a:t>
            </a:r>
            <a:r>
              <a:rPr lang="en-ID" sz="3600" dirty="0"/>
              <a:t>TI14KB21</a:t>
            </a:r>
          </a:p>
          <a:p>
            <a:r>
              <a:rPr lang="en-US" altLang="ko-KR" sz="3600" b="1" dirty="0"/>
              <a:t>Meeting 5</a:t>
            </a:r>
          </a:p>
          <a:p>
            <a:r>
              <a:rPr lang="en-US" altLang="ko-KR" sz="3600" b="1" dirty="0"/>
              <a:t>Normalization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47256" y="4371950"/>
            <a:ext cx="5292080" cy="488816"/>
          </a:xfrm>
        </p:spPr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96A2-7B40-4339-9CE8-38AA2778D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3960440" cy="792088"/>
          </a:xfrm>
        </p:spPr>
        <p:txBody>
          <a:bodyPr/>
          <a:lstStyle/>
          <a:p>
            <a:r>
              <a:rPr lang="en-GB" altLang="en-US" sz="2800" b="1" dirty="0">
                <a:latin typeface="CG Times" charset="0"/>
              </a:rPr>
              <a:t>Functional Dependency</a:t>
            </a:r>
            <a:endParaRPr lang="en-ID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48545-F9E4-489B-A2EB-9B67FFF4378B}"/>
              </a:ext>
            </a:extLst>
          </p:cNvPr>
          <p:cNvSpPr/>
          <p:nvPr/>
        </p:nvSpPr>
        <p:spPr>
          <a:xfrm>
            <a:off x="134026" y="1196004"/>
            <a:ext cx="90099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Main concept associated with normalization.</a:t>
            </a:r>
          </a:p>
          <a:p>
            <a:pPr>
              <a:lnSpc>
                <a:spcPct val="9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Functional Dependency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Describes relationship between attributes in a relation.  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If A and B are attributes of relation R, B is functionally dependent on A (denoted</a:t>
            </a:r>
            <a:r>
              <a:rPr lang="en-GB" altLang="en-US" b="1" dirty="0"/>
              <a:t> A </a:t>
            </a:r>
            <a:r>
              <a:rPr lang="en-GB" altLang="en-US" b="1" dirty="0">
                <a:sym typeface="Monotype Sorts" pitchFamily="2" charset="2"/>
              </a:rPr>
              <a:t></a:t>
            </a:r>
            <a:r>
              <a:rPr lang="en-GB" altLang="en-US" b="1" dirty="0"/>
              <a:t> B</a:t>
            </a:r>
            <a:r>
              <a:rPr lang="en-GB" altLang="en-US" b="1" dirty="0">
                <a:latin typeface="Times" panose="02020603050405020304" pitchFamily="18" charset="0"/>
              </a:rPr>
              <a:t>), if each value of A in R is associated with exactly one value of B in R.</a:t>
            </a:r>
          </a:p>
        </p:txBody>
      </p:sp>
    </p:spTree>
    <p:extLst>
      <p:ext uri="{BB962C8B-B14F-4D97-AF65-F5344CB8AC3E}">
        <p14:creationId xmlns:p14="http://schemas.microsoft.com/office/powerpoint/2010/main" val="337568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3960440" cy="792088"/>
          </a:xfrm>
        </p:spPr>
        <p:txBody>
          <a:bodyPr/>
          <a:lstStyle/>
          <a:p>
            <a:r>
              <a:rPr lang="en-GB" altLang="en-US" sz="2800" b="1" dirty="0">
                <a:latin typeface="CG Times" charset="0"/>
              </a:rPr>
              <a:t>Functional Dependency</a:t>
            </a:r>
            <a:endParaRPr lang="en-ID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6647E3-F03B-4D5B-AF27-F6B0D86F7D8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47985" y="987574"/>
            <a:ext cx="77279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b="1" dirty="0">
                <a:latin typeface="Times" panose="02020603050405020304" pitchFamily="18" charset="0"/>
              </a:rPr>
              <a:t>Property of the meaning (or semantics) of the attributes in a relation.</a:t>
            </a:r>
          </a:p>
          <a:p>
            <a:pPr>
              <a:lnSpc>
                <a:spcPct val="3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r>
              <a:rPr lang="en-GB" altLang="en-US" sz="2400" b="1" dirty="0">
                <a:latin typeface="Times" panose="02020603050405020304" pitchFamily="18" charset="0"/>
              </a:rPr>
              <a:t>Diagrammatic representation:</a:t>
            </a: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9E21E-6040-400D-9D5E-3A5C3E07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5" y="3572222"/>
            <a:ext cx="77279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61950" indent="-3619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altLang="en-US" sz="2800" b="1" i="1" dirty="0">
                <a:latin typeface="Times" panose="02020603050405020304" pitchFamily="18" charset="0"/>
              </a:rPr>
              <a:t> Determinant</a:t>
            </a:r>
            <a:r>
              <a:rPr lang="en-GB" altLang="en-US" sz="2800" b="1" dirty="0">
                <a:latin typeface="Times" panose="02020603050405020304" pitchFamily="18" charset="0"/>
              </a:rPr>
              <a:t> of a functional dependency refers to attribute or group of attributes on left-hand side of the arrow.</a:t>
            </a:r>
          </a:p>
        </p:txBody>
      </p:sp>
      <p:pic>
        <p:nvPicPr>
          <p:cNvPr id="7" name="Picture 4" descr="DS3-Figure 13-03">
            <a:extLst>
              <a:ext uri="{FF2B5EF4-FFF2-40B4-BE49-F238E27FC236}">
                <a16:creationId xmlns:a16="http://schemas.microsoft.com/office/drawing/2014/main" id="{CF655AD0-4329-4698-ABD6-5E7659C2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78" y="2673906"/>
            <a:ext cx="7162800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6840760" cy="792088"/>
          </a:xfrm>
        </p:spPr>
        <p:txBody>
          <a:bodyPr/>
          <a:lstStyle/>
          <a:p>
            <a:r>
              <a:rPr lang="en-GB" altLang="en-US" sz="2800" b="1" dirty="0">
                <a:latin typeface="CG Times" charset="0"/>
              </a:rPr>
              <a:t>Example - Functional Dependency</a:t>
            </a:r>
            <a:endParaRPr lang="en-ID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3" descr="DS3-Figure 13-04">
            <a:extLst>
              <a:ext uri="{FF2B5EF4-FFF2-40B4-BE49-F238E27FC236}">
                <a16:creationId xmlns:a16="http://schemas.microsoft.com/office/drawing/2014/main" id="{EAC1791D-DAD5-4ED6-B449-008CF76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5684762" cy="38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4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3960440" cy="792088"/>
          </a:xfrm>
        </p:spPr>
        <p:txBody>
          <a:bodyPr/>
          <a:lstStyle/>
          <a:p>
            <a:r>
              <a:rPr lang="en-GB" altLang="en-US" sz="2800" b="1" dirty="0">
                <a:latin typeface="CG Times" charset="0"/>
              </a:rPr>
              <a:t>Functional Dependency</a:t>
            </a:r>
            <a:endParaRPr lang="en-ID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48545-F9E4-489B-A2EB-9B67FFF4378B}"/>
              </a:ext>
            </a:extLst>
          </p:cNvPr>
          <p:cNvSpPr/>
          <p:nvPr/>
        </p:nvSpPr>
        <p:spPr>
          <a:xfrm>
            <a:off x="395536" y="915566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Main characteristics of functional dependencies used in normalization:</a:t>
            </a:r>
          </a:p>
          <a:p>
            <a:pPr lvl="1">
              <a:lnSpc>
                <a:spcPct val="20000"/>
              </a:lnSpc>
            </a:pP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have a 1:1 relationship between attribute(s) on left and right-hand side of a dependency;</a:t>
            </a: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hold for all time;</a:t>
            </a: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are nontrivial.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Complete set of functional dependencies for a given relation can be very large. </a:t>
            </a: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to find an approach that can reduce set to a manageable size.</a:t>
            </a: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Need to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identify set of functional dependencies (X) for a relation that is smaller than complete set of functional dependencies (Y) for that relation and has         property that every functional dependency in Y is implied by functional            dependencies in X. </a:t>
            </a:r>
          </a:p>
          <a:p>
            <a:pPr lvl="1"/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3960440" cy="792088"/>
          </a:xfrm>
        </p:spPr>
        <p:txBody>
          <a:bodyPr/>
          <a:lstStyle/>
          <a:p>
            <a:r>
              <a:rPr lang="en-GB" altLang="en-US" sz="2800" b="1" dirty="0">
                <a:latin typeface="CG Times" charset="0"/>
              </a:rPr>
              <a:t>Functional Dependency</a:t>
            </a:r>
            <a:endParaRPr lang="en-ID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48545-F9E4-489B-A2EB-9B67FFF4378B}"/>
              </a:ext>
            </a:extLst>
          </p:cNvPr>
          <p:cNvSpPr/>
          <p:nvPr/>
        </p:nvSpPr>
        <p:spPr>
          <a:xfrm>
            <a:off x="395536" y="915566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Set of all functional dependencies implied by a given set of functional dependencies X called closure of X (written X</a:t>
            </a:r>
            <a:r>
              <a:rPr lang="en-US" altLang="en-US" b="1" baseline="30000" dirty="0">
                <a:latin typeface="Times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Set of inference rules, called Armstrong’s axioms, specifies how new functional dependencies can be inferred from given 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Let A, B, and C be subsets of the attributes of relation R. Armstrong’s axioms are as follows:</a:t>
            </a:r>
          </a:p>
          <a:p>
            <a:pPr algn="just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	 1. Reflexivity</a:t>
            </a:r>
          </a:p>
          <a:p>
            <a:pPr lvl="2" algn="just"/>
            <a:r>
              <a:rPr lang="en-US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If B is a subset of A, then </a:t>
            </a:r>
            <a:r>
              <a:rPr lang="en-US" altLang="en-US" b="1" dirty="0">
                <a:cs typeface="Arial" panose="020B0604020202020204" pitchFamily="34" charset="0"/>
              </a:rPr>
              <a:t>A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US" altLang="en-US" b="1" dirty="0">
                <a:cs typeface="Arial" panose="020B0604020202020204" pitchFamily="34" charset="0"/>
              </a:rPr>
              <a:t>B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	2. Augmentation</a:t>
            </a:r>
          </a:p>
          <a:p>
            <a:pPr lvl="1" algn="just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b="1" dirty="0">
                <a:cs typeface="Arial" panose="020B0604020202020204" pitchFamily="34" charset="0"/>
              </a:rPr>
              <a:t>A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US" altLang="en-US" b="1" dirty="0">
                <a:cs typeface="Arial" panose="020B0604020202020204" pitchFamily="34" charset="0"/>
              </a:rPr>
              <a:t>B, </a:t>
            </a:r>
            <a:r>
              <a:rPr lang="en-US" altLang="en-US" b="1" dirty="0">
                <a:cs typeface="Times New Roman" panose="02020603050405020304" pitchFamily="18" charset="0"/>
              </a:rPr>
              <a:t>then</a:t>
            </a:r>
            <a:r>
              <a:rPr lang="en-US" altLang="en-US" b="1" dirty="0">
                <a:cs typeface="Arial" panose="020B0604020202020204" pitchFamily="34" charset="0"/>
              </a:rPr>
              <a:t> A,C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® B,</a:t>
            </a:r>
            <a:r>
              <a:rPr lang="en-US" altLang="en-US" b="1" dirty="0">
                <a:cs typeface="Arial" panose="020B0604020202020204" pitchFamily="34" charset="0"/>
              </a:rPr>
              <a:t>C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	3. Transitivity</a:t>
            </a:r>
          </a:p>
          <a:p>
            <a:pPr lvl="2" algn="just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en-US" b="1" dirty="0">
                <a:cs typeface="Arial" panose="020B0604020202020204" pitchFamily="34" charset="0"/>
              </a:rPr>
              <a:t>A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US" altLang="en-US" b="1" dirty="0">
                <a:cs typeface="Arial" panose="020B0604020202020204" pitchFamily="34" charset="0"/>
              </a:rPr>
              <a:t>B </a:t>
            </a:r>
            <a:r>
              <a:rPr lang="en-US" altLang="en-US" b="1" dirty="0">
                <a:cs typeface="Times New Roman" panose="02020603050405020304" pitchFamily="18" charset="0"/>
              </a:rPr>
              <a:t>and</a:t>
            </a:r>
            <a:r>
              <a:rPr lang="en-US" altLang="en-US" b="1" dirty="0">
                <a:cs typeface="Arial" panose="020B0604020202020204" pitchFamily="34" charset="0"/>
              </a:rPr>
              <a:t> B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US" altLang="en-US" b="1" dirty="0">
                <a:cs typeface="Arial" panose="020B0604020202020204" pitchFamily="34" charset="0"/>
              </a:rPr>
              <a:t>C, </a:t>
            </a:r>
            <a:r>
              <a:rPr lang="en-US" altLang="en-US" b="1" dirty="0">
                <a:cs typeface="Times New Roman" panose="02020603050405020304" pitchFamily="18" charset="0"/>
              </a:rPr>
              <a:t>then</a:t>
            </a:r>
            <a:r>
              <a:rPr lang="en-US" altLang="en-US" b="1" dirty="0">
                <a:cs typeface="Arial" panose="020B0604020202020204" pitchFamily="34" charset="0"/>
              </a:rPr>
              <a:t> A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US" altLang="en-US" b="1" dirty="0">
                <a:cs typeface="Arial" panose="020B0604020202020204" pitchFamily="34" charset="0"/>
              </a:rPr>
              <a:t>C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4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19" y="123478"/>
            <a:ext cx="6192566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The Process of Normalization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-78809" y="1134224"/>
            <a:ext cx="8755266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Formal technique for </a:t>
            </a:r>
            <a:r>
              <a:rPr lang="en-GB" altLang="en-US" b="1" dirty="0" err="1">
                <a:latin typeface="CG Times" charset="0"/>
              </a:rPr>
              <a:t>analyzing</a:t>
            </a:r>
            <a:r>
              <a:rPr lang="en-GB" altLang="en-US" b="1" dirty="0">
                <a:latin typeface="CG Times" charset="0"/>
              </a:rPr>
              <a:t> a relation based on its primary key and functional   dependencies between its attributes.</a:t>
            </a: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Often executed as a series of steps.  Each step corresponds to a specific normal form, which has known properties.</a:t>
            </a: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endParaRPr lang="en-GB" altLang="en-US" b="1" dirty="0">
              <a:latin typeface="CG Times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As normalization proceeds, relations become progressively more restricted (stronger) in format and also less vulnerable to update anomalies.</a:t>
            </a:r>
          </a:p>
        </p:txBody>
      </p:sp>
    </p:spTree>
    <p:extLst>
      <p:ext uri="{BB962C8B-B14F-4D97-AF65-F5344CB8AC3E}">
        <p14:creationId xmlns:p14="http://schemas.microsoft.com/office/powerpoint/2010/main" val="50918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6592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Relationship Between Normal Forms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4" descr="DS3-Figure 13-05">
            <a:extLst>
              <a:ext uri="{FF2B5EF4-FFF2-40B4-BE49-F238E27FC236}">
                <a16:creationId xmlns:a16="http://schemas.microsoft.com/office/drawing/2014/main" id="{85153BF7-8891-413C-95C8-70410E95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0" y="1419622"/>
            <a:ext cx="7696200" cy="33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8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5803412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Unnormalized Form (UNF)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08748" y="1134224"/>
            <a:ext cx="8208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/>
              <a:t>A table that contains one or more repeating groups.</a:t>
            </a:r>
          </a:p>
          <a:p>
            <a:endParaRPr lang="en-GB" altLang="en-US" b="1" dirty="0">
              <a:latin typeface="CG Times" charset="0"/>
            </a:endParaRPr>
          </a:p>
          <a:p>
            <a:r>
              <a:rPr lang="en-GB" altLang="en-US" b="1" dirty="0">
                <a:latin typeface="CG Times" charset="0"/>
              </a:rPr>
              <a:t>To create an unnormalized table: </a:t>
            </a:r>
          </a:p>
          <a:p>
            <a:pPr lvl="1"/>
            <a:r>
              <a:rPr lang="en-GB" altLang="en-US" b="1" dirty="0"/>
              <a:t>transform data from information source (e.g. form) into table format with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195304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5803412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First Normal Form (1NF)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08748" y="1419622"/>
            <a:ext cx="8208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/>
              <a:t>A relation in which intersection of each row and column contains one and only one value.</a:t>
            </a:r>
          </a:p>
        </p:txBody>
      </p:sp>
    </p:spTree>
    <p:extLst>
      <p:ext uri="{BB962C8B-B14F-4D97-AF65-F5344CB8AC3E}">
        <p14:creationId xmlns:p14="http://schemas.microsoft.com/office/powerpoint/2010/main" val="31548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2635060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UNF to 1NF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20155" y="1275606"/>
            <a:ext cx="87557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Nominate an attribute or group of attributes to act as the key for the unnormalized table.</a:t>
            </a:r>
            <a:endParaRPr lang="en-GB" altLang="en-US" b="1" dirty="0">
              <a:latin typeface="CG Time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Identify repeating group(s) in unnormalized table which repeats for the key attribute(s).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Remove repeating group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entering appropriate data into the empty columns of rows containing     repeating data (‘flattening’ the table).</a:t>
            </a:r>
          </a:p>
          <a:p>
            <a:pPr>
              <a:buFontTx/>
              <a:buNone/>
            </a:pPr>
            <a:r>
              <a:rPr lang="en-GB" altLang="en-US" b="1" dirty="0"/>
              <a:t>	Or by</a:t>
            </a:r>
            <a:endParaRPr lang="en-GB" altLang="en-US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placing repeating data along with copy of the original key attribute(s)     into a separate relation.</a:t>
            </a:r>
          </a:p>
          <a:p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28162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38512" y="17532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4576" y="1111428"/>
            <a:ext cx="5256584" cy="88417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0330" y="2050858"/>
            <a:ext cx="5256584" cy="832848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6" y="1111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9596" y="1086634"/>
            <a:ext cx="332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b="1" dirty="0">
                <a:latin typeface="Times New Roman" panose="02020603050405020304" pitchFamily="18" charset="0"/>
              </a:rPr>
              <a:t>How to undertake process of normalization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9596" y="1963256"/>
            <a:ext cx="461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 dirty="0">
                <a:latin typeface="Times New Roman" panose="02020603050405020304" pitchFamily="18" charset="0"/>
              </a:rPr>
              <a:t>How to identify most commonly used normal forms, namely 1NF, 2NF, 3NF,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Boyce –  Codd normal form (BCNF).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6A9C0-D7EB-47A0-A073-A5133C711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2635060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1NF to 2NF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20155" y="1275606"/>
            <a:ext cx="87557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Identify primary key for the 1NF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Identify functional dependencies in the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>
              <a:latin typeface="CG Time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If partial dependencies exist on the primary key remove them by placing them in a new relation along with copy of their determinant.</a:t>
            </a:r>
          </a:p>
        </p:txBody>
      </p:sp>
    </p:spTree>
    <p:extLst>
      <p:ext uri="{BB962C8B-B14F-4D97-AF65-F5344CB8AC3E}">
        <p14:creationId xmlns:p14="http://schemas.microsoft.com/office/powerpoint/2010/main" val="375584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5731404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Third Normal Form (3NF)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08748" y="845123"/>
            <a:ext cx="904377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CG Times" charset="0"/>
              </a:rPr>
              <a:t>Based on concept of transitive dependency: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/>
              <a:t>A, B and C are attributes of a relation such that if A </a:t>
            </a:r>
            <a:r>
              <a:rPr lang="en-GB" altLang="en-US" b="1" dirty="0">
                <a:sym typeface="Monotype Sorts" pitchFamily="2" charset="2"/>
              </a:rPr>
              <a:t></a:t>
            </a:r>
            <a:r>
              <a:rPr lang="en-GB" altLang="en-US" b="1" dirty="0"/>
              <a:t> B and B </a:t>
            </a:r>
            <a:r>
              <a:rPr lang="en-GB" altLang="en-US" b="1" dirty="0">
                <a:sym typeface="Monotype Sorts" pitchFamily="2" charset="2"/>
              </a:rPr>
              <a:t></a:t>
            </a:r>
            <a:r>
              <a:rPr lang="en-GB" altLang="en-US" b="1" dirty="0"/>
              <a:t> C, 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/>
              <a:t>then C is transitively dependent on A through B.  (Provided that A is not         functionally dependent on B or C).</a:t>
            </a:r>
          </a:p>
          <a:p>
            <a:pPr lvl="1">
              <a:lnSpc>
                <a:spcPct val="5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b="1" dirty="0"/>
              <a:t>3NF - A relation that is in 1NF and 2NF and in which no non-primary-key attribute is transitively dependent on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300251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2635060" cy="576064"/>
          </a:xfrm>
        </p:spPr>
        <p:txBody>
          <a:bodyPr/>
          <a:lstStyle/>
          <a:p>
            <a:r>
              <a:rPr lang="en-GB" altLang="en-US" b="1" dirty="0">
                <a:latin typeface="CG Times" charset="0"/>
              </a:rPr>
              <a:t>2NF to 3NF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20155" y="1275606"/>
            <a:ext cx="87557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Identify the primary key in the 2NF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>
              <a:latin typeface="CG Time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Identify functional dependencies in the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>
              <a:latin typeface="CG Time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G Times" charset="0"/>
              </a:rPr>
              <a:t>If transitive dependencies exist on the primary key remove them by placing them in a new relation along with copy of their determinant.</a:t>
            </a:r>
          </a:p>
        </p:txBody>
      </p:sp>
    </p:spTree>
    <p:extLst>
      <p:ext uri="{BB962C8B-B14F-4D97-AF65-F5344CB8AC3E}">
        <p14:creationId xmlns:p14="http://schemas.microsoft.com/office/powerpoint/2010/main" val="148695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7243572" cy="576064"/>
          </a:xfrm>
        </p:spPr>
        <p:txBody>
          <a:bodyPr/>
          <a:lstStyle/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General Definitions of 2NF and 3NF</a:t>
            </a:r>
            <a:r>
              <a:rPr lang="en-GB" altLang="en-US" dirty="0"/>
              <a:t> 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20155" y="1275606"/>
            <a:ext cx="875574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Second normal form (2NF)</a:t>
            </a:r>
            <a:endParaRPr lang="en-GB" altLang="en-US" dirty="0">
              <a:latin typeface="Times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 relation that is in 1NF and every non-primary-key attribute is fully functionally dependent on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candidate key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Third normal form (3NF)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 relation that is in 1NF and 2NF and in which no non-primary-key attribute is transitively dependent on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any candidate key</a:t>
            </a:r>
            <a:r>
              <a:rPr lang="en-US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74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48" y="123478"/>
            <a:ext cx="1698956" cy="576064"/>
          </a:xfrm>
        </p:spPr>
        <p:txBody>
          <a:bodyPr/>
          <a:lstStyle/>
          <a:p>
            <a:r>
              <a:rPr lang="en-ID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336747" y="792592"/>
            <a:ext cx="725958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https://www.studytonight.com/dbms/database-normalization.php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Times" panose="02020603050405020304" pitchFamily="18" charset="0"/>
                <a:cs typeface="Times New Roman" panose="02020603050405020304" pitchFamily="18" charset="0"/>
                <a:hlinkClick r:id="rId5"/>
              </a:rPr>
              <a:t>https://www.guru99.com/database-normalization.html</a:t>
            </a:r>
            <a:endParaRPr lang="en-US" altLang="en-US" sz="24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72816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Normalization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1156763"/>
            <a:ext cx="8623461" cy="294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Main objective in developing a logical data model for relational database systems is to create an accurate representation of the data, its relationships, and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To achieve this objective, must identify a suitable set of relations.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Four most commonly used normal forms are first (1NF), second (2NF) and third (3NF) normal forms,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and Boyce–Codd normal form (BCNF).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Based on functional dependencies among the attributes of a relation.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A relation can be normalized to a specific form to prevent possible occurrence of update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72816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Normalization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1156763"/>
            <a:ext cx="8623461" cy="294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Main objective in developing a logical data model for relational database systems is to create an accurate representation of the data, its relationships, and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To achieve this objective, must identify a suitable set of relations.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Four most commonly used normal forms are first (1NF), second (2NF) and third (3NF) normal forms,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and Boyce–Codd normal form (BCNF).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Based on functional dependencies among the attributes of a relation.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A relation can be normalized to a specific form to prevent possible occurrence of update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4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72816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Data Redundancy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1156763"/>
            <a:ext cx="8767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Major aim of relational database design is to group attributes into relations to minimize data redundancy and reduce file storage space required by base 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dirty="0">
              <a:latin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Problems associated with data redundancy are illustrated by comparing the following Staff and Branch relations with the </a:t>
            </a:r>
            <a:r>
              <a:rPr lang="en-GB" altLang="en-US" b="1" dirty="0" err="1">
                <a:latin typeface="Times" panose="02020603050405020304" pitchFamily="18" charset="0"/>
              </a:rPr>
              <a:t>StaffBranch</a:t>
            </a:r>
            <a:r>
              <a:rPr lang="en-GB" altLang="en-US" b="1" dirty="0">
                <a:latin typeface="Times" panose="02020603050405020304" pitchFamily="18" charset="0"/>
              </a:rPr>
              <a:t> relation.</a:t>
            </a:r>
          </a:p>
        </p:txBody>
      </p:sp>
    </p:spTree>
    <p:extLst>
      <p:ext uri="{BB962C8B-B14F-4D97-AF65-F5344CB8AC3E}">
        <p14:creationId xmlns:p14="http://schemas.microsoft.com/office/powerpoint/2010/main" val="96630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72816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Data Redundancy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4" descr="DS3-Figure 13-01">
            <a:extLst>
              <a:ext uri="{FF2B5EF4-FFF2-40B4-BE49-F238E27FC236}">
                <a16:creationId xmlns:a16="http://schemas.microsoft.com/office/drawing/2014/main" id="{58BC76E1-53B2-4FD5-AA06-208BA555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94"/>
          <a:stretch>
            <a:fillRect/>
          </a:stretch>
        </p:blipFill>
        <p:spPr bwMode="auto">
          <a:xfrm>
            <a:off x="467544" y="612881"/>
            <a:ext cx="3299420" cy="181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S3-Figure 13-02">
            <a:extLst>
              <a:ext uri="{FF2B5EF4-FFF2-40B4-BE49-F238E27FC236}">
                <a16:creationId xmlns:a16="http://schemas.microsoft.com/office/drawing/2014/main" id="{2B0D28E0-C6B8-4CD9-962C-3073050E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54095"/>
            <a:ext cx="4722699" cy="186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S3-Figure 13-01">
            <a:extLst>
              <a:ext uri="{FF2B5EF4-FFF2-40B4-BE49-F238E27FC236}">
                <a16:creationId xmlns:a16="http://schemas.microsoft.com/office/drawing/2014/main" id="{B41E4CAA-9CCA-4ECC-9798-56EC2478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1" r="35294"/>
          <a:stretch>
            <a:fillRect/>
          </a:stretch>
        </p:blipFill>
        <p:spPr bwMode="auto">
          <a:xfrm>
            <a:off x="4572000" y="637975"/>
            <a:ext cx="2887329" cy="178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4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72816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Data Redundancy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48545-F9E4-489B-A2EB-9B67FFF4378B}"/>
              </a:ext>
            </a:extLst>
          </p:cNvPr>
          <p:cNvSpPr/>
          <p:nvPr/>
        </p:nvSpPr>
        <p:spPr>
          <a:xfrm>
            <a:off x="26522" y="1105692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 err="1">
                <a:latin typeface="Times" panose="02020603050405020304" pitchFamily="18" charset="0"/>
              </a:rPr>
              <a:t>StaffBranch</a:t>
            </a:r>
            <a:r>
              <a:rPr lang="en-GB" altLang="en-US" b="1" dirty="0">
                <a:latin typeface="Times" panose="02020603050405020304" pitchFamily="18" charset="0"/>
              </a:rPr>
              <a:t> relation has redundant data: details of a branch are repeated for every member of staff.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  <a:p>
            <a:r>
              <a:rPr lang="en-GB" altLang="en-US" b="1" dirty="0">
                <a:latin typeface="Times" panose="02020603050405020304" pitchFamily="18" charset="0"/>
              </a:rPr>
              <a:t>In contrast, branch information appears only once for each branch in Branch           relation and only </a:t>
            </a:r>
            <a:r>
              <a:rPr lang="en-GB" altLang="en-US" b="1" dirty="0" err="1">
                <a:latin typeface="Times" panose="02020603050405020304" pitchFamily="18" charset="0"/>
              </a:rPr>
              <a:t>branchNo</a:t>
            </a:r>
            <a:r>
              <a:rPr lang="en-GB" altLang="en-US" b="1" dirty="0">
                <a:latin typeface="Times" panose="02020603050405020304" pitchFamily="18" charset="0"/>
              </a:rPr>
              <a:t> is repeated in Staff relation, to represent where each member of staff works.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72816" y="123478"/>
            <a:ext cx="91440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Update Anomalies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48545-F9E4-489B-A2EB-9B67FFF4378B}"/>
              </a:ext>
            </a:extLst>
          </p:cNvPr>
          <p:cNvSpPr/>
          <p:nvPr/>
        </p:nvSpPr>
        <p:spPr>
          <a:xfrm>
            <a:off x="26522" y="1105692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>
                <a:latin typeface="Times" panose="02020603050405020304" pitchFamily="18" charset="0"/>
              </a:rPr>
              <a:t>Relations that contain redundant information may potentially suffer from update anomalies.  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  <a:p>
            <a:r>
              <a:rPr lang="en-GB" altLang="en-US" b="1" dirty="0">
                <a:latin typeface="Times" panose="02020603050405020304" pitchFamily="18" charset="0"/>
              </a:rPr>
              <a:t>Types of update anomalies include:</a:t>
            </a:r>
          </a:p>
          <a:p>
            <a:pPr lvl="1"/>
            <a:r>
              <a:rPr lang="en-GB" altLang="en-US" b="1" dirty="0">
                <a:latin typeface="Times" panose="02020603050405020304" pitchFamily="18" charset="0"/>
              </a:rPr>
              <a:t>Insertion,</a:t>
            </a:r>
            <a:endParaRPr lang="en-GB" altLang="en-US" dirty="0">
              <a:latin typeface="Times" panose="02020603050405020304" pitchFamily="18" charset="0"/>
            </a:endParaRPr>
          </a:p>
          <a:p>
            <a:pPr lvl="1"/>
            <a:r>
              <a:rPr lang="en-GB" altLang="en-US" b="1" dirty="0">
                <a:latin typeface="Times" panose="02020603050405020304" pitchFamily="18" charset="0"/>
              </a:rPr>
              <a:t>Deletion,</a:t>
            </a:r>
          </a:p>
          <a:p>
            <a:pPr lvl="1"/>
            <a:r>
              <a:rPr lang="en-GB" altLang="en-US" b="1" dirty="0">
                <a:latin typeface="Times" panose="02020603050405020304" pitchFamily="18" charset="0"/>
              </a:rPr>
              <a:t>Modification.</a:t>
            </a:r>
          </a:p>
        </p:txBody>
      </p:sp>
    </p:spTree>
    <p:extLst>
      <p:ext uri="{BB962C8B-B14F-4D97-AF65-F5344CB8AC3E}">
        <p14:creationId xmlns:p14="http://schemas.microsoft.com/office/powerpoint/2010/main" val="297674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6840760" cy="792088"/>
          </a:xfrm>
        </p:spPr>
        <p:txBody>
          <a:bodyPr/>
          <a:lstStyle/>
          <a:p>
            <a:r>
              <a:rPr lang="en-GB" altLang="en-US" sz="2800" b="1" dirty="0">
                <a:latin typeface="Times" panose="02020603050405020304" pitchFamily="18" charset="0"/>
              </a:rPr>
              <a:t>Lossless-join and Dependency Preservation Properties</a:t>
            </a:r>
            <a:endParaRPr lang="en-ID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48545-F9E4-489B-A2EB-9B67FFF4378B}"/>
              </a:ext>
            </a:extLst>
          </p:cNvPr>
          <p:cNvSpPr/>
          <p:nvPr/>
        </p:nvSpPr>
        <p:spPr>
          <a:xfrm>
            <a:off x="134026" y="1196004"/>
            <a:ext cx="90099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b="1" dirty="0">
                <a:latin typeface="Times" panose="02020603050405020304" pitchFamily="18" charset="0"/>
              </a:rPr>
              <a:t>Two important properties of decomposition: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b="1" i="1" dirty="0">
                <a:latin typeface="Times" panose="02020603050405020304" pitchFamily="18" charset="0"/>
              </a:rPr>
              <a:t>Lossless-join property</a:t>
            </a:r>
            <a:r>
              <a:rPr lang="en-GB" altLang="en-US" sz="2000" b="1" dirty="0">
                <a:latin typeface="Times" panose="02020603050405020304" pitchFamily="18" charset="0"/>
              </a:rPr>
              <a:t> enables us to find any instance of original relation from corresponding instances in the smaller relations.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b="1" i="1" dirty="0">
                <a:latin typeface="Times" panose="02020603050405020304" pitchFamily="18" charset="0"/>
              </a:rPr>
              <a:t>Dependency preservation property</a:t>
            </a:r>
            <a:r>
              <a:rPr lang="en-GB" altLang="en-US" sz="2000" b="1" dirty="0">
                <a:latin typeface="Times" panose="02020603050405020304" pitchFamily="18" charset="0"/>
              </a:rPr>
              <a:t> enables us to enforce a constraint on  original relation by enforcing some constraint on each of the smaller relations. </a:t>
            </a:r>
          </a:p>
        </p:txBody>
      </p:sp>
    </p:spTree>
    <p:extLst>
      <p:ext uri="{BB962C8B-B14F-4D97-AF65-F5344CB8AC3E}">
        <p14:creationId xmlns:p14="http://schemas.microsoft.com/office/powerpoint/2010/main" val="23406460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1177</Words>
  <Application>Microsoft Office PowerPoint</Application>
  <PresentationFormat>On-screen Show (16:9)</PresentationFormat>
  <Paragraphs>137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Malgun Gothic</vt:lpstr>
      <vt:lpstr>Arial</vt:lpstr>
      <vt:lpstr>Arial Unicode MS</vt:lpstr>
      <vt:lpstr>Calibri</vt:lpstr>
      <vt:lpstr>CG Times</vt:lpstr>
      <vt:lpstr>Monotype Sorts</vt:lpstr>
      <vt:lpstr>Symbol</vt:lpstr>
      <vt:lpstr>Times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bagus kristomoyo</cp:lastModifiedBy>
  <cp:revision>191</cp:revision>
  <dcterms:created xsi:type="dcterms:W3CDTF">2016-12-05T23:26:54Z</dcterms:created>
  <dcterms:modified xsi:type="dcterms:W3CDTF">2018-04-02T08:27:26Z</dcterms:modified>
</cp:coreProperties>
</file>