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261" r:id="rId5"/>
    <p:sldId id="370" r:id="rId6"/>
    <p:sldId id="404" r:id="rId7"/>
    <p:sldId id="405" r:id="rId8"/>
    <p:sldId id="406" r:id="rId9"/>
    <p:sldId id="372" r:id="rId10"/>
    <p:sldId id="374" r:id="rId11"/>
    <p:sldId id="393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85" d="100"/>
          <a:sy n="85" d="100"/>
        </p:scale>
        <p:origin x="954" y="9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B051-D9E7-4B21-AB66-98572A79AAA9}" type="datetimeFigureOut">
              <a:rPr lang="en-ID" smtClean="0"/>
              <a:t>17/05/2018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132A-AF8D-40C0-B94E-A21D3ED835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60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7255" y="1243412"/>
            <a:ext cx="5292080" cy="2656676"/>
          </a:xfrm>
        </p:spPr>
        <p:txBody>
          <a:bodyPr/>
          <a:lstStyle/>
          <a:p>
            <a:r>
              <a:rPr lang="en-US" sz="3600" dirty="0"/>
              <a:t>BASIS DATA - </a:t>
            </a:r>
            <a:r>
              <a:rPr lang="en-ID" sz="3600" dirty="0"/>
              <a:t>TI14KB21</a:t>
            </a:r>
          </a:p>
          <a:p>
            <a:r>
              <a:rPr lang="en-US" altLang="ko-KR" sz="3600" b="1" dirty="0"/>
              <a:t>Meeting 9</a:t>
            </a:r>
          </a:p>
          <a:p>
            <a:r>
              <a:rPr lang="en-US" altLang="en-US" sz="3600" b="1" dirty="0"/>
              <a:t>Structured Query </a:t>
            </a:r>
          </a:p>
          <a:p>
            <a:r>
              <a:rPr lang="en-US" altLang="en-US" sz="3600" b="1" dirty="0"/>
              <a:t>Language (SQL)</a:t>
            </a:r>
            <a:br>
              <a:rPr lang="en-US" altLang="en-US" sz="3600" dirty="0"/>
            </a:br>
            <a:endParaRPr lang="en-US" altLang="ko-KR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47256" y="4371950"/>
            <a:ext cx="5292080" cy="488816"/>
          </a:xfrm>
        </p:spPr>
        <p:txBody>
          <a:bodyPr/>
          <a:lstStyle/>
          <a:p>
            <a:pPr algn="ctr"/>
            <a:r>
              <a:rPr lang="en-US" dirty="0"/>
              <a:t>Bagus Kristomoyo </a:t>
            </a:r>
            <a:r>
              <a:rPr lang="en-US" dirty="0" err="1"/>
              <a:t>Kristanto</a:t>
            </a:r>
            <a:r>
              <a:rPr lang="en-US" dirty="0"/>
              <a:t> </a:t>
            </a:r>
            <a:r>
              <a:rPr lang="en-US" dirty="0" err="1"/>
              <a:t>S.Kom</a:t>
            </a:r>
            <a:r>
              <a:rPr lang="en-US" dirty="0"/>
              <a:t> , M.MT</a:t>
            </a:r>
          </a:p>
          <a:p>
            <a:pPr algn="ctr"/>
            <a:r>
              <a:rPr lang="en-US" dirty="0"/>
              <a:t>bagus.kristanto@stiki.ac.id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96A2-7B40-4339-9CE8-38AA2778D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bl07-04">
            <a:extLst>
              <a:ext uri="{FF2B5EF4-FFF2-40B4-BE49-F238E27FC236}">
                <a16:creationId xmlns:a16="http://schemas.microsoft.com/office/drawing/2014/main" id="{99492EA4-0F37-45FA-B821-D21ADD7F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8721" y="699542"/>
            <a:ext cx="5738927" cy="391864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2502782" cy="576064"/>
          </a:xfrm>
        </p:spPr>
        <p:txBody>
          <a:bodyPr/>
          <a:lstStyle/>
          <a:p>
            <a:r>
              <a:rPr lang="en-US" altLang="en-US" dirty="0"/>
              <a:t>Data Types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699542"/>
            <a:ext cx="28628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Data type selection  is usually dictated   by nature of data and by intended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Pay close attention  to expected use of  attributes for sorting and data retrieval    purposes</a:t>
            </a:r>
          </a:p>
        </p:txBody>
      </p:sp>
    </p:spTree>
    <p:extLst>
      <p:ext uri="{BB962C8B-B14F-4D97-AF65-F5344CB8AC3E}">
        <p14:creationId xmlns:p14="http://schemas.microsoft.com/office/powerpoint/2010/main" val="196578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5383102" cy="576064"/>
          </a:xfrm>
        </p:spPr>
        <p:txBody>
          <a:bodyPr/>
          <a:lstStyle/>
          <a:p>
            <a:r>
              <a:rPr lang="en-US" altLang="en-US" dirty="0"/>
              <a:t>Creating Table Structures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699542"/>
            <a:ext cx="87499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Use one line per column (attribute) definition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Use spaces to line up attribute characteristics and constraints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Table and attribute names are capitalized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NOT NULL specification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UNIQUE specification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Primary key attributes contain both a NOT NULL and a UNIQUE             specification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RDBMS will automatically enforce referential integrity for foreign keys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Command sequence ends with semicolon </a:t>
            </a:r>
          </a:p>
        </p:txBody>
      </p:sp>
    </p:spTree>
    <p:extLst>
      <p:ext uri="{BB962C8B-B14F-4D97-AF65-F5344CB8AC3E}">
        <p14:creationId xmlns:p14="http://schemas.microsoft.com/office/powerpoint/2010/main" val="426025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3654910" cy="576064"/>
          </a:xfrm>
        </p:spPr>
        <p:txBody>
          <a:bodyPr/>
          <a:lstStyle/>
          <a:p>
            <a:r>
              <a:rPr lang="en-US" altLang="en-US" dirty="0"/>
              <a:t>SQL Constraints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699542"/>
            <a:ext cx="87499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NOT NULL constraint </a:t>
            </a:r>
          </a:p>
          <a:p>
            <a:pPr lvl="1"/>
            <a:r>
              <a:rPr lang="en-US" altLang="en-US" sz="2400" dirty="0"/>
              <a:t>Ensures that column does not accept nulls</a:t>
            </a:r>
          </a:p>
          <a:p>
            <a:r>
              <a:rPr lang="en-US" altLang="en-US" sz="2800" dirty="0"/>
              <a:t>UNIQUE constraint </a:t>
            </a:r>
          </a:p>
          <a:p>
            <a:pPr lvl="1"/>
            <a:r>
              <a:rPr lang="en-US" altLang="en-US" sz="2400" dirty="0"/>
              <a:t>Ensures that all values in column are unique</a:t>
            </a:r>
          </a:p>
          <a:p>
            <a:r>
              <a:rPr lang="en-US" altLang="en-US" sz="2800" dirty="0"/>
              <a:t>DEFAULT constraint </a:t>
            </a:r>
          </a:p>
          <a:p>
            <a:pPr lvl="1"/>
            <a:r>
              <a:rPr lang="en-US" altLang="en-US" sz="2400" dirty="0"/>
              <a:t>Assigns value to attribute when a new row is added to table</a:t>
            </a:r>
          </a:p>
          <a:p>
            <a:r>
              <a:rPr lang="en-US" altLang="en-US" sz="2800" dirty="0"/>
              <a:t>CHECK constraint </a:t>
            </a:r>
          </a:p>
          <a:p>
            <a:pPr lvl="1"/>
            <a:r>
              <a:rPr lang="en-US" altLang="en-US" sz="2400" dirty="0"/>
              <a:t>Validates data when attribute value is entered</a:t>
            </a:r>
          </a:p>
        </p:txBody>
      </p:sp>
    </p:spTree>
    <p:extLst>
      <p:ext uri="{BB962C8B-B14F-4D97-AF65-F5344CB8AC3E}">
        <p14:creationId xmlns:p14="http://schemas.microsoft.com/office/powerpoint/2010/main" val="227194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3654910" cy="576064"/>
          </a:xfrm>
        </p:spPr>
        <p:txBody>
          <a:bodyPr/>
          <a:lstStyle/>
          <a:p>
            <a:r>
              <a:rPr lang="en-US" altLang="en-US" dirty="0"/>
              <a:t>SQL Constraints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64337" y="699542"/>
            <a:ext cx="804739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When primary key is declared, DBMS automatically creates unique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Often need additional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Using CREATE INDEX command, SQL indexes can be created     on basis of any selected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Composite index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en-US" dirty="0"/>
              <a:t>Index based on two or more attributes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en-US" dirty="0"/>
              <a:t>Often used to prevent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211080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6463222" cy="576064"/>
          </a:xfrm>
        </p:spPr>
        <p:txBody>
          <a:bodyPr/>
          <a:lstStyle/>
          <a:p>
            <a:r>
              <a:rPr lang="en-US" altLang="en-US" dirty="0"/>
              <a:t>Data Manipulation Commands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64337" y="699542"/>
            <a:ext cx="804739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Adding table rows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Saving table changes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Listing table rows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Updating table rows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Restoring table contents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Deleting table rows</a:t>
            </a:r>
          </a:p>
        </p:txBody>
      </p:sp>
    </p:spTree>
    <p:extLst>
      <p:ext uri="{BB962C8B-B14F-4D97-AF65-F5344CB8AC3E}">
        <p14:creationId xmlns:p14="http://schemas.microsoft.com/office/powerpoint/2010/main" val="64148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4374990" cy="576064"/>
          </a:xfrm>
        </p:spPr>
        <p:txBody>
          <a:bodyPr/>
          <a:lstStyle/>
          <a:p>
            <a:r>
              <a:rPr lang="en-US" altLang="en-US" dirty="0"/>
              <a:t>Adding Table Rows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64337" y="699542"/>
            <a:ext cx="80473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INSERT </a:t>
            </a:r>
          </a:p>
          <a:p>
            <a:pPr lvl="1"/>
            <a:r>
              <a:rPr lang="en-US" altLang="en-US" sz="2800" dirty="0"/>
              <a:t>Used to enter data into table</a:t>
            </a:r>
          </a:p>
          <a:p>
            <a:pPr lvl="1"/>
            <a:r>
              <a:rPr lang="en-US" altLang="en-US" sz="2800" dirty="0"/>
              <a:t>Syntax: </a:t>
            </a:r>
          </a:p>
          <a:p>
            <a:pPr lvl="2"/>
            <a:r>
              <a:rPr lang="en-US" altLang="en-US" sz="2800" dirty="0"/>
              <a:t>INSERT INTO </a:t>
            </a:r>
            <a:r>
              <a:rPr lang="en-US" altLang="en-US" sz="2800" i="1" dirty="0" err="1"/>
              <a:t>columnname</a:t>
            </a:r>
            <a:br>
              <a:rPr lang="en-US" altLang="en-US" sz="2800" dirty="0"/>
            </a:br>
            <a:r>
              <a:rPr lang="en-US" altLang="en-US" sz="2800" dirty="0"/>
              <a:t>VALUES (</a:t>
            </a:r>
            <a:r>
              <a:rPr lang="en-US" altLang="en-US" sz="2800" i="1" dirty="0"/>
              <a:t>value1, value2, … , </a:t>
            </a:r>
            <a:r>
              <a:rPr lang="en-US" altLang="en-US" sz="2800" i="1" dirty="0" err="1"/>
              <a:t>valuen</a:t>
            </a:r>
            <a:r>
              <a:rPr lang="en-US" alt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971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4374990" cy="576064"/>
          </a:xfrm>
        </p:spPr>
        <p:txBody>
          <a:bodyPr/>
          <a:lstStyle/>
          <a:p>
            <a:r>
              <a:rPr lang="en-US" altLang="en-US" dirty="0"/>
              <a:t>Adding Table Rows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64336" y="699542"/>
            <a:ext cx="888265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When entering values, notice that: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/>
              <a:t>Row contents are entered between parentheses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/>
              <a:t>Character and date values are entered between apostrophes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/>
              <a:t>Numerical entries are not enclosed in apostrophes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/>
              <a:t>Attribute entries are separated by commas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/>
              <a:t>A value is required for each column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Use NULL for unknown values</a:t>
            </a:r>
          </a:p>
        </p:txBody>
      </p:sp>
    </p:spTree>
    <p:extLst>
      <p:ext uri="{BB962C8B-B14F-4D97-AF65-F5344CB8AC3E}">
        <p14:creationId xmlns:p14="http://schemas.microsoft.com/office/powerpoint/2010/main" val="146927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5167078" cy="576064"/>
          </a:xfrm>
        </p:spPr>
        <p:txBody>
          <a:bodyPr/>
          <a:lstStyle/>
          <a:p>
            <a:r>
              <a:rPr lang="en-US" altLang="en-US" dirty="0"/>
              <a:t>Saving Table Changes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0" y="1203598"/>
            <a:ext cx="88826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Changes made to table contents are not physically saved on disk until, one of the following occurs: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/>
              <a:t>Database is closed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/>
              <a:t>Program is closed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/>
              <a:t>COMMIT command is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Syntax: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/>
              <a:t>COMMIT [WORK];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Will permanently save any changes made to any table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5052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5167078" cy="576064"/>
          </a:xfrm>
        </p:spPr>
        <p:txBody>
          <a:bodyPr/>
          <a:lstStyle/>
          <a:p>
            <a:r>
              <a:rPr lang="en-US" altLang="en-US" dirty="0"/>
              <a:t>Listing Table Rows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0" y="1203598"/>
            <a:ext cx="88826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SELECT </a:t>
            </a:r>
          </a:p>
          <a:p>
            <a:pPr lvl="1"/>
            <a:r>
              <a:rPr lang="en-US" altLang="en-US" sz="2000" dirty="0"/>
              <a:t>Used to list contents of table</a:t>
            </a:r>
          </a:p>
          <a:p>
            <a:pPr lvl="1"/>
            <a:r>
              <a:rPr lang="en-US" altLang="en-US" sz="2000" dirty="0"/>
              <a:t>Syntax: </a:t>
            </a:r>
          </a:p>
          <a:p>
            <a:pPr lvl="2"/>
            <a:r>
              <a:rPr lang="en-US" altLang="en-US" sz="2000" dirty="0"/>
              <a:t>SELECT </a:t>
            </a:r>
            <a:r>
              <a:rPr lang="en-US" altLang="en-US" sz="2000" i="1" dirty="0" err="1"/>
              <a:t>columnlist</a:t>
            </a:r>
            <a:br>
              <a:rPr lang="en-US" altLang="en-US" sz="2000" dirty="0"/>
            </a:br>
            <a:r>
              <a:rPr lang="en-US" altLang="en-US" sz="2000" dirty="0"/>
              <a:t>FROM </a:t>
            </a:r>
            <a:r>
              <a:rPr lang="en-US" altLang="en-US" sz="2000" i="1" dirty="0" err="1"/>
              <a:t>tablename</a:t>
            </a:r>
            <a:r>
              <a:rPr lang="en-US" altLang="en-US" sz="2000" dirty="0"/>
              <a:t>;</a:t>
            </a:r>
            <a:endParaRPr lang="en-US" altLang="en-US" sz="2000" i="1" dirty="0"/>
          </a:p>
          <a:p>
            <a:r>
              <a:rPr lang="en-US" altLang="en-US" sz="2000" i="1" dirty="0" err="1"/>
              <a:t>Columnlist</a:t>
            </a:r>
            <a:r>
              <a:rPr lang="en-US" altLang="en-US" sz="2000" dirty="0"/>
              <a:t> represents one or more attributes, separated by commas</a:t>
            </a:r>
          </a:p>
          <a:p>
            <a:r>
              <a:rPr lang="en-US" altLang="en-US" sz="2000" dirty="0"/>
              <a:t>Asterisk can be used as wildcard character to list all attributes</a:t>
            </a:r>
          </a:p>
        </p:txBody>
      </p:sp>
    </p:spTree>
    <p:extLst>
      <p:ext uri="{BB962C8B-B14F-4D97-AF65-F5344CB8AC3E}">
        <p14:creationId xmlns:p14="http://schemas.microsoft.com/office/powerpoint/2010/main" val="402325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5167078" cy="576064"/>
          </a:xfrm>
        </p:spPr>
        <p:txBody>
          <a:bodyPr/>
          <a:lstStyle/>
          <a:p>
            <a:r>
              <a:rPr lang="en-US" altLang="en-US" dirty="0"/>
              <a:t>Updating Table Rows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0" y="1203598"/>
            <a:ext cx="88826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UPDATE </a:t>
            </a:r>
          </a:p>
          <a:p>
            <a:pPr lvl="1"/>
            <a:r>
              <a:rPr lang="en-US" altLang="en-US" dirty="0"/>
              <a:t>Modify data in a table</a:t>
            </a:r>
          </a:p>
          <a:p>
            <a:pPr lvl="1"/>
            <a:r>
              <a:rPr lang="en-US" altLang="en-US" dirty="0"/>
              <a:t>Syntax:</a:t>
            </a:r>
          </a:p>
          <a:p>
            <a:pPr lvl="2"/>
            <a:r>
              <a:rPr lang="en-US" altLang="en-US" dirty="0"/>
              <a:t>UPDATE </a:t>
            </a:r>
            <a:r>
              <a:rPr lang="en-US" altLang="en-US" i="1" dirty="0" err="1"/>
              <a:t>tablename</a:t>
            </a:r>
            <a:br>
              <a:rPr lang="en-US" altLang="en-US" dirty="0"/>
            </a:br>
            <a:r>
              <a:rPr lang="en-US" altLang="en-US" dirty="0"/>
              <a:t>SET </a:t>
            </a:r>
            <a:r>
              <a:rPr lang="en-US" altLang="en-US" i="1" dirty="0" err="1"/>
              <a:t>columnname</a:t>
            </a:r>
            <a:r>
              <a:rPr lang="en-US" altLang="en-US" dirty="0"/>
              <a:t> = </a:t>
            </a:r>
            <a:r>
              <a:rPr lang="en-US" altLang="en-US" i="1" dirty="0"/>
              <a:t>expression</a:t>
            </a:r>
            <a:r>
              <a:rPr lang="en-US" altLang="en-US" dirty="0"/>
              <a:t> [, </a:t>
            </a:r>
            <a:r>
              <a:rPr lang="en-US" altLang="en-US" i="1" dirty="0" err="1"/>
              <a:t>columname</a:t>
            </a:r>
            <a:r>
              <a:rPr lang="en-US" altLang="en-US" dirty="0"/>
              <a:t> = </a:t>
            </a:r>
            <a:r>
              <a:rPr lang="en-US" altLang="en-US" i="1" dirty="0"/>
              <a:t>expression</a:t>
            </a:r>
            <a:r>
              <a:rPr lang="en-US" altLang="en-US" dirty="0"/>
              <a:t>]</a:t>
            </a:r>
            <a:br>
              <a:rPr lang="en-US" altLang="en-US" dirty="0"/>
            </a:br>
            <a:r>
              <a:rPr lang="en-US" altLang="en-US" dirty="0"/>
              <a:t>[WHERE </a:t>
            </a:r>
            <a:r>
              <a:rPr lang="en-US" altLang="en-US" i="1" dirty="0" err="1"/>
              <a:t>conditionlist</a:t>
            </a:r>
            <a:r>
              <a:rPr lang="en-US" altLang="en-US" dirty="0"/>
              <a:t>];</a:t>
            </a:r>
          </a:p>
          <a:p>
            <a:r>
              <a:rPr lang="en-US" altLang="en-US" dirty="0"/>
              <a:t>If more than one attribute is to be updated in row, separate corrections with commas</a:t>
            </a:r>
          </a:p>
        </p:txBody>
      </p:sp>
    </p:spTree>
    <p:extLst>
      <p:ext uri="{BB962C8B-B14F-4D97-AF65-F5344CB8AC3E}">
        <p14:creationId xmlns:p14="http://schemas.microsoft.com/office/powerpoint/2010/main" val="210025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38512" y="17532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Outline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14576" y="1111428"/>
            <a:ext cx="5256584" cy="884178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0330" y="2050858"/>
            <a:ext cx="5256584" cy="832848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576" y="1111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0508" y="1157595"/>
            <a:ext cx="484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Explore  basic commands and functions of SQL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60324" y="2059424"/>
            <a:ext cx="461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How to use SQL for data administration (to create tables, indexes, and views)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16A9C0-D7EB-47A0-A073-A5133C711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D4751E6-C8DB-4929-8FDC-72C502860C22}"/>
              </a:ext>
            </a:extLst>
          </p:cNvPr>
          <p:cNvGrpSpPr/>
          <p:nvPr/>
        </p:nvGrpSpPr>
        <p:grpSpPr>
          <a:xfrm>
            <a:off x="3120330" y="3127447"/>
            <a:ext cx="5256584" cy="832848"/>
            <a:chOff x="3131840" y="1491630"/>
            <a:chExt cx="5256584" cy="5760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B659E2-4E81-468C-80DF-BB0AB2702054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99D2196F-F140-4DDE-AEAE-25ED496F4162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EB8EEF-6C42-4524-B3B5-009C1900AEA4}"/>
              </a:ext>
            </a:extLst>
          </p:cNvPr>
          <p:cNvSpPr txBox="1"/>
          <p:nvPr/>
        </p:nvSpPr>
        <p:spPr>
          <a:xfrm>
            <a:off x="3120330" y="32402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FD05DE-11D5-487E-903E-6F67E79C0527}"/>
              </a:ext>
            </a:extLst>
          </p:cNvPr>
          <p:cNvSpPr txBox="1"/>
          <p:nvPr/>
        </p:nvSpPr>
        <p:spPr>
          <a:xfrm>
            <a:off x="3688048" y="3166128"/>
            <a:ext cx="455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How to use SQL for data manipulation (to add, modify, delete, and retrieve data)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5671134" cy="576064"/>
          </a:xfrm>
        </p:spPr>
        <p:txBody>
          <a:bodyPr/>
          <a:lstStyle/>
          <a:p>
            <a:r>
              <a:rPr lang="en-US" altLang="en-US" dirty="0"/>
              <a:t>Restoring Table Contents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0" y="1203598"/>
            <a:ext cx="888265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ROLLBACK</a:t>
            </a:r>
          </a:p>
          <a:p>
            <a:pPr lvl="1"/>
            <a:r>
              <a:rPr lang="en-US" altLang="en-US" sz="2000" dirty="0"/>
              <a:t>Used to restore database to its previous condition</a:t>
            </a:r>
          </a:p>
          <a:p>
            <a:pPr lvl="1"/>
            <a:r>
              <a:rPr lang="en-US" altLang="en-US" sz="2000" dirty="0"/>
              <a:t>Only applicable if COMMIT command has not been used to permanently store changes in database</a:t>
            </a:r>
          </a:p>
          <a:p>
            <a:r>
              <a:rPr lang="en-US" altLang="en-US" sz="2400" dirty="0"/>
              <a:t>Syntax:</a:t>
            </a:r>
          </a:p>
          <a:p>
            <a:pPr lvl="1"/>
            <a:r>
              <a:rPr lang="en-US" altLang="en-US" sz="2000" dirty="0"/>
              <a:t>ROLLBACK;</a:t>
            </a:r>
          </a:p>
          <a:p>
            <a:r>
              <a:rPr lang="en-US" altLang="en-US" sz="2400" dirty="0"/>
              <a:t>COMMIT and ROLLBACK only work with data manipulation commands that are used to add, modify, or delete table rows</a:t>
            </a:r>
          </a:p>
        </p:txBody>
      </p:sp>
    </p:spTree>
    <p:extLst>
      <p:ext uri="{BB962C8B-B14F-4D97-AF65-F5344CB8AC3E}">
        <p14:creationId xmlns:p14="http://schemas.microsoft.com/office/powerpoint/2010/main" val="183943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5671134" cy="576064"/>
          </a:xfrm>
        </p:spPr>
        <p:txBody>
          <a:bodyPr/>
          <a:lstStyle/>
          <a:p>
            <a:r>
              <a:rPr lang="en-US" altLang="en-US" dirty="0"/>
              <a:t>Deleting Table Rows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0" y="1203598"/>
            <a:ext cx="88826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DELETE </a:t>
            </a:r>
          </a:p>
          <a:p>
            <a:pPr lvl="1"/>
            <a:r>
              <a:rPr lang="en-US" altLang="en-US" dirty="0"/>
              <a:t>Deletes a table row</a:t>
            </a:r>
          </a:p>
          <a:p>
            <a:pPr lvl="1"/>
            <a:r>
              <a:rPr lang="en-US" altLang="en-US" dirty="0"/>
              <a:t>Syntax:</a:t>
            </a:r>
          </a:p>
          <a:p>
            <a:pPr lvl="2"/>
            <a:r>
              <a:rPr lang="en-US" altLang="en-US" dirty="0"/>
              <a:t>DELETE FROM </a:t>
            </a:r>
            <a:r>
              <a:rPr lang="en-US" altLang="en-US" i="1" dirty="0" err="1"/>
              <a:t>tablename</a:t>
            </a:r>
            <a:br>
              <a:rPr lang="en-US" altLang="en-US" dirty="0"/>
            </a:br>
            <a:r>
              <a:rPr lang="en-US" altLang="en-US" dirty="0"/>
              <a:t>[WHERE </a:t>
            </a:r>
            <a:r>
              <a:rPr lang="en-US" altLang="en-US" i="1" dirty="0" err="1"/>
              <a:t>conditionlist</a:t>
            </a:r>
            <a:r>
              <a:rPr lang="en-US" altLang="en-US" dirty="0"/>
              <a:t> ];</a:t>
            </a:r>
          </a:p>
          <a:p>
            <a:r>
              <a:rPr lang="en-US" altLang="en-US" dirty="0"/>
              <a:t>WHERE condition is optional</a:t>
            </a:r>
          </a:p>
          <a:p>
            <a:r>
              <a:rPr lang="en-US" altLang="en-US" dirty="0"/>
              <a:t>If WHERE condition is not specified, all rows from specified table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278239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18" y="123478"/>
            <a:ext cx="4248349" cy="576064"/>
          </a:xfrm>
        </p:spPr>
        <p:txBody>
          <a:bodyPr/>
          <a:lstStyle/>
          <a:p>
            <a:r>
              <a:rPr lang="en-US" altLang="en-US" dirty="0"/>
              <a:t>Introduction to SQL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1156763"/>
            <a:ext cx="86234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SQL functions fit into two broad categories: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Data definition language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SQL includes commands to: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altLang="en-US" dirty="0"/>
              <a:t>Create database objects, such as tables, indexes, and views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altLang="en-US" dirty="0"/>
              <a:t>Define access rights to those database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Data manipulation language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altLang="en-US" dirty="0"/>
              <a:t>Includes commands to insert, update, delete, and retrieve data within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20105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bl07-01">
            <a:extLst>
              <a:ext uri="{FF2B5EF4-FFF2-40B4-BE49-F238E27FC236}">
                <a16:creationId xmlns:a16="http://schemas.microsoft.com/office/drawing/2014/main" id="{9BAE212B-3F4D-417E-BDA8-800AE40A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603554"/>
            <a:ext cx="8382000" cy="43275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33" y="26483"/>
            <a:ext cx="4248349" cy="576064"/>
          </a:xfrm>
        </p:spPr>
        <p:txBody>
          <a:bodyPr/>
          <a:lstStyle/>
          <a:p>
            <a:r>
              <a:rPr lang="en-US" altLang="en-US" dirty="0"/>
              <a:t>Introduction to SQL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6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33" y="26483"/>
            <a:ext cx="4248349" cy="576064"/>
          </a:xfrm>
        </p:spPr>
        <p:txBody>
          <a:bodyPr/>
          <a:lstStyle/>
          <a:p>
            <a:r>
              <a:rPr lang="en-US" altLang="en-US" dirty="0"/>
              <a:t>Introduction to SQL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6" name="Picture 3" descr="Tbl07-02a">
            <a:extLst>
              <a:ext uri="{FF2B5EF4-FFF2-40B4-BE49-F238E27FC236}">
                <a16:creationId xmlns:a16="http://schemas.microsoft.com/office/drawing/2014/main" id="{B230980E-F913-45EB-B77D-86134B33D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419622"/>
            <a:ext cx="8458200" cy="30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3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33" y="26483"/>
            <a:ext cx="4248349" cy="576064"/>
          </a:xfrm>
        </p:spPr>
        <p:txBody>
          <a:bodyPr/>
          <a:lstStyle/>
          <a:p>
            <a:r>
              <a:rPr lang="en-US" altLang="en-US" dirty="0"/>
              <a:t>Introduction to SQL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5" name="Picture 3" descr="Tbl07-02b">
            <a:extLst>
              <a:ext uri="{FF2B5EF4-FFF2-40B4-BE49-F238E27FC236}">
                <a16:creationId xmlns:a16="http://schemas.microsoft.com/office/drawing/2014/main" id="{49DC9966-D1E5-4D1C-9645-0EF466D8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602547"/>
            <a:ext cx="7543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0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5743142" cy="504056"/>
          </a:xfrm>
        </p:spPr>
        <p:txBody>
          <a:bodyPr/>
          <a:lstStyle/>
          <a:p>
            <a:r>
              <a:rPr lang="en-US" altLang="en-US" dirty="0"/>
              <a:t>Data Definition Commands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39138" y="672559"/>
            <a:ext cx="7931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Examine simple database model and database tables that will form basis for many SQL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Understand data environment</a:t>
            </a:r>
          </a:p>
        </p:txBody>
      </p:sp>
      <p:pic>
        <p:nvPicPr>
          <p:cNvPr id="12" name="Picture 3" descr="Fig07-01">
            <a:extLst>
              <a:ext uri="{FF2B5EF4-FFF2-40B4-BE49-F238E27FC236}">
                <a16:creationId xmlns:a16="http://schemas.microsoft.com/office/drawing/2014/main" id="{B864694B-3F94-4E9E-BBD8-5F3C0A27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888" y="1147871"/>
            <a:ext cx="5515994" cy="35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4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4951054" cy="576064"/>
          </a:xfrm>
        </p:spPr>
        <p:txBody>
          <a:bodyPr/>
          <a:lstStyle/>
          <a:p>
            <a:r>
              <a:rPr lang="en-US" altLang="en-US" dirty="0"/>
              <a:t>Creating the Database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197010" y="987574"/>
            <a:ext cx="8767478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Following two tasks must be completed: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Create database structure 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Create tables that will hold end-user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First task: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RDBMS creates physical files that will hold database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Tends to differ substantially from one RDBMS to another</a:t>
            </a:r>
          </a:p>
        </p:txBody>
      </p:sp>
    </p:spTree>
    <p:extLst>
      <p:ext uri="{BB962C8B-B14F-4D97-AF65-F5344CB8AC3E}">
        <p14:creationId xmlns:p14="http://schemas.microsoft.com/office/powerpoint/2010/main" val="9663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10" y="123478"/>
            <a:ext cx="5167078" cy="576064"/>
          </a:xfrm>
        </p:spPr>
        <p:txBody>
          <a:bodyPr/>
          <a:lstStyle/>
          <a:p>
            <a:r>
              <a:rPr lang="en-US" altLang="en-US" dirty="0"/>
              <a:t>The Database Schema</a:t>
            </a:r>
            <a:endParaRPr lang="en-I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260269" y="915566"/>
            <a:ext cx="862346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Authentication</a:t>
            </a:r>
            <a:r>
              <a:rPr lang="en-US" altLang="en-US" sz="32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en-US" sz="2000" dirty="0"/>
              <a:t>Process through which DBMS verifies that only registered users are able to access database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en-US" sz="2000" dirty="0"/>
              <a:t>Log on to RDBMS using user ID and password created by database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Schema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en-US" sz="2000" dirty="0"/>
              <a:t>Group of database objects—such as tables and indexes—that  are  related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1982798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8190</TotalTime>
  <Words>663</Words>
  <Application>Microsoft Office PowerPoint</Application>
  <PresentationFormat>On-screen Show (16:9)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Arial Unicode MS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bagus kristomoyo</cp:lastModifiedBy>
  <cp:revision>228</cp:revision>
  <dcterms:created xsi:type="dcterms:W3CDTF">2016-12-05T23:26:54Z</dcterms:created>
  <dcterms:modified xsi:type="dcterms:W3CDTF">2018-05-17T04:28:18Z</dcterms:modified>
</cp:coreProperties>
</file>